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-167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 bwMode="white">
          <a:xfrm>
            <a:off x="0" y="5970588"/>
            <a:ext cx="9144000" cy="887412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-9525" y="6053138"/>
            <a:ext cx="2249488" cy="7127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2359025" y="6043613"/>
            <a:ext cx="6784975" cy="7143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標題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9" name="副標題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zh-TW" altLang="en-US" smtClean="0"/>
              <a:t>按一下以編輯母片副標題樣式</a:t>
            </a:r>
            <a:endParaRPr lang="en-US"/>
          </a:p>
        </p:txBody>
      </p:sp>
      <p:sp>
        <p:nvSpPr>
          <p:cNvPr id="7" name="日期版面配置區 27"/>
          <p:cNvSpPr>
            <a:spLocks noGrp="1"/>
          </p:cNvSpPr>
          <p:nvPr>
            <p:ph type="dt" sz="half" idx="10"/>
          </p:nvPr>
        </p:nvSpPr>
        <p:spPr>
          <a:xfrm>
            <a:off x="76200" y="6069013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C2058E03-315C-46C5-BF0F-839E017E7F00}" type="datetimeFigureOut">
              <a:rPr lang="zh-TW" altLang="en-US"/>
              <a:pPr>
                <a:defRPr/>
              </a:pPr>
              <a:t>2014/11/17</a:t>
            </a:fld>
            <a:endParaRPr lang="zh-TW" altLang="en-US"/>
          </a:p>
        </p:txBody>
      </p:sp>
      <p:sp>
        <p:nvSpPr>
          <p:cNvPr id="10" name="頁尾版面配置區 16"/>
          <p:cNvSpPr>
            <a:spLocks noGrp="1"/>
          </p:cNvSpPr>
          <p:nvPr>
            <p:ph type="ftr" sz="quarter" idx="11"/>
          </p:nvPr>
        </p:nvSpPr>
        <p:spPr>
          <a:xfrm>
            <a:off x="2085975" y="236538"/>
            <a:ext cx="5867400" cy="365125"/>
          </a:xfrm>
        </p:spPr>
        <p:txBody>
          <a:bodyPr/>
          <a:lstStyle>
            <a:lvl1pPr algn="r">
              <a:defRPr>
                <a:solidFill>
                  <a:srgbClr val="EBDDC3"/>
                </a:solidFill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11" name="投影片編號版面配置區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rgbClr val="EBDDC3"/>
                </a:solidFill>
              </a:defRPr>
            </a:lvl1pPr>
          </a:lstStyle>
          <a:p>
            <a:pPr>
              <a:defRPr/>
            </a:pPr>
            <a:fld id="{6E75D26E-B4A8-4237-A9DF-104EA8D7BEE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1721450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8" name="內容版面配置區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日期版面配置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0196AD-A5CB-4E80-BB03-B391AF06A911}" type="datetimeFigureOut">
              <a:rPr lang="zh-TW" altLang="en-US"/>
              <a:pPr>
                <a:defRPr/>
              </a:pPr>
              <a:t>2014/11/17</a:t>
            </a:fld>
            <a:endParaRPr lang="zh-TW" altLang="en-US"/>
          </a:p>
        </p:txBody>
      </p:sp>
      <p:sp>
        <p:nvSpPr>
          <p:cNvPr id="5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699A82-293E-4925-85F3-1D4CA992F08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255535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7" name="日期版面配置區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F249BF-3889-4F04-9221-847AFA69E01D}" type="datetimeFigureOut">
              <a:rPr lang="zh-TW" altLang="en-US"/>
              <a:pPr>
                <a:defRPr/>
              </a:pPr>
              <a:t>2014/11/17</a:t>
            </a:fld>
            <a:endParaRPr lang="zh-TW" altLang="en-US"/>
          </a:p>
        </p:txBody>
      </p:sp>
      <p:sp>
        <p:nvSpPr>
          <p:cNvPr id="8" name="投影片編號版面配置區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5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99A60C93-03E1-4ED0-8DFD-B9C698B7870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  <p:sp>
        <p:nvSpPr>
          <p:cNvPr id="9" name="頁尾版面配置區 1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3051232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9" name="內容版面配置區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5" name="日期版面配置區 7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18CCFB97-809A-4501-8EA4-11A07389B2A4}" type="datetimeFigureOut">
              <a:rPr lang="zh-TW" altLang="en-US"/>
              <a:pPr>
                <a:defRPr/>
              </a:pPr>
              <a:t>2014/11/17</a:t>
            </a:fld>
            <a:endParaRPr lang="zh-TW" altLang="en-US"/>
          </a:p>
        </p:txBody>
      </p:sp>
      <p:sp>
        <p:nvSpPr>
          <p:cNvPr id="6" name="投影片編號版面配置區 9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D20E7DBE-9A9B-447B-A0C7-C5D3F329436C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  <p:sp>
        <p:nvSpPr>
          <p:cNvPr id="7" name="頁尾版面配置區 11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106057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13" name="內容版面配置區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16" name="文字版面配置區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5" name="文字版面配置區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7" name="日期版面配置區 9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BF3FC738-6135-4520-87A2-7388151BB8F2}" type="datetimeFigureOut">
              <a:rPr lang="zh-TW" altLang="en-US"/>
              <a:pPr>
                <a:defRPr/>
              </a:pPr>
              <a:t>2014/11/17</a:t>
            </a:fld>
            <a:endParaRPr lang="zh-TW" altLang="en-US"/>
          </a:p>
        </p:txBody>
      </p:sp>
      <p:sp>
        <p:nvSpPr>
          <p:cNvPr id="8" name="投影片編號版面配置區 1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943C0CF0-9B15-40E8-BAFB-F89DF96EB2AD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  <p:sp>
        <p:nvSpPr>
          <p:cNvPr id="9" name="頁尾版面配置區 13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683993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日期版面配置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C15D5F-1830-4BC2-9DE9-614A563470FA}" type="datetimeFigureOut">
              <a:rPr lang="zh-TW" altLang="en-US"/>
              <a:pPr>
                <a:defRPr/>
              </a:pPr>
              <a:t>2014/11/17</a:t>
            </a:fld>
            <a:endParaRPr lang="zh-TW" altLang="en-US"/>
          </a:p>
        </p:txBody>
      </p:sp>
      <p:sp>
        <p:nvSpPr>
          <p:cNvPr id="4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FAA9A1-64D5-4154-9AD6-BB21BD3031D5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874267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29051A-328A-4FA5-ADE3-422CA0B24EF6}" type="datetimeFigureOut">
              <a:rPr lang="zh-TW" altLang="en-US"/>
              <a:pPr>
                <a:defRPr/>
              </a:pPr>
              <a:t>2014/11/17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rgbClr val="775F55"/>
                </a:solidFill>
              </a:defRPr>
            </a:lvl1pPr>
          </a:lstStyle>
          <a:p>
            <a:pPr>
              <a:defRPr/>
            </a:pPr>
            <a:fld id="{95C2594A-DFB5-4759-8754-E6529B8E64AF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72128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/>
          <a:lstStyle>
            <a:lvl1pPr algn="l">
              <a:buNone/>
              <a:defRPr sz="4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9" name="內容版面配置區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5" name="日期版面配置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C203A7-7653-413F-8880-30552F11D3A0}" type="datetimeFigureOut">
              <a:rPr lang="zh-TW" altLang="en-US"/>
              <a:pPr>
                <a:defRPr/>
              </a:pPr>
              <a:t>2014/11/17</a:t>
            </a:fld>
            <a:endParaRPr lang="zh-TW" altLang="en-US"/>
          </a:p>
        </p:txBody>
      </p:sp>
      <p:sp>
        <p:nvSpPr>
          <p:cNvPr id="6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2C6715-D85D-4E4B-9EED-EC3C83AF725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602170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 bwMode="white">
          <a:xfrm>
            <a:off x="-9525" y="4572000"/>
            <a:ext cx="9144000" cy="88741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-9525" y="4664075"/>
            <a:ext cx="1463675" cy="7127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1544638" y="4654550"/>
            <a:ext cx="7599362" cy="71278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矩形 7"/>
          <p:cNvSpPr/>
          <p:nvPr/>
        </p:nvSpPr>
        <p:spPr bwMode="white">
          <a:xfrm>
            <a:off x="1447800" y="0"/>
            <a:ext cx="100013" cy="6867525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zh-TW" altLang="en-US" noProof="0" smtClean="0"/>
              <a:t>按一下圖示以新增圖片</a:t>
            </a:r>
            <a:endParaRPr lang="en-US" noProof="0" dirty="0"/>
          </a:p>
        </p:txBody>
      </p:sp>
      <p:sp>
        <p:nvSpPr>
          <p:cNvPr id="9" name="日期版面配置區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1017C149-F4EA-43FF-BDD8-AF4346DA60D3}" type="datetimeFigureOut">
              <a:rPr lang="zh-TW" altLang="en-US"/>
              <a:pPr>
                <a:defRPr/>
              </a:pPr>
              <a:t>2014/11/17</a:t>
            </a:fld>
            <a:endParaRPr lang="zh-TW" altLang="en-US"/>
          </a:p>
        </p:txBody>
      </p:sp>
      <p:sp>
        <p:nvSpPr>
          <p:cNvPr id="10" name="投影片編號版面配置區 12"/>
          <p:cNvSpPr>
            <a:spLocks noGrp="1"/>
          </p:cNvSpPr>
          <p:nvPr>
            <p:ph type="sldNum" sz="quarter" idx="11"/>
          </p:nvPr>
        </p:nvSpPr>
        <p:spPr>
          <a:xfrm>
            <a:off x="0" y="4667250"/>
            <a:ext cx="1447800" cy="663575"/>
          </a:xfrm>
        </p:spPr>
        <p:txBody>
          <a:bodyPr rtlCol="0"/>
          <a:lstStyle>
            <a:lvl1pPr>
              <a:defRPr sz="2800"/>
            </a:lvl1pPr>
          </a:lstStyle>
          <a:p>
            <a:pPr>
              <a:defRPr/>
            </a:pPr>
            <a:fld id="{0D80181A-186E-4839-B9A1-5D59B0A847C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  <p:sp>
        <p:nvSpPr>
          <p:cNvPr id="11" name="頁尾版面配置區 13"/>
          <p:cNvSpPr>
            <a:spLocks noGrp="1"/>
          </p:cNvSpPr>
          <p:nvPr>
            <p:ph type="ftr" sz="quarter" idx="12"/>
          </p:nvPr>
        </p:nvSpPr>
        <p:spPr>
          <a:xfrm>
            <a:off x="1600200" y="6248400"/>
            <a:ext cx="4572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3872251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日期版面配置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B0C6C1-75A6-416B-A763-C513C7810C12}" type="datetimeFigureOut">
              <a:rPr lang="zh-TW" altLang="en-US"/>
              <a:pPr>
                <a:defRPr/>
              </a:pPr>
              <a:t>2014/11/17</a:t>
            </a:fld>
            <a:endParaRPr lang="zh-TW" altLang="en-US"/>
          </a:p>
        </p:txBody>
      </p:sp>
      <p:sp>
        <p:nvSpPr>
          <p:cNvPr id="5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9FF351-55EB-4902-9A22-FFBD86D7269F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073581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 bwMode="white">
          <a:xfrm>
            <a:off x="6096000" y="0"/>
            <a:ext cx="320675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6553200" y="6248400"/>
            <a:ext cx="2209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570B0D-1863-43A0-ABC3-89830B493F7D}" type="datetimeFigureOut">
              <a:rPr lang="zh-TW" altLang="en-US"/>
              <a:pPr>
                <a:defRPr/>
              </a:pPr>
              <a:t>2014/11/17</a:t>
            </a:fld>
            <a:endParaRPr lang="zh-TW" altLang="en-US"/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457200" y="6248400"/>
            <a:ext cx="557371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C04DEF-475D-497A-9617-E30785455792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1166416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線接點 3"/>
          <p:cNvCxnSpPr/>
          <p:nvPr/>
        </p:nvCxnSpPr>
        <p:spPr>
          <a:xfrm>
            <a:off x="1463675" y="3549650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線接點 4"/>
          <p:cNvCxnSpPr/>
          <p:nvPr/>
        </p:nvCxnSpPr>
        <p:spPr>
          <a:xfrm>
            <a:off x="4708525" y="3549650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橢圓 5"/>
          <p:cNvSpPr/>
          <p:nvPr/>
        </p:nvSpPr>
        <p:spPr>
          <a:xfrm>
            <a:off x="4540250" y="3525838"/>
            <a:ext cx="46038" cy="46037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副標題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zh-TW" altLang="en-US" smtClean="0"/>
              <a:t>按一下以編輯母片副標題樣式</a:t>
            </a:r>
            <a:endParaRPr lang="en-US"/>
          </a:p>
        </p:txBody>
      </p:sp>
      <p:sp>
        <p:nvSpPr>
          <p:cNvPr id="28" name="標題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7" name="日期版面配置區 1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FEFAC9"/>
              </a:solidFill>
            </a:endParaRPr>
          </a:p>
        </p:txBody>
      </p:sp>
      <p:sp>
        <p:nvSpPr>
          <p:cNvPr id="8" name="投影片編號版面配置區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8E773B-18C4-4AB4-8E5B-0BD69C8E28A4}" type="slidenum">
              <a:rPr lang="en-US" altLang="zh-TW">
                <a:solidFill>
                  <a:srgbClr val="FEFAC9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FEFAC9"/>
              </a:solidFill>
            </a:endParaRPr>
          </a:p>
        </p:txBody>
      </p:sp>
      <p:sp>
        <p:nvSpPr>
          <p:cNvPr id="10" name="頁尾版面配置區 1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FEFA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8897386"/>
      </p:ext>
    </p:extLst>
  </p:cSld>
  <p:clrMapOvr>
    <a:masterClrMapping/>
  </p:clrMapOvr>
  <p:transition advTm="5000">
    <p:circl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內容版面配置區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17" name="標題 1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4" name="日期版面配置區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FEFAC9"/>
              </a:solidFill>
            </a:endParaRPr>
          </a:p>
        </p:txBody>
      </p:sp>
      <p:sp>
        <p:nvSpPr>
          <p:cNvPr id="5" name="頁尾版面配置區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FEFAC9"/>
              </a:solidFill>
            </a:endParaRPr>
          </a:p>
        </p:txBody>
      </p:sp>
      <p:sp>
        <p:nvSpPr>
          <p:cNvPr id="6" name="投影片編號版面配置區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061F22-FA74-4F70-A76A-E171187D34AA}" type="slidenum">
              <a:rPr lang="en-US" altLang="zh-TW">
                <a:solidFill>
                  <a:srgbClr val="FEFAC9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FEFA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2811041"/>
      </p:ext>
    </p:extLst>
  </p:cSld>
  <p:clrMapOvr>
    <a:masterClrMapping/>
  </p:clrMapOvr>
  <p:transition advTm="5000">
    <p:circl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線接點 3"/>
          <p:cNvCxnSpPr/>
          <p:nvPr/>
        </p:nvCxnSpPr>
        <p:spPr>
          <a:xfrm>
            <a:off x="685800" y="4916488"/>
            <a:ext cx="7924800" cy="4762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FEFAC9"/>
              </a:solidFill>
            </a:endParaRPr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FEFAC9"/>
              </a:solidFill>
            </a:endParaRPr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FD001D-2C18-469E-96CA-14AD1121F5E5}" type="slidenum">
              <a:rPr lang="en-US" altLang="zh-TW">
                <a:solidFill>
                  <a:srgbClr val="FEFAC9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FEFA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6446076"/>
      </p:ext>
    </p:extLst>
  </p:cSld>
  <p:clrMapOvr>
    <a:masterClrMapping/>
  </p:clrMapOvr>
  <p:transition advTm="5000">
    <p:circl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13" name="內容版面配置區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5" name="日期版面配置區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FEFAC9"/>
              </a:solidFill>
            </a:endParaRPr>
          </a:p>
        </p:txBody>
      </p:sp>
      <p:sp>
        <p:nvSpPr>
          <p:cNvPr id="6" name="頁尾版面配置區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FEFAC9"/>
              </a:solidFill>
            </a:endParaRPr>
          </a:p>
        </p:txBody>
      </p:sp>
      <p:sp>
        <p:nvSpPr>
          <p:cNvPr id="7" name="投影片編號版面配置區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9C533C-2686-4A08-916F-D637AADB538A}" type="slidenum">
              <a:rPr lang="en-US" altLang="zh-TW">
                <a:solidFill>
                  <a:srgbClr val="FEFAC9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FEFA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832908"/>
      </p:ext>
    </p:extLst>
  </p:cSld>
  <p:clrMapOvr>
    <a:masterClrMapping/>
  </p:clrMapOvr>
  <p:transition advTm="5000">
    <p:circl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線接點 6"/>
          <p:cNvCxnSpPr/>
          <p:nvPr/>
        </p:nvCxnSpPr>
        <p:spPr>
          <a:xfrm>
            <a:off x="563563" y="2179638"/>
            <a:ext cx="3748087" cy="1587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線接點 7"/>
          <p:cNvCxnSpPr/>
          <p:nvPr/>
        </p:nvCxnSpPr>
        <p:spPr>
          <a:xfrm>
            <a:off x="4754563" y="2179638"/>
            <a:ext cx="3749675" cy="1587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2" name="內容版面配置區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34" name="內容版面配置區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12" name="文字版面配置區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5AF2FE-808B-4B07-AF56-129F0378EFE3}" type="slidenum">
              <a:rPr lang="en-US" altLang="zh-TW">
                <a:solidFill>
                  <a:srgbClr val="FEFAC9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FEFAC9"/>
              </a:solidFill>
            </a:endParaRPr>
          </a:p>
        </p:txBody>
      </p:sp>
      <p:sp>
        <p:nvSpPr>
          <p:cNvPr id="10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FEFAC9"/>
              </a:solidFill>
            </a:endParaRPr>
          </a:p>
        </p:txBody>
      </p:sp>
      <p:sp>
        <p:nvSpPr>
          <p:cNvPr id="11" name="日期版面配置區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FEFA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6597989"/>
      </p:ext>
    </p:extLst>
  </p:cSld>
  <p:clrMapOvr>
    <a:masterClrMapping/>
  </p:clrMapOvr>
  <p:transition advTm="5000">
    <p:circl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日期版面配置區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FEFAC9"/>
              </a:solidFill>
            </a:endParaRPr>
          </a:p>
        </p:txBody>
      </p:sp>
      <p:sp>
        <p:nvSpPr>
          <p:cNvPr id="4" name="頁尾版面配置區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FEFAC9"/>
              </a:solidFill>
            </a:endParaRPr>
          </a:p>
        </p:txBody>
      </p:sp>
      <p:sp>
        <p:nvSpPr>
          <p:cNvPr id="5" name="投影片編號版面配置區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8604B3-E27A-4C22-823E-C0A38D6DCC52}" type="slidenum">
              <a:rPr lang="en-US" altLang="zh-TW">
                <a:solidFill>
                  <a:srgbClr val="FEFAC9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FEFA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844472"/>
      </p:ext>
    </p:extLst>
  </p:cSld>
  <p:clrMapOvr>
    <a:masterClrMapping/>
  </p:clrMapOvr>
  <p:transition advTm="5000">
    <p:circl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FEFAC9"/>
              </a:solidFill>
            </a:endParaRPr>
          </a:p>
        </p:txBody>
      </p:sp>
      <p:sp>
        <p:nvSpPr>
          <p:cNvPr id="3" name="頁尾版面配置區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FEFAC9"/>
              </a:solidFill>
            </a:endParaRPr>
          </a:p>
        </p:txBody>
      </p:sp>
      <p:sp>
        <p:nvSpPr>
          <p:cNvPr id="4" name="投影片編號版面配置區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11765F-B813-467D-93D2-18770E9C356D}" type="slidenum">
              <a:rPr lang="en-US" altLang="zh-TW">
                <a:solidFill>
                  <a:srgbClr val="FEFAC9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FEFA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7429858"/>
      </p:ext>
    </p:extLst>
  </p:cSld>
  <p:clrMapOvr>
    <a:masterClrMapping/>
  </p:clrMapOvr>
  <p:transition advTm="5000">
    <p:circl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內容版面配置區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1" name="標題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5" name="日期版面配置區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FEFAC9"/>
              </a:solidFill>
            </a:endParaRPr>
          </a:p>
        </p:txBody>
      </p:sp>
      <p:sp>
        <p:nvSpPr>
          <p:cNvPr id="6" name="頁尾版面配置區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FEFAC9"/>
              </a:solidFill>
            </a:endParaRPr>
          </a:p>
        </p:txBody>
      </p:sp>
      <p:sp>
        <p:nvSpPr>
          <p:cNvPr id="7" name="投影片編號版面配置區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265421-7764-47E0-AB1F-706AA2A128D8}" type="slidenum">
              <a:rPr lang="en-US" altLang="zh-TW">
                <a:solidFill>
                  <a:srgbClr val="FEFAC9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FEFA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6091749"/>
      </p:ext>
    </p:extLst>
  </p:cSld>
  <p:clrMapOvr>
    <a:masterClrMapping/>
  </p:clrMapOvr>
  <p:transition advTm="5000">
    <p:circl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>
            <a:normAutofit/>
          </a:bodyPr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pPr lvl="0"/>
            <a:r>
              <a:rPr lang="zh-TW" altLang="en-US" noProof="0" smtClean="0"/>
              <a:t>按一下圖示以新增圖片</a:t>
            </a:r>
            <a:endParaRPr 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FEFAC9"/>
              </a:solidFill>
            </a:endParaRPr>
          </a:p>
        </p:txBody>
      </p:sp>
      <p:sp>
        <p:nvSpPr>
          <p:cNvPr id="6" name="頁尾版面配置區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FEFAC9"/>
              </a:solidFill>
            </a:endParaRPr>
          </a:p>
        </p:txBody>
      </p:sp>
      <p:sp>
        <p:nvSpPr>
          <p:cNvPr id="7" name="投影片編號版面配置區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46D523-726F-4959-89F4-EDF7FB135D24}" type="slidenum">
              <a:rPr lang="en-US" altLang="zh-TW">
                <a:solidFill>
                  <a:srgbClr val="FEFAC9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FEFA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6202189"/>
      </p:ext>
    </p:extLst>
  </p:cSld>
  <p:clrMapOvr>
    <a:masterClrMapping/>
  </p:clrMapOvr>
  <p:transition advTm="5000">
    <p:circl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日期版面配置區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FEFAC9"/>
              </a:solidFill>
            </a:endParaRPr>
          </a:p>
        </p:txBody>
      </p:sp>
      <p:sp>
        <p:nvSpPr>
          <p:cNvPr id="5" name="頁尾版面配置區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FEFAC9"/>
              </a:solidFill>
            </a:endParaRPr>
          </a:p>
        </p:txBody>
      </p:sp>
      <p:sp>
        <p:nvSpPr>
          <p:cNvPr id="6" name="投影片編號版面配置區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2437BD-9C6D-4FFE-B541-7042E1FCF313}" type="slidenum">
              <a:rPr lang="en-US" altLang="zh-TW">
                <a:solidFill>
                  <a:srgbClr val="FEFAC9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FEFA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6196084"/>
      </p:ext>
    </p:extLst>
  </p:cSld>
  <p:clrMapOvr>
    <a:masterClrMapping/>
  </p:clrMapOvr>
  <p:transition advTm="5000">
    <p:circl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日期版面配置區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FEFAC9"/>
              </a:solidFill>
            </a:endParaRPr>
          </a:p>
        </p:txBody>
      </p:sp>
      <p:sp>
        <p:nvSpPr>
          <p:cNvPr id="5" name="頁尾版面配置區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FEFAC9"/>
              </a:solidFill>
            </a:endParaRPr>
          </a:p>
        </p:txBody>
      </p:sp>
      <p:sp>
        <p:nvSpPr>
          <p:cNvPr id="6" name="投影片編號版面配置區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3525FC-234E-435F-8AB4-F197EDF966DD}" type="slidenum">
              <a:rPr lang="en-US" altLang="zh-TW">
                <a:solidFill>
                  <a:srgbClr val="FEFAC9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FEFA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3500949"/>
      </p:ext>
    </p:extLst>
  </p:cSld>
  <p:clrMapOvr>
    <a:masterClrMapping/>
  </p:clrMapOvr>
  <p:transition advTm="5000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7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標題版面配置區 21"/>
          <p:cNvSpPr>
            <a:spLocks noGrp="1"/>
          </p:cNvSpPr>
          <p:nvPr>
            <p:ph type="title"/>
          </p:nvPr>
        </p:nvSpPr>
        <p:spPr bwMode="auto">
          <a:xfrm>
            <a:off x="609600" y="228600"/>
            <a:ext cx="81534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  <a:endParaRPr lang="en-US" altLang="zh-TW" smtClean="0"/>
          </a:p>
        </p:txBody>
      </p:sp>
      <p:sp>
        <p:nvSpPr>
          <p:cNvPr id="7171" name="文字版面配置區 12"/>
          <p:cNvSpPr>
            <a:spLocks noGrp="1"/>
          </p:cNvSpPr>
          <p:nvPr>
            <p:ph type="body" idx="1"/>
          </p:nvPr>
        </p:nvSpPr>
        <p:spPr bwMode="auto">
          <a:xfrm>
            <a:off x="612775" y="1600200"/>
            <a:ext cx="81534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altLang="zh-TW" smtClean="0"/>
          </a:p>
        </p:txBody>
      </p:sp>
      <p:sp>
        <p:nvSpPr>
          <p:cNvPr id="14" name="日期版面配置區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rgbClr val="775F55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7ADC3F60-532F-4A6D-97AD-40C78CF3D00B}" type="datetimeFigureOut">
              <a:rPr lang="zh-TW" altLang="en-US"/>
              <a:pPr>
                <a:defRPr/>
              </a:pPr>
              <a:t>2014/11/17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3"/>
          </p:nvPr>
        </p:nvSpPr>
        <p:spPr>
          <a:xfrm>
            <a:off x="609600" y="6248400"/>
            <a:ext cx="5421313" cy="365125"/>
          </a:xfrm>
          <a:prstGeom prst="rect">
            <a:avLst/>
          </a:prstGeom>
        </p:spPr>
        <p:txBody>
          <a:bodyPr vert="horz" anchor="ctr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rgbClr val="775F55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矩形 6"/>
          <p:cNvSpPr/>
          <p:nvPr/>
        </p:nvSpPr>
        <p:spPr bwMode="white">
          <a:xfrm>
            <a:off x="0" y="1235075"/>
            <a:ext cx="9144000" cy="31908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0" y="1279525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590550" y="1279525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3" name="投影片編號版面配置區 22"/>
          <p:cNvSpPr>
            <a:spLocks noGrp="1"/>
          </p:cNvSpPr>
          <p:nvPr>
            <p:ph type="sldNum" sz="quarter" idx="4"/>
          </p:nvPr>
        </p:nvSpPr>
        <p:spPr>
          <a:xfrm>
            <a:off x="0" y="1271588"/>
            <a:ext cx="533400" cy="244475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b="1">
                <a:solidFill>
                  <a:srgbClr val="FFFFFF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9297E9B2-98B9-4F00-8002-A9EEF81C7A4B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779966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9pPr>
    </p:titleStyle>
    <p:bodyStyle>
      <a:lvl1pPr marL="319088" indent="-319088" algn="l" rtl="0" eaLnBrk="0" fontAlgn="base" hangingPunct="0">
        <a:spcBef>
          <a:spcPts val="7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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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0" fontAlgn="base" hangingPunct="0">
        <a:spcBef>
          <a:spcPts val="5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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0" fontAlgn="base" hangingPunct="0">
        <a:spcBef>
          <a:spcPts val="400"/>
        </a:spcBef>
        <a:spcAft>
          <a:spcPct val="0"/>
        </a:spcAft>
        <a:buClr>
          <a:srgbClr val="A5AB81"/>
        </a:buClr>
        <a:buSzPct val="75000"/>
        <a:buFont typeface="Wingdings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0" fontAlgn="base" hangingPunct="0">
        <a:spcBef>
          <a:spcPts val="400"/>
        </a:spcBef>
        <a:spcAft>
          <a:spcPct val="0"/>
        </a:spcAft>
        <a:buClr>
          <a:srgbClr val="D8B25C"/>
        </a:buClr>
        <a:buSzPct val="65000"/>
        <a:buFont typeface="Wingdings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文字版面配置區 8"/>
          <p:cNvSpPr>
            <a:spLocks noGrp="1"/>
          </p:cNvSpPr>
          <p:nvPr>
            <p:ph type="body" idx="1"/>
          </p:nvPr>
        </p:nvSpPr>
        <p:spPr bwMode="auto">
          <a:xfrm>
            <a:off x="457200" y="1447800"/>
            <a:ext cx="8229600" cy="467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altLang="zh-TW" smtClean="0"/>
          </a:p>
        </p:txBody>
      </p:sp>
      <p:sp>
        <p:nvSpPr>
          <p:cNvPr id="24" name="日期版面配置區 23"/>
          <p:cNvSpPr>
            <a:spLocks noGrp="1"/>
          </p:cNvSpPr>
          <p:nvPr>
            <p:ph type="dt" sz="half" idx="2"/>
          </p:nvPr>
        </p:nvSpPr>
        <p:spPr>
          <a:xfrm>
            <a:off x="5791200" y="6203950"/>
            <a:ext cx="2590800" cy="38417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TW">
              <a:solidFill>
                <a:srgbClr val="FEFAC9"/>
              </a:solidFill>
              <a:latin typeface="Arial" pitchFamily="34" charset="0"/>
              <a:ea typeface="新細明體" pitchFamily="18" charset="-120"/>
            </a:endParaRPr>
          </a:p>
        </p:txBody>
      </p:sp>
      <p:sp>
        <p:nvSpPr>
          <p:cNvPr id="10" name="頁尾版面配置區 9"/>
          <p:cNvSpPr>
            <a:spLocks noGrp="1"/>
          </p:cNvSpPr>
          <p:nvPr>
            <p:ph type="ftr" sz="quarter" idx="3"/>
          </p:nvPr>
        </p:nvSpPr>
        <p:spPr>
          <a:xfrm>
            <a:off x="2133600" y="6203950"/>
            <a:ext cx="3581400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TW">
              <a:solidFill>
                <a:srgbClr val="FEFAC9"/>
              </a:solidFill>
              <a:latin typeface="Arial" pitchFamily="34" charset="0"/>
              <a:ea typeface="新細明體" pitchFamily="18" charset="-120"/>
            </a:endParaRPr>
          </a:p>
        </p:txBody>
      </p:sp>
      <p:sp>
        <p:nvSpPr>
          <p:cNvPr id="22" name="投影片編號版面配置區 21"/>
          <p:cNvSpPr>
            <a:spLocks noGrp="1"/>
          </p:cNvSpPr>
          <p:nvPr>
            <p:ph type="sldNum" sz="quarter" idx="4"/>
          </p:nvPr>
        </p:nvSpPr>
        <p:spPr>
          <a:xfrm>
            <a:off x="8410575" y="6181725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1117127-3F24-47C9-A64E-FAC24A8C6427}" type="slidenum">
              <a:rPr lang="en-US" altLang="zh-TW">
                <a:solidFill>
                  <a:srgbClr val="FEFAC9"/>
                </a:solidFill>
                <a:latin typeface="Arial" pitchFamily="34" charset="0"/>
                <a:ea typeface="新細明體" pitchFamily="18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TW">
              <a:solidFill>
                <a:srgbClr val="FEFAC9"/>
              </a:solidFill>
              <a:latin typeface="Arial" pitchFamily="34" charset="0"/>
              <a:ea typeface="新細明體" pitchFamily="18" charset="-120"/>
            </a:endParaRPr>
          </a:p>
        </p:txBody>
      </p:sp>
      <p:sp>
        <p:nvSpPr>
          <p:cNvPr id="5" name="標題版面配置區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250061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advTm="5000">
    <p:circle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lang="en-US" sz="4200" kern="1200" spc="-10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  <a:ea typeface="標楷體" pitchFamily="65" charset="-12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  <a:ea typeface="標楷體" pitchFamily="65" charset="-12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  <a:ea typeface="標楷體" pitchFamily="65" charset="-12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  <a:ea typeface="標楷體" pitchFamily="65" charset="-12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  <a:ea typeface="標楷體" pitchFamily="65" charset="-12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  <a:ea typeface="標楷體" pitchFamily="65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  <a:ea typeface="標楷體" pitchFamily="65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  <a:ea typeface="標楷體" pitchFamily="65" charset="-12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2"/>
        </a:buClr>
        <a:buSzPct val="8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ts val="300"/>
        </a:spcBef>
        <a:spcAft>
          <a:spcPct val="0"/>
        </a:spcAft>
        <a:buClr>
          <a:srgbClr val="D6903D"/>
        </a:buClr>
        <a:buSzPct val="85000"/>
        <a:buFont typeface="Wingdings 2" pitchFamily="18" charset="2"/>
        <a:buChar char=""/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4888" indent="-228600" algn="l" rtl="0" eaLnBrk="0" fontAlgn="base" hangingPunct="0">
        <a:spcBef>
          <a:spcPts val="300"/>
        </a:spcBef>
        <a:spcAft>
          <a:spcPct val="0"/>
        </a:spcAft>
        <a:buClr>
          <a:srgbClr val="B37732"/>
        </a:buClr>
        <a:buSzPct val="85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79525" indent="-228600" algn="l" rtl="0" eaLnBrk="0" fontAlgn="base" hangingPunct="0">
        <a:spcBef>
          <a:spcPts val="300"/>
        </a:spcBef>
        <a:spcAft>
          <a:spcPct val="0"/>
        </a:spcAft>
        <a:buClr>
          <a:srgbClr val="D6903D"/>
        </a:buClr>
        <a:buSzPct val="85000"/>
        <a:buFont typeface="Wingdings 2" pitchFamily="18" charset="2"/>
        <a:buChar char="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163" indent="-228600" algn="l" rtl="0" eaLnBrk="0" fontAlgn="base" hangingPunct="0">
        <a:spcBef>
          <a:spcPts val="338"/>
        </a:spcBef>
        <a:spcAft>
          <a:spcPct val="0"/>
        </a:spcAft>
        <a:buClr>
          <a:srgbClr val="D6903D"/>
        </a:buClr>
        <a:buSzPct val="85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7" Type="http://schemas.openxmlformats.org/officeDocument/2006/relationships/image" Target="../media/image31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11188" y="476250"/>
            <a:ext cx="7775575" cy="2085975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dirty="0">
                <a:solidFill>
                  <a:srgbClr val="FFFF00"/>
                </a:solidFill>
                <a:latin typeface="+mj-ea"/>
                <a:ea typeface="華康中黑體" panose="02010609000101010101" pitchFamily="49" charset="-120"/>
              </a:rPr>
              <a:t>臺</a:t>
            </a:r>
            <a:r>
              <a:rPr lang="zh-TW" altLang="en-US" dirty="0" smtClean="0">
                <a:solidFill>
                  <a:srgbClr val="FFFF00"/>
                </a:solidFill>
                <a:latin typeface="+mj-ea"/>
                <a:ea typeface="華康中黑體" panose="02010609000101010101" pitchFamily="49" charset="-120"/>
              </a:rPr>
              <a:t>灣建築學會</a:t>
            </a:r>
            <a:r>
              <a:rPr lang="en-US" altLang="zh-TW" dirty="0" smtClean="0">
                <a:solidFill>
                  <a:srgbClr val="FFFF00"/>
                </a:solidFill>
                <a:latin typeface="+mj-ea"/>
                <a:ea typeface="華康中黑體" panose="02010609000101010101" pitchFamily="49" charset="-120"/>
              </a:rPr>
              <a:t/>
            </a:r>
            <a:br>
              <a:rPr lang="en-US" altLang="zh-TW" dirty="0" smtClean="0">
                <a:solidFill>
                  <a:srgbClr val="FFFF00"/>
                </a:solidFill>
                <a:latin typeface="+mj-ea"/>
                <a:ea typeface="華康中黑體" panose="02010609000101010101" pitchFamily="49" charset="-120"/>
              </a:rPr>
            </a:br>
            <a:r>
              <a:rPr lang="zh-TW" altLang="en-US" dirty="0" smtClean="0">
                <a:solidFill>
                  <a:srgbClr val="FFFF00"/>
                </a:solidFill>
                <a:latin typeface="+mj-ea"/>
                <a:ea typeface="華康中黑體" panose="02010609000101010101" pitchFamily="49" charset="-120"/>
              </a:rPr>
              <a:t> </a:t>
            </a:r>
            <a:r>
              <a:rPr lang="en-US" altLang="zh-TW" dirty="0" smtClean="0">
                <a:solidFill>
                  <a:srgbClr val="FFFF00"/>
                </a:solidFill>
                <a:latin typeface="+mj-ea"/>
                <a:ea typeface="華康中黑體" panose="02010609000101010101" pitchFamily="49" charset="-120"/>
              </a:rPr>
              <a:t>2013</a:t>
            </a:r>
            <a:r>
              <a:rPr lang="zh-TW" altLang="en-US" dirty="0" smtClean="0">
                <a:solidFill>
                  <a:srgbClr val="FFFF00"/>
                </a:solidFill>
                <a:latin typeface="+mj-ea"/>
                <a:ea typeface="華康中黑體" panose="02010609000101010101" pitchFamily="49" charset="-120"/>
              </a:rPr>
              <a:t>年會士</a:t>
            </a:r>
            <a:r>
              <a:rPr lang="en-US" altLang="zh-TW" dirty="0">
                <a:solidFill>
                  <a:srgbClr val="FFFF00"/>
                </a:solidFill>
                <a:ea typeface="華康中黑體" panose="02010609000101010101" pitchFamily="49" charset="-120"/>
              </a:rPr>
              <a:t/>
            </a:r>
            <a:br>
              <a:rPr lang="en-US" altLang="zh-TW" dirty="0">
                <a:solidFill>
                  <a:srgbClr val="FFFF00"/>
                </a:solidFill>
                <a:ea typeface="華康中黑體" panose="02010609000101010101" pitchFamily="49" charset="-120"/>
              </a:rPr>
            </a:br>
            <a:endParaRPr lang="zh-TW" altLang="en-US" dirty="0">
              <a:solidFill>
                <a:srgbClr val="FFFF00"/>
              </a:solidFill>
              <a:ea typeface="華康中黑體" panose="02010609000101010101" pitchFamily="49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2362200" y="6049963"/>
            <a:ext cx="6705600" cy="6858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buFont typeface="Wingdings"/>
              <a:buNone/>
              <a:defRPr/>
            </a:pPr>
            <a:r>
              <a:rPr lang="zh-TW" altLang="en-US" sz="36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華康中黑體" panose="02010609000101010101" pitchFamily="49" charset="-120"/>
              </a:rPr>
              <a:t>傅朝卿先生</a:t>
            </a:r>
            <a:endParaRPr lang="zh-TW" altLang="en-US" sz="3600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華康中黑體" panose="02010609000101010101" pitchFamily="49" charset="-120"/>
            </a:endParaRPr>
          </a:p>
        </p:txBody>
      </p:sp>
      <p:pic>
        <p:nvPicPr>
          <p:cNvPr id="139268" name="Picture 9" descr="AIT_new0508_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621" b="-2853"/>
          <a:stretch>
            <a:fillRect/>
          </a:stretch>
        </p:blipFill>
        <p:spPr bwMode="auto">
          <a:xfrm>
            <a:off x="1692275" y="1989138"/>
            <a:ext cx="1120775" cy="100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926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908050"/>
            <a:ext cx="3568700" cy="4465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255903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副標題 2"/>
          <p:cNvSpPr txBox="1">
            <a:spLocks/>
          </p:cNvSpPr>
          <p:nvPr/>
        </p:nvSpPr>
        <p:spPr>
          <a:xfrm>
            <a:off x="827088" y="404813"/>
            <a:ext cx="7058025" cy="720725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tx2"/>
              </a:buClr>
              <a:buSzPct val="90000"/>
              <a:buFont typeface="Cambria"/>
              <a:buChar char="+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tx2"/>
              </a:buClr>
              <a:buSzPct val="100000"/>
              <a:buFont typeface="Cambria"/>
              <a:buChar char="–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60000"/>
              <a:buFont typeface="Wingdings 2"/>
              <a:buChar char="Ï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90000"/>
              <a:buFont typeface="Calibri"/>
              <a:buChar char="÷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100000"/>
              <a:buFont typeface="Cambria"/>
              <a:buChar char="=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Font typeface="Arial"/>
              <a:buChar char="•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Font typeface="Arial"/>
              <a:buChar char="•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Font typeface="Arial"/>
              <a:buChar char="•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Font typeface="Arial"/>
              <a:buChar char="•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Clr>
                <a:srgbClr val="775F55"/>
              </a:buClr>
              <a:buFont typeface="Cambria"/>
              <a:buNone/>
              <a:defRPr/>
            </a:pPr>
            <a:r>
              <a:rPr lang="zh-TW" altLang="en-US" sz="3600" dirty="0" smtClean="0">
                <a:solidFill>
                  <a:srgbClr val="EBDDC3">
                    <a:lumMod val="2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/>
                <a:ea typeface="華康中黑體" panose="02010609000101010101" pitchFamily="49" charset="-120"/>
              </a:rPr>
              <a:t>傅朝卿 </a:t>
            </a:r>
            <a:r>
              <a:rPr lang="en-US" altLang="zh-TW" sz="3600" dirty="0" smtClean="0">
                <a:solidFill>
                  <a:srgbClr val="EBDDC3">
                    <a:lumMod val="2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/>
                <a:ea typeface="華康中黑體" panose="02010609000101010101" pitchFamily="49" charset="-120"/>
              </a:rPr>
              <a:t>(Chao-</a:t>
            </a:r>
            <a:r>
              <a:rPr lang="en-US" altLang="zh-TW" sz="3600" dirty="0" err="1" smtClean="0">
                <a:solidFill>
                  <a:srgbClr val="EBDDC3">
                    <a:lumMod val="2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/>
                <a:ea typeface="華康中黑體" panose="02010609000101010101" pitchFamily="49" charset="-120"/>
              </a:rPr>
              <a:t>Ching</a:t>
            </a:r>
            <a:r>
              <a:rPr lang="en-US" altLang="zh-TW" sz="3600" dirty="0" smtClean="0">
                <a:solidFill>
                  <a:srgbClr val="EBDDC3">
                    <a:lumMod val="2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/>
                <a:ea typeface="華康中黑體" panose="02010609000101010101" pitchFamily="49" charset="-120"/>
              </a:rPr>
              <a:t> Fu)</a:t>
            </a:r>
            <a:endParaRPr lang="zh-TW" altLang="en-US" sz="3600" dirty="0">
              <a:solidFill>
                <a:srgbClr val="EBDDC3">
                  <a:lumMod val="2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/>
              <a:ea typeface="華康中黑體" panose="02010609000101010101" pitchFamily="49" charset="-120"/>
            </a:endParaRPr>
          </a:p>
        </p:txBody>
      </p:sp>
      <p:pic>
        <p:nvPicPr>
          <p:cNvPr id="140291" name="Picture 1" descr="M:\家庭與個人資料\個人資料\傅朝卿個人照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4725" y="2492375"/>
            <a:ext cx="2759075" cy="345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0292" name="Rectangle 3"/>
          <p:cNvSpPr txBox="1">
            <a:spLocks noChangeArrowheads="1"/>
          </p:cNvSpPr>
          <p:nvPr/>
        </p:nvSpPr>
        <p:spPr bwMode="auto">
          <a:xfrm>
            <a:off x="323850" y="1628775"/>
            <a:ext cx="6408738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ts val="700"/>
              </a:spcBef>
              <a:spcAft>
                <a:spcPct val="0"/>
              </a:spcAft>
              <a:buClr>
                <a:srgbClr val="DD8047"/>
              </a:buClr>
              <a:buSzPct val="60000"/>
              <a:buFont typeface="Wingdings" pitchFamily="2" charset="2"/>
              <a:buNone/>
            </a:pPr>
            <a:r>
              <a:rPr kumimoji="0" lang="zh-TW" altLang="en-US" sz="2800">
                <a:solidFill>
                  <a:srgbClr val="993300"/>
                </a:solidFill>
                <a:latin typeface="新細明體" pitchFamily="18" charset="-120"/>
                <a:ea typeface="華康中黑體" pitchFamily="49" charset="-120"/>
              </a:rPr>
              <a:t>學經歷</a:t>
            </a:r>
            <a:endParaRPr kumimoji="0" lang="en-US" altLang="zh-TW" sz="2800">
              <a:solidFill>
                <a:srgbClr val="993300"/>
              </a:solidFill>
              <a:latin typeface="新細明體" pitchFamily="18" charset="-120"/>
              <a:ea typeface="華康中黑體" pitchFamily="49" charset="-120"/>
            </a:endParaRPr>
          </a:p>
          <a:p>
            <a:pPr eaLnBrk="1" fontAlgn="base" hangingPunct="1">
              <a:spcBef>
                <a:spcPts val="700"/>
              </a:spcBef>
              <a:spcAft>
                <a:spcPct val="0"/>
              </a:spcAft>
              <a:buClr>
                <a:srgbClr val="DD8047"/>
              </a:buClr>
              <a:buSzPct val="60000"/>
              <a:buFont typeface="Wingdings" pitchFamily="2" charset="2"/>
              <a:buNone/>
            </a:pPr>
            <a:r>
              <a:rPr kumimoji="0" lang="zh-TW" altLang="en-US" sz="2000">
                <a:solidFill>
                  <a:srgbClr val="993300"/>
                </a:solidFill>
                <a:latin typeface="華康中黑體" pitchFamily="49" charset="-120"/>
                <a:ea typeface="華康中黑體" pitchFamily="49" charset="-120"/>
              </a:rPr>
              <a:t>國立成功大學建築系特聘教授</a:t>
            </a:r>
          </a:p>
          <a:p>
            <a:pPr eaLnBrk="1" fontAlgn="base" hangingPunct="1">
              <a:spcBef>
                <a:spcPts val="700"/>
              </a:spcBef>
              <a:spcAft>
                <a:spcPct val="0"/>
              </a:spcAft>
              <a:buClr>
                <a:srgbClr val="DD8047"/>
              </a:buClr>
              <a:buSzPct val="60000"/>
              <a:buFont typeface="Wingdings" pitchFamily="2" charset="2"/>
              <a:buNone/>
            </a:pPr>
            <a:r>
              <a:rPr kumimoji="0" lang="zh-TW" altLang="en-US" sz="2000">
                <a:solidFill>
                  <a:srgbClr val="993300"/>
                </a:solidFill>
                <a:latin typeface="華康中黑體" pitchFamily="49" charset="-120"/>
                <a:ea typeface="華康中黑體" pitchFamily="49" charset="-120"/>
              </a:rPr>
              <a:t>成大建築工學士</a:t>
            </a:r>
          </a:p>
          <a:p>
            <a:pPr eaLnBrk="1" fontAlgn="base" hangingPunct="1">
              <a:spcBef>
                <a:spcPts val="700"/>
              </a:spcBef>
              <a:spcAft>
                <a:spcPct val="0"/>
              </a:spcAft>
              <a:buClr>
                <a:srgbClr val="DD8047"/>
              </a:buClr>
              <a:buSzPct val="60000"/>
              <a:buFont typeface="Wingdings" pitchFamily="2" charset="2"/>
              <a:buNone/>
            </a:pPr>
            <a:r>
              <a:rPr kumimoji="0" lang="zh-TW" altLang="en-US" sz="2000">
                <a:solidFill>
                  <a:srgbClr val="993300"/>
                </a:solidFill>
                <a:latin typeface="華康中黑體" pitchFamily="49" charset="-120"/>
                <a:ea typeface="華康中黑體" pitchFamily="49" charset="-120"/>
              </a:rPr>
              <a:t>美國西雅圖華盛頓大學建築碩士</a:t>
            </a:r>
          </a:p>
          <a:p>
            <a:pPr eaLnBrk="1" fontAlgn="base" hangingPunct="1">
              <a:spcBef>
                <a:spcPts val="700"/>
              </a:spcBef>
              <a:spcAft>
                <a:spcPct val="0"/>
              </a:spcAft>
              <a:buClr>
                <a:srgbClr val="DD8047"/>
              </a:buClr>
              <a:buSzPct val="60000"/>
              <a:buFont typeface="Wingdings" pitchFamily="2" charset="2"/>
              <a:buNone/>
            </a:pPr>
            <a:r>
              <a:rPr kumimoji="0" lang="zh-TW" altLang="en-US" sz="2000">
                <a:solidFill>
                  <a:srgbClr val="993300"/>
                </a:solidFill>
                <a:latin typeface="華康中黑體" pitchFamily="49" charset="-120"/>
                <a:ea typeface="華康中黑體" pitchFamily="49" charset="-120"/>
              </a:rPr>
              <a:t>英國愛丁堡大學建築博士</a:t>
            </a:r>
            <a:endParaRPr kumimoji="0" lang="en-US" altLang="zh-TW" sz="2000">
              <a:solidFill>
                <a:srgbClr val="993300"/>
              </a:solidFill>
              <a:latin typeface="華康中黑體" pitchFamily="49" charset="-120"/>
              <a:ea typeface="華康中黑體" pitchFamily="49" charset="-120"/>
            </a:endParaRPr>
          </a:p>
          <a:p>
            <a:pPr eaLnBrk="1" fontAlgn="base" hangingPunct="1">
              <a:spcBef>
                <a:spcPts val="700"/>
              </a:spcBef>
              <a:spcAft>
                <a:spcPct val="0"/>
              </a:spcAft>
              <a:buClr>
                <a:srgbClr val="DD8047"/>
              </a:buClr>
              <a:buSzPct val="60000"/>
              <a:buFont typeface="Wingdings" pitchFamily="2" charset="2"/>
              <a:buNone/>
            </a:pPr>
            <a:r>
              <a:rPr kumimoji="0" lang="zh-TW" altLang="zh-TW" sz="2000">
                <a:solidFill>
                  <a:srgbClr val="578279"/>
                </a:solidFill>
                <a:latin typeface="Tw Cen MT" pitchFamily="34" charset="0"/>
                <a:ea typeface="微軟正黑體" pitchFamily="34" charset="-120"/>
              </a:rPr>
              <a:t>行政院文化部古蹟與歷史建築審議委員會委員</a:t>
            </a:r>
          </a:p>
          <a:p>
            <a:pPr eaLnBrk="1" fontAlgn="base" hangingPunct="1">
              <a:spcBef>
                <a:spcPts val="700"/>
              </a:spcBef>
              <a:spcAft>
                <a:spcPct val="0"/>
              </a:spcAft>
              <a:buClr>
                <a:srgbClr val="DD8047"/>
              </a:buClr>
              <a:buSzPct val="60000"/>
              <a:buFont typeface="Wingdings" pitchFamily="2" charset="2"/>
              <a:buNone/>
            </a:pPr>
            <a:r>
              <a:rPr kumimoji="0" lang="zh-TW" altLang="zh-TW" sz="2000">
                <a:solidFill>
                  <a:srgbClr val="578279"/>
                </a:solidFill>
                <a:latin typeface="Tw Cen MT" pitchFamily="34" charset="0"/>
                <a:ea typeface="微軟正黑體" pitchFamily="34" charset="-120"/>
              </a:rPr>
              <a:t>行政院文化部聚落與文化景觀審議委員會委員</a:t>
            </a:r>
          </a:p>
          <a:p>
            <a:pPr eaLnBrk="1" fontAlgn="base" hangingPunct="1">
              <a:spcBef>
                <a:spcPts val="700"/>
              </a:spcBef>
              <a:spcAft>
                <a:spcPct val="0"/>
              </a:spcAft>
              <a:buClr>
                <a:srgbClr val="DD8047"/>
              </a:buClr>
              <a:buSzPct val="60000"/>
              <a:buFont typeface="Wingdings" pitchFamily="2" charset="2"/>
              <a:buNone/>
            </a:pPr>
            <a:r>
              <a:rPr kumimoji="0" lang="zh-TW" altLang="zh-TW" sz="2000">
                <a:solidFill>
                  <a:srgbClr val="578279"/>
                </a:solidFill>
                <a:latin typeface="Tw Cen MT" pitchFamily="34" charset="0"/>
                <a:ea typeface="微軟正黑體" pitchFamily="34" charset="-120"/>
              </a:rPr>
              <a:t>行政院文化部推動世界遺產委員會委員</a:t>
            </a:r>
          </a:p>
          <a:p>
            <a:pPr eaLnBrk="1" fontAlgn="base" hangingPunct="1">
              <a:spcBef>
                <a:spcPts val="700"/>
              </a:spcBef>
              <a:spcAft>
                <a:spcPct val="0"/>
              </a:spcAft>
              <a:buClr>
                <a:srgbClr val="DD8047"/>
              </a:buClr>
              <a:buSzPct val="60000"/>
              <a:buFont typeface="Wingdings" pitchFamily="2" charset="2"/>
              <a:buNone/>
            </a:pPr>
            <a:r>
              <a:rPr kumimoji="0" lang="zh-TW" altLang="zh-TW" sz="2000">
                <a:solidFill>
                  <a:srgbClr val="578279"/>
                </a:solidFill>
                <a:latin typeface="Tw Cen MT" pitchFamily="34" charset="0"/>
                <a:ea typeface="微軟正黑體" pitchFamily="34" charset="-120"/>
              </a:rPr>
              <a:t>台南市、台中市及連江縣文化資產審議委員</a:t>
            </a:r>
          </a:p>
          <a:p>
            <a:pPr eaLnBrk="1" fontAlgn="base" hangingPunct="1">
              <a:spcBef>
                <a:spcPts val="700"/>
              </a:spcBef>
              <a:spcAft>
                <a:spcPct val="0"/>
              </a:spcAft>
              <a:buClr>
                <a:srgbClr val="DD8047"/>
              </a:buClr>
              <a:buSzPct val="60000"/>
              <a:buFont typeface="Wingdings" pitchFamily="2" charset="2"/>
              <a:buNone/>
            </a:pPr>
            <a:r>
              <a:rPr kumimoji="0" lang="zh-TW" altLang="en-US" sz="2000">
                <a:solidFill>
                  <a:srgbClr val="578279"/>
                </a:solidFill>
                <a:latin typeface="Tw Cen MT" pitchFamily="34" charset="0"/>
                <a:ea typeface="微軟正黑體" pitchFamily="34" charset="-120"/>
              </a:rPr>
              <a:t>台灣建築學會理事</a:t>
            </a:r>
            <a:endParaRPr kumimoji="0" lang="en-US" altLang="zh-TW" sz="2000">
              <a:solidFill>
                <a:srgbClr val="578279"/>
              </a:solidFill>
              <a:latin typeface="Tw Cen MT" pitchFamily="34" charset="0"/>
              <a:ea typeface="微軟正黑體" pitchFamily="34" charset="-120"/>
            </a:endParaRPr>
          </a:p>
          <a:p>
            <a:pPr eaLnBrk="1" fontAlgn="base" hangingPunct="1">
              <a:spcBef>
                <a:spcPts val="700"/>
              </a:spcBef>
              <a:spcAft>
                <a:spcPct val="0"/>
              </a:spcAft>
              <a:buClr>
                <a:srgbClr val="DD8047"/>
              </a:buClr>
              <a:buSzPct val="60000"/>
              <a:buFont typeface="Wingdings" pitchFamily="2" charset="2"/>
              <a:buNone/>
            </a:pPr>
            <a:r>
              <a:rPr kumimoji="0" lang="zh-TW" altLang="zh-TW" sz="2000">
                <a:solidFill>
                  <a:srgbClr val="578279"/>
                </a:solidFill>
                <a:latin typeface="Tw Cen MT" pitchFamily="34" charset="0"/>
                <a:ea typeface="微軟正黑體" pitchFamily="34" charset="-120"/>
              </a:rPr>
              <a:t>財團法人古都保存與再生文教基金會董事</a:t>
            </a:r>
          </a:p>
          <a:p>
            <a:pPr eaLnBrk="1" fontAlgn="base" hangingPunct="1">
              <a:spcBef>
                <a:spcPts val="700"/>
              </a:spcBef>
              <a:spcAft>
                <a:spcPct val="0"/>
              </a:spcAft>
              <a:buClr>
                <a:srgbClr val="DD8047"/>
              </a:buClr>
              <a:buSzPct val="60000"/>
              <a:buFont typeface="Wingdings" pitchFamily="2" charset="2"/>
              <a:buNone/>
            </a:pPr>
            <a:r>
              <a:rPr kumimoji="0" lang="zh-TW" altLang="zh-TW" sz="2000">
                <a:solidFill>
                  <a:srgbClr val="578279"/>
                </a:solidFill>
                <a:latin typeface="Tw Cen MT" pitchFamily="34" charset="0"/>
                <a:ea typeface="微軟正黑體" pitchFamily="34" charset="-120"/>
              </a:rPr>
              <a:t>台南市文化資產保護協會理事</a:t>
            </a:r>
          </a:p>
          <a:p>
            <a:pPr eaLnBrk="1" fontAlgn="base" hangingPunct="1">
              <a:spcBef>
                <a:spcPts val="700"/>
              </a:spcBef>
              <a:spcAft>
                <a:spcPct val="0"/>
              </a:spcAft>
              <a:buClr>
                <a:srgbClr val="DD8047"/>
              </a:buClr>
              <a:buSzPct val="60000"/>
              <a:buFont typeface="Wingdings" pitchFamily="2" charset="2"/>
              <a:buNone/>
            </a:pPr>
            <a:endParaRPr kumimoji="0" lang="en-US" altLang="zh-TW" sz="2900">
              <a:solidFill>
                <a:srgbClr val="000000"/>
              </a:solidFill>
              <a:latin typeface="華康中黑體" pitchFamily="49" charset="-120"/>
              <a:ea typeface="華康中黑體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1306860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sz="3600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華康中黑體" panose="02010609000101010101" pitchFamily="49" charset="-120"/>
              </a:rPr>
              <a:t>傅朝卿 </a:t>
            </a:r>
            <a:r>
              <a:rPr lang="en-US" altLang="zh-TW" sz="3600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華康中黑體" panose="02010609000101010101" pitchFamily="49" charset="-120"/>
              </a:rPr>
              <a:t>(Chao-</a:t>
            </a:r>
            <a:r>
              <a:rPr lang="en-US" altLang="zh-TW" sz="3600" dirty="0" err="1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華康中黑體" panose="02010609000101010101" pitchFamily="49" charset="-120"/>
              </a:rPr>
              <a:t>Ching</a:t>
            </a:r>
            <a:r>
              <a:rPr lang="en-US" altLang="zh-TW" sz="3600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華康中黑體" panose="02010609000101010101" pitchFamily="49" charset="-120"/>
              </a:rPr>
              <a:t> Fu</a:t>
            </a:r>
            <a:r>
              <a:rPr lang="en-US" altLang="zh-TW" sz="3600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華康中黑體" panose="02010609000101010101" pitchFamily="49" charset="-120"/>
              </a:rPr>
              <a:t>)</a:t>
            </a:r>
            <a:endParaRPr lang="zh-TW" altLang="en-US" sz="3600" dirty="0"/>
          </a:p>
        </p:txBody>
      </p:sp>
      <p:sp>
        <p:nvSpPr>
          <p:cNvPr id="141315" name="Rectangle 3"/>
          <p:cNvSpPr txBox="1">
            <a:spLocks noChangeArrowheads="1"/>
          </p:cNvSpPr>
          <p:nvPr/>
        </p:nvSpPr>
        <p:spPr bwMode="auto">
          <a:xfrm>
            <a:off x="395288" y="1484313"/>
            <a:ext cx="6337300" cy="5113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ts val="700"/>
              </a:spcBef>
              <a:spcAft>
                <a:spcPct val="0"/>
              </a:spcAft>
              <a:buClr>
                <a:srgbClr val="DD8047"/>
              </a:buClr>
              <a:buSzPct val="60000"/>
              <a:buFont typeface="Wingdings" pitchFamily="2" charset="2"/>
              <a:buNone/>
            </a:pPr>
            <a:endParaRPr kumimoji="0" lang="en-US" altLang="zh-TW" sz="2900">
              <a:solidFill>
                <a:srgbClr val="000000"/>
              </a:solidFill>
              <a:latin typeface="華康中黑體" pitchFamily="49" charset="-120"/>
              <a:ea typeface="華康中黑體" pitchFamily="49" charset="-120"/>
            </a:endParaRPr>
          </a:p>
        </p:txBody>
      </p:sp>
      <p:sp>
        <p:nvSpPr>
          <p:cNvPr id="141316" name="Rectangle 3"/>
          <p:cNvSpPr txBox="1">
            <a:spLocks noChangeArrowheads="1"/>
          </p:cNvSpPr>
          <p:nvPr/>
        </p:nvSpPr>
        <p:spPr bwMode="auto">
          <a:xfrm>
            <a:off x="547688" y="1636713"/>
            <a:ext cx="6337300" cy="5113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ts val="700"/>
              </a:spcBef>
              <a:spcAft>
                <a:spcPct val="0"/>
              </a:spcAft>
              <a:buClr>
                <a:srgbClr val="DD8047"/>
              </a:buClr>
              <a:buSzPct val="60000"/>
              <a:buFont typeface="Wingdings" pitchFamily="2" charset="2"/>
              <a:buNone/>
            </a:pPr>
            <a:endParaRPr kumimoji="0" lang="en-US" altLang="zh-TW" sz="2900">
              <a:solidFill>
                <a:srgbClr val="000000"/>
              </a:solidFill>
              <a:latin typeface="華康中黑體" pitchFamily="49" charset="-120"/>
              <a:ea typeface="華康中黑體" pitchFamily="49" charset="-120"/>
            </a:endParaRPr>
          </a:p>
        </p:txBody>
      </p:sp>
      <p:sp>
        <p:nvSpPr>
          <p:cNvPr id="141317" name="Rectangle 3"/>
          <p:cNvSpPr txBox="1">
            <a:spLocks noChangeArrowheads="1"/>
          </p:cNvSpPr>
          <p:nvPr/>
        </p:nvSpPr>
        <p:spPr bwMode="auto">
          <a:xfrm>
            <a:off x="547688" y="1636713"/>
            <a:ext cx="6489700" cy="5265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ts val="700"/>
              </a:spcBef>
              <a:spcAft>
                <a:spcPct val="0"/>
              </a:spcAft>
              <a:buClr>
                <a:srgbClr val="DD8047"/>
              </a:buClr>
              <a:buSzPct val="60000"/>
              <a:buFont typeface="Wingdings" pitchFamily="2" charset="2"/>
              <a:buNone/>
            </a:pPr>
            <a:endParaRPr kumimoji="0" lang="en-US" altLang="zh-TW" sz="2900">
              <a:solidFill>
                <a:srgbClr val="000000"/>
              </a:solidFill>
              <a:latin typeface="華康中黑體" pitchFamily="49" charset="-120"/>
              <a:ea typeface="華康中黑體" pitchFamily="49" charset="-120"/>
            </a:endParaRPr>
          </a:p>
        </p:txBody>
      </p:sp>
      <p:sp>
        <p:nvSpPr>
          <p:cNvPr id="141318" name="Rectangle 3"/>
          <p:cNvSpPr txBox="1">
            <a:spLocks noChangeArrowheads="1"/>
          </p:cNvSpPr>
          <p:nvPr/>
        </p:nvSpPr>
        <p:spPr bwMode="auto">
          <a:xfrm>
            <a:off x="700088" y="1789113"/>
            <a:ext cx="6337300" cy="5113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ts val="700"/>
              </a:spcBef>
              <a:spcAft>
                <a:spcPct val="0"/>
              </a:spcAft>
              <a:buClr>
                <a:srgbClr val="DD8047"/>
              </a:buClr>
              <a:buSzPct val="60000"/>
              <a:buFont typeface="Wingdings" pitchFamily="2" charset="2"/>
              <a:buNone/>
            </a:pPr>
            <a:endParaRPr kumimoji="0" lang="en-US" altLang="zh-TW" sz="2900">
              <a:solidFill>
                <a:srgbClr val="000000"/>
              </a:solidFill>
              <a:latin typeface="華康中黑體" pitchFamily="49" charset="-120"/>
              <a:ea typeface="華康中黑體" pitchFamily="49" charset="-120"/>
            </a:endParaRPr>
          </a:p>
        </p:txBody>
      </p:sp>
      <p:sp>
        <p:nvSpPr>
          <p:cNvPr id="141319" name="Rectangle 3"/>
          <p:cNvSpPr txBox="1">
            <a:spLocks noChangeArrowheads="1"/>
          </p:cNvSpPr>
          <p:nvPr/>
        </p:nvSpPr>
        <p:spPr bwMode="auto">
          <a:xfrm>
            <a:off x="611188" y="1636713"/>
            <a:ext cx="4465637" cy="4960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ts val="700"/>
              </a:spcBef>
              <a:spcAft>
                <a:spcPct val="0"/>
              </a:spcAft>
              <a:buClr>
                <a:srgbClr val="DD8047"/>
              </a:buClr>
              <a:buSzPct val="60000"/>
              <a:buFont typeface="Wingdings" pitchFamily="2" charset="2"/>
              <a:buNone/>
            </a:pPr>
            <a:r>
              <a:rPr kumimoji="0" lang="zh-TW" altLang="en-US" sz="2800">
                <a:solidFill>
                  <a:srgbClr val="993300"/>
                </a:solidFill>
                <a:latin typeface="新細明體" pitchFamily="18" charset="-120"/>
                <a:ea typeface="華康中黑體" pitchFamily="49" charset="-120"/>
              </a:rPr>
              <a:t>推薦理由之一</a:t>
            </a:r>
            <a:endParaRPr kumimoji="0" lang="en-US" altLang="zh-TW" sz="2800">
              <a:solidFill>
                <a:srgbClr val="993300"/>
              </a:solidFill>
              <a:latin typeface="新細明體" pitchFamily="18" charset="-120"/>
              <a:ea typeface="華康中黑體" pitchFamily="49" charset="-120"/>
            </a:endParaRPr>
          </a:p>
          <a:p>
            <a:pPr eaLnBrk="1" fontAlgn="base" hangingPunct="1">
              <a:spcBef>
                <a:spcPts val="700"/>
              </a:spcBef>
              <a:spcAft>
                <a:spcPct val="0"/>
              </a:spcAft>
              <a:buClr>
                <a:srgbClr val="DD8047"/>
              </a:buClr>
              <a:buSzPct val="60000"/>
              <a:buFont typeface="Wingdings" pitchFamily="2" charset="2"/>
              <a:buNone/>
            </a:pPr>
            <a:r>
              <a:rPr kumimoji="0" lang="zh-TW" altLang="zh-TW" sz="2400">
                <a:solidFill>
                  <a:srgbClr val="578279"/>
                </a:solidFill>
                <a:latin typeface="Tw Cen MT" pitchFamily="34" charset="0"/>
                <a:ea typeface="微軟正黑體" pitchFamily="34" charset="-120"/>
              </a:rPr>
              <a:t>任教國立成功大學</a:t>
            </a:r>
            <a:r>
              <a:rPr kumimoji="0" lang="en-US" altLang="zh-TW" sz="2400">
                <a:solidFill>
                  <a:srgbClr val="578279"/>
                </a:solidFill>
                <a:latin typeface="Tw Cen MT" pitchFamily="34" charset="0"/>
                <a:ea typeface="微軟正黑體" pitchFamily="34" charset="-120"/>
              </a:rPr>
              <a:t>30</a:t>
            </a:r>
            <a:r>
              <a:rPr kumimoji="0" lang="zh-TW" altLang="zh-TW" sz="2400">
                <a:solidFill>
                  <a:srgbClr val="578279"/>
                </a:solidFill>
                <a:latin typeface="Tw Cen MT" pitchFamily="34" charset="0"/>
                <a:ea typeface="微軟正黑體" pitchFamily="34" charset="-120"/>
              </a:rPr>
              <a:t>年，致力教學與研究，成效卓著。</a:t>
            </a:r>
            <a:r>
              <a:rPr kumimoji="0" lang="en-US" altLang="zh-TW" sz="2400">
                <a:solidFill>
                  <a:srgbClr val="578279"/>
                </a:solidFill>
                <a:latin typeface="Tw Cen MT" pitchFamily="34" charset="0"/>
                <a:ea typeface="微軟正黑體" pitchFamily="34" charset="-120"/>
              </a:rPr>
              <a:t>2007</a:t>
            </a:r>
            <a:r>
              <a:rPr kumimoji="0" lang="zh-TW" altLang="zh-TW" sz="2400">
                <a:solidFill>
                  <a:srgbClr val="578279"/>
                </a:solidFill>
                <a:latin typeface="Tw Cen MT" pitchFamily="34" charset="0"/>
                <a:ea typeface="微軟正黑體" pitchFamily="34" charset="-120"/>
              </a:rPr>
              <a:t>年獲頒國立成功大學教學傑出教師獎，該獎項為成功大學設置之最高教學獎項，</a:t>
            </a:r>
            <a:r>
              <a:rPr kumimoji="0" lang="en-US" altLang="zh-TW" sz="2400">
                <a:solidFill>
                  <a:srgbClr val="578279"/>
                </a:solidFill>
                <a:latin typeface="Tw Cen MT" pitchFamily="34" charset="0"/>
                <a:ea typeface="微軟正黑體" pitchFamily="34" charset="-120"/>
              </a:rPr>
              <a:t>2009</a:t>
            </a:r>
            <a:r>
              <a:rPr kumimoji="0" lang="zh-TW" altLang="zh-TW" sz="2400">
                <a:solidFill>
                  <a:srgbClr val="578279"/>
                </a:solidFill>
                <a:latin typeface="Tw Cen MT" pitchFamily="34" charset="0"/>
                <a:ea typeface="微軟正黑體" pitchFamily="34" charset="-120"/>
              </a:rPr>
              <a:t>年起，，因為整體教學、研究與服務表現傑出，升任特聘教授（</a:t>
            </a:r>
            <a:r>
              <a:rPr kumimoji="0" lang="en-US" altLang="zh-TW" sz="2400">
                <a:solidFill>
                  <a:srgbClr val="578279"/>
                </a:solidFill>
                <a:latin typeface="Tw Cen MT" pitchFamily="34" charset="0"/>
                <a:ea typeface="微軟正黑體" pitchFamily="34" charset="-120"/>
              </a:rPr>
              <a:t>Distinguished Professor</a:t>
            </a:r>
            <a:r>
              <a:rPr kumimoji="0" lang="zh-TW" altLang="zh-TW" sz="2400">
                <a:solidFill>
                  <a:srgbClr val="578279"/>
                </a:solidFill>
                <a:latin typeface="Tw Cen MT" pitchFamily="34" charset="0"/>
                <a:ea typeface="微軟正黑體" pitchFamily="34" charset="-120"/>
              </a:rPr>
              <a:t>），為目前國內建築相關科系現任專任教師中，</a:t>
            </a:r>
            <a:r>
              <a:rPr kumimoji="0" lang="zh-TW" altLang="en-US" sz="2400">
                <a:solidFill>
                  <a:srgbClr val="578279"/>
                </a:solidFill>
                <a:latin typeface="Tw Cen MT" pitchFamily="34" charset="0"/>
                <a:ea typeface="微軟正黑體" pitchFamily="34" charset="-120"/>
              </a:rPr>
              <a:t>極少數</a:t>
            </a:r>
            <a:r>
              <a:rPr kumimoji="0" lang="zh-TW" altLang="zh-TW" sz="2400">
                <a:solidFill>
                  <a:srgbClr val="578279"/>
                </a:solidFill>
                <a:latin typeface="Tw Cen MT" pitchFamily="34" charset="0"/>
                <a:ea typeface="微軟正黑體" pitchFamily="34" charset="-120"/>
              </a:rPr>
              <a:t>榮獲此殊榮者</a:t>
            </a:r>
            <a:r>
              <a:rPr kumimoji="0" lang="zh-TW" altLang="zh-TW" sz="2800">
                <a:solidFill>
                  <a:srgbClr val="578279"/>
                </a:solidFill>
                <a:latin typeface="Tw Cen MT" pitchFamily="34" charset="0"/>
                <a:ea typeface="微軟正黑體" pitchFamily="34" charset="-120"/>
              </a:rPr>
              <a:t>。</a:t>
            </a:r>
            <a:endParaRPr kumimoji="0" lang="en-US" altLang="zh-TW" sz="2800">
              <a:solidFill>
                <a:srgbClr val="578279"/>
              </a:solidFill>
              <a:latin typeface="新細明體" pitchFamily="18" charset="-120"/>
              <a:ea typeface="華康中黑體" pitchFamily="49" charset="-120"/>
            </a:endParaRPr>
          </a:p>
          <a:p>
            <a:pPr eaLnBrk="1" fontAlgn="base" hangingPunct="1">
              <a:spcBef>
                <a:spcPts val="700"/>
              </a:spcBef>
              <a:spcAft>
                <a:spcPct val="0"/>
              </a:spcAft>
              <a:buClr>
                <a:srgbClr val="DD8047"/>
              </a:buClr>
              <a:buSzPct val="60000"/>
              <a:buFont typeface="Wingdings" pitchFamily="2" charset="2"/>
              <a:buNone/>
            </a:pPr>
            <a:endParaRPr kumimoji="0" lang="en-US" altLang="zh-TW" sz="2900">
              <a:solidFill>
                <a:srgbClr val="000000"/>
              </a:solidFill>
              <a:latin typeface="華康中黑體" pitchFamily="49" charset="-120"/>
              <a:ea typeface="華康中黑體" pitchFamily="49" charset="-120"/>
            </a:endParaRPr>
          </a:p>
        </p:txBody>
      </p:sp>
      <p:pic>
        <p:nvPicPr>
          <p:cNvPr id="141320" name="Picture 2" descr="P106044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2713" y="1789113"/>
            <a:ext cx="3384550" cy="446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171198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sz="3600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華康中黑體" panose="02010609000101010101" pitchFamily="49" charset="-120"/>
              </a:rPr>
              <a:t>傅朝卿 </a:t>
            </a:r>
            <a:r>
              <a:rPr lang="en-US" altLang="zh-TW" sz="3600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華康中黑體" panose="02010609000101010101" pitchFamily="49" charset="-120"/>
              </a:rPr>
              <a:t>(Chao-</a:t>
            </a:r>
            <a:r>
              <a:rPr lang="en-US" altLang="zh-TW" sz="3600" dirty="0" err="1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華康中黑體" panose="02010609000101010101" pitchFamily="49" charset="-120"/>
              </a:rPr>
              <a:t>Ching</a:t>
            </a:r>
            <a:r>
              <a:rPr lang="en-US" altLang="zh-TW" sz="3600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華康中黑體" panose="02010609000101010101" pitchFamily="49" charset="-120"/>
              </a:rPr>
              <a:t> Fu</a:t>
            </a:r>
            <a:r>
              <a:rPr lang="en-US" altLang="zh-TW" sz="3600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華康中黑體" panose="02010609000101010101" pitchFamily="49" charset="-120"/>
              </a:rPr>
              <a:t>)</a:t>
            </a:r>
            <a:endParaRPr lang="zh-TW" altLang="en-US" sz="3600" dirty="0"/>
          </a:p>
        </p:txBody>
      </p:sp>
      <p:sp>
        <p:nvSpPr>
          <p:cNvPr id="142339" name="Rectangle 3"/>
          <p:cNvSpPr txBox="1">
            <a:spLocks noChangeArrowheads="1"/>
          </p:cNvSpPr>
          <p:nvPr/>
        </p:nvSpPr>
        <p:spPr bwMode="auto">
          <a:xfrm>
            <a:off x="395288" y="1484313"/>
            <a:ext cx="6337300" cy="5113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ts val="700"/>
              </a:spcBef>
              <a:spcAft>
                <a:spcPct val="0"/>
              </a:spcAft>
              <a:buClr>
                <a:srgbClr val="DD8047"/>
              </a:buClr>
              <a:buSzPct val="60000"/>
              <a:buFont typeface="Wingdings" pitchFamily="2" charset="2"/>
              <a:buNone/>
            </a:pPr>
            <a:endParaRPr kumimoji="0" lang="en-US" altLang="zh-TW" sz="2900">
              <a:solidFill>
                <a:srgbClr val="000000"/>
              </a:solidFill>
              <a:latin typeface="華康中黑體" pitchFamily="49" charset="-120"/>
              <a:ea typeface="華康中黑體" pitchFamily="49" charset="-120"/>
            </a:endParaRPr>
          </a:p>
        </p:txBody>
      </p:sp>
      <p:sp>
        <p:nvSpPr>
          <p:cNvPr id="142340" name="Rectangle 3"/>
          <p:cNvSpPr txBox="1">
            <a:spLocks noChangeArrowheads="1"/>
          </p:cNvSpPr>
          <p:nvPr/>
        </p:nvSpPr>
        <p:spPr bwMode="auto">
          <a:xfrm>
            <a:off x="611188" y="1636713"/>
            <a:ext cx="7848600" cy="4960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ts val="700"/>
              </a:spcBef>
              <a:spcAft>
                <a:spcPct val="0"/>
              </a:spcAft>
              <a:buClr>
                <a:srgbClr val="DD8047"/>
              </a:buClr>
              <a:buSzPct val="60000"/>
              <a:buFont typeface="Wingdings" pitchFamily="2" charset="2"/>
              <a:buNone/>
            </a:pPr>
            <a:endParaRPr kumimoji="0" lang="en-US" altLang="zh-TW" sz="2900">
              <a:solidFill>
                <a:srgbClr val="000000"/>
              </a:solidFill>
              <a:latin typeface="華康中黑體" pitchFamily="49" charset="-120"/>
              <a:ea typeface="華康中黑體" pitchFamily="49" charset="-120"/>
            </a:endParaRPr>
          </a:p>
        </p:txBody>
      </p:sp>
      <p:sp>
        <p:nvSpPr>
          <p:cNvPr id="142341" name="Rectangle 3"/>
          <p:cNvSpPr txBox="1">
            <a:spLocks noChangeArrowheads="1"/>
          </p:cNvSpPr>
          <p:nvPr/>
        </p:nvSpPr>
        <p:spPr bwMode="auto">
          <a:xfrm>
            <a:off x="395288" y="1773238"/>
            <a:ext cx="8497887" cy="482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ts val="700"/>
              </a:spcBef>
              <a:spcAft>
                <a:spcPct val="0"/>
              </a:spcAft>
              <a:buClr>
                <a:srgbClr val="DD8047"/>
              </a:buClr>
              <a:buSzPct val="60000"/>
              <a:buFont typeface="Wingdings" pitchFamily="2" charset="2"/>
              <a:buNone/>
            </a:pPr>
            <a:r>
              <a:rPr kumimoji="0" lang="zh-TW" altLang="en-US" sz="2800">
                <a:solidFill>
                  <a:srgbClr val="993300"/>
                </a:solidFill>
                <a:latin typeface="新細明體" pitchFamily="18" charset="-120"/>
                <a:ea typeface="華康中黑體" pitchFamily="49" charset="-120"/>
              </a:rPr>
              <a:t>推薦理由之二</a:t>
            </a:r>
            <a:endParaRPr kumimoji="0" lang="en-US" altLang="zh-TW" sz="2800">
              <a:solidFill>
                <a:srgbClr val="993300"/>
              </a:solidFill>
              <a:latin typeface="新細明體" pitchFamily="18" charset="-120"/>
              <a:ea typeface="華康中黑體" pitchFamily="49" charset="-120"/>
            </a:endParaRPr>
          </a:p>
          <a:p>
            <a:pPr eaLnBrk="1" fontAlgn="base" hangingPunct="1">
              <a:spcBef>
                <a:spcPts val="700"/>
              </a:spcBef>
              <a:spcAft>
                <a:spcPct val="0"/>
              </a:spcAft>
              <a:buClr>
                <a:srgbClr val="DD8047"/>
              </a:buClr>
              <a:buSzPct val="60000"/>
              <a:buFont typeface="Wingdings" pitchFamily="2" charset="2"/>
              <a:buNone/>
            </a:pPr>
            <a:r>
              <a:rPr kumimoji="0" lang="zh-TW" altLang="zh-TW" sz="2400">
                <a:solidFill>
                  <a:srgbClr val="578279"/>
                </a:solidFill>
                <a:latin typeface="Tw Cen MT" pitchFamily="34" charset="0"/>
                <a:ea typeface="華康中黑體" pitchFamily="49" charset="-120"/>
              </a:rPr>
              <a:t>專研建築史及文化資產，表現受國內外肯定。</a:t>
            </a:r>
            <a:r>
              <a:rPr kumimoji="0" lang="en-US" altLang="zh-TW" sz="2400">
                <a:solidFill>
                  <a:srgbClr val="578279"/>
                </a:solidFill>
                <a:latin typeface="Tw Cen MT" pitchFamily="34" charset="0"/>
                <a:ea typeface="華康中黑體" pitchFamily="49" charset="-120"/>
              </a:rPr>
              <a:t>30</a:t>
            </a:r>
            <a:r>
              <a:rPr kumimoji="0" lang="zh-TW" altLang="zh-TW" sz="2400">
                <a:solidFill>
                  <a:srgbClr val="578279"/>
                </a:solidFill>
                <a:latin typeface="Tw Cen MT" pitchFamily="34" charset="0"/>
                <a:ea typeface="華康中黑體" pitchFamily="49" charset="-120"/>
              </a:rPr>
              <a:t>年來相關著作超過</a:t>
            </a:r>
            <a:r>
              <a:rPr kumimoji="0" lang="en-US" altLang="zh-TW" sz="2400">
                <a:solidFill>
                  <a:srgbClr val="578279"/>
                </a:solidFill>
                <a:latin typeface="Tw Cen MT" pitchFamily="34" charset="0"/>
                <a:ea typeface="華康中黑體" pitchFamily="49" charset="-120"/>
              </a:rPr>
              <a:t>600</a:t>
            </a:r>
            <a:r>
              <a:rPr kumimoji="0" lang="zh-TW" altLang="zh-TW" sz="2400">
                <a:solidFill>
                  <a:srgbClr val="578279"/>
                </a:solidFill>
                <a:latin typeface="Tw Cen MT" pitchFamily="34" charset="0"/>
                <a:ea typeface="華康中黑體" pitchFamily="49" charset="-120"/>
              </a:rPr>
              <a:t>種，包括專書超過</a:t>
            </a:r>
            <a:r>
              <a:rPr kumimoji="0" lang="en-US" altLang="zh-TW" sz="2400">
                <a:solidFill>
                  <a:srgbClr val="578279"/>
                </a:solidFill>
                <a:latin typeface="Tw Cen MT" pitchFamily="34" charset="0"/>
                <a:ea typeface="華康中黑體" pitchFamily="49" charset="-120"/>
              </a:rPr>
              <a:t>40</a:t>
            </a:r>
            <a:r>
              <a:rPr kumimoji="0" lang="zh-TW" altLang="zh-TW" sz="2400">
                <a:solidFill>
                  <a:srgbClr val="578279"/>
                </a:solidFill>
                <a:latin typeface="Tw Cen MT" pitchFamily="34" charset="0"/>
                <a:ea typeface="華康中黑體" pitchFamily="49" charset="-120"/>
              </a:rPr>
              <a:t>本，是國內相關領域最傑出者。相關著作曾四度獲金鼎獎肯定，其中</a:t>
            </a:r>
            <a:r>
              <a:rPr kumimoji="0" lang="en-US" altLang="zh-TW" sz="2400">
                <a:solidFill>
                  <a:srgbClr val="578279"/>
                </a:solidFill>
                <a:latin typeface="Tw Cen MT" pitchFamily="34" charset="0"/>
                <a:ea typeface="華康中黑體" pitchFamily="49" charset="-120"/>
              </a:rPr>
              <a:t>1994</a:t>
            </a:r>
            <a:r>
              <a:rPr kumimoji="0" lang="zh-TW" altLang="zh-TW" sz="2400">
                <a:solidFill>
                  <a:srgbClr val="578279"/>
                </a:solidFill>
                <a:latin typeface="Tw Cen MT" pitchFamily="34" charset="0"/>
                <a:ea typeface="華康中黑體" pitchFamily="49" charset="-120"/>
              </a:rPr>
              <a:t>年獲金鼎獎最高榮譽的「個人著作獎」。</a:t>
            </a:r>
            <a:r>
              <a:rPr kumimoji="0" lang="en-US" altLang="zh-TW" sz="2400">
                <a:solidFill>
                  <a:srgbClr val="578279"/>
                </a:solidFill>
                <a:latin typeface="Tw Cen MT" pitchFamily="34" charset="0"/>
                <a:ea typeface="華康中黑體" pitchFamily="49" charset="-120"/>
              </a:rPr>
              <a:t>2004</a:t>
            </a:r>
            <a:r>
              <a:rPr kumimoji="0" lang="zh-TW" altLang="zh-TW" sz="2400">
                <a:solidFill>
                  <a:srgbClr val="578279"/>
                </a:solidFill>
                <a:latin typeface="Tw Cen MT" pitchFamily="34" charset="0"/>
                <a:ea typeface="華康中黑體" pitchFamily="49" charset="-120"/>
              </a:rPr>
              <a:t>年及</a:t>
            </a:r>
            <a:r>
              <a:rPr kumimoji="0" lang="en-US" altLang="zh-TW" sz="2400">
                <a:solidFill>
                  <a:srgbClr val="578279"/>
                </a:solidFill>
                <a:latin typeface="Tw Cen MT" pitchFamily="34" charset="0"/>
                <a:ea typeface="華康中黑體" pitchFamily="49" charset="-120"/>
              </a:rPr>
              <a:t>2005</a:t>
            </a:r>
            <a:r>
              <a:rPr kumimoji="0" lang="zh-TW" altLang="zh-TW" sz="2400">
                <a:solidFill>
                  <a:srgbClr val="578279"/>
                </a:solidFill>
                <a:latin typeface="Tw Cen MT" pitchFamily="34" charset="0"/>
                <a:ea typeface="華康中黑體" pitchFamily="49" charset="-120"/>
              </a:rPr>
              <a:t>年獲中華民國建築學會建築學報論文獎。</a:t>
            </a:r>
            <a:r>
              <a:rPr kumimoji="0" lang="en-US" altLang="zh-TW" sz="2400">
                <a:solidFill>
                  <a:srgbClr val="578279"/>
                </a:solidFill>
                <a:latin typeface="Tw Cen MT" pitchFamily="34" charset="0"/>
                <a:ea typeface="華康中黑體" pitchFamily="49" charset="-120"/>
              </a:rPr>
              <a:t>2009</a:t>
            </a:r>
            <a:r>
              <a:rPr kumimoji="0" lang="zh-TW" altLang="zh-TW" sz="2400">
                <a:solidFill>
                  <a:srgbClr val="578279"/>
                </a:solidFill>
                <a:latin typeface="Tw Cen MT" pitchFamily="34" charset="0"/>
                <a:ea typeface="華康中黑體" pitchFamily="49" charset="-120"/>
              </a:rPr>
              <a:t>年獲中華民國建築學會（台灣建築學會）頒發「建築獎章（建築藝術與文化類）」。</a:t>
            </a:r>
            <a:r>
              <a:rPr kumimoji="0" lang="en-US" altLang="zh-TW" sz="2400">
                <a:solidFill>
                  <a:srgbClr val="578279"/>
                </a:solidFill>
                <a:latin typeface="Tw Cen MT" pitchFamily="34" charset="0"/>
                <a:ea typeface="華康中黑體" pitchFamily="49" charset="-120"/>
              </a:rPr>
              <a:t>2009</a:t>
            </a:r>
            <a:r>
              <a:rPr kumimoji="0" lang="zh-TW" altLang="zh-TW" sz="2400">
                <a:solidFill>
                  <a:srgbClr val="578279"/>
                </a:solidFill>
                <a:latin typeface="Tw Cen MT" pitchFamily="34" charset="0"/>
                <a:ea typeface="華康中黑體" pitchFamily="49" charset="-120"/>
              </a:rPr>
              <a:t>年獲中國高等建築教育委員會與北京清華大學合頒「世界建築史教學與研究阿爾伯蒂獎」，為台灣唯一獲此殊榮的建築史學者。</a:t>
            </a:r>
            <a:r>
              <a:rPr kumimoji="0" lang="en-US" altLang="zh-TW" sz="2400">
                <a:solidFill>
                  <a:srgbClr val="578279"/>
                </a:solidFill>
                <a:latin typeface="Tw Cen MT" pitchFamily="34" charset="0"/>
                <a:ea typeface="華康中黑體" pitchFamily="49" charset="-120"/>
              </a:rPr>
              <a:t>1997/1999/2000</a:t>
            </a:r>
            <a:r>
              <a:rPr kumimoji="0" lang="zh-TW" altLang="zh-TW" sz="2400">
                <a:solidFill>
                  <a:srgbClr val="578279"/>
                </a:solidFill>
                <a:latin typeface="Tw Cen MT" pitchFamily="34" charset="0"/>
                <a:ea typeface="華康中黑體" pitchFamily="49" charset="-120"/>
              </a:rPr>
              <a:t>三年亦獲得台灣省文獻委員會文獻出版獎</a:t>
            </a:r>
            <a:r>
              <a:rPr kumimoji="0" lang="zh-TW" altLang="en-US" sz="2400">
                <a:solidFill>
                  <a:srgbClr val="578279"/>
                </a:solidFill>
                <a:latin typeface="Tw Cen MT" pitchFamily="34" charset="0"/>
                <a:ea typeface="華康中黑體" pitchFamily="49" charset="-120"/>
              </a:rPr>
              <a:t>。</a:t>
            </a:r>
            <a:endParaRPr kumimoji="0" lang="en-US" altLang="zh-TW" sz="2400">
              <a:solidFill>
                <a:srgbClr val="578279"/>
              </a:solidFill>
              <a:latin typeface="華康中黑體" pitchFamily="49" charset="-120"/>
              <a:ea typeface="華康中黑體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3114298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sz="3600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華康中黑體" panose="02010609000101010101" pitchFamily="49" charset="-120"/>
              </a:rPr>
              <a:t>傅朝卿 </a:t>
            </a:r>
            <a:r>
              <a:rPr lang="en-US" altLang="zh-TW" sz="3600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華康中黑體" panose="02010609000101010101" pitchFamily="49" charset="-120"/>
              </a:rPr>
              <a:t>(Chao-</a:t>
            </a:r>
            <a:r>
              <a:rPr lang="en-US" altLang="zh-TW" sz="3600" dirty="0" err="1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華康中黑體" panose="02010609000101010101" pitchFamily="49" charset="-120"/>
              </a:rPr>
              <a:t>Ching</a:t>
            </a:r>
            <a:r>
              <a:rPr lang="en-US" altLang="zh-TW" sz="3600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華康中黑體" panose="02010609000101010101" pitchFamily="49" charset="-120"/>
              </a:rPr>
              <a:t> Fu</a:t>
            </a:r>
            <a:r>
              <a:rPr lang="en-US" altLang="zh-TW" sz="3600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華康中黑體" panose="02010609000101010101" pitchFamily="49" charset="-120"/>
              </a:rPr>
              <a:t>)</a:t>
            </a:r>
            <a:endParaRPr lang="zh-TW" altLang="en-US" sz="3600" dirty="0"/>
          </a:p>
        </p:txBody>
      </p:sp>
      <p:sp>
        <p:nvSpPr>
          <p:cNvPr id="143363" name="Rectangle 3"/>
          <p:cNvSpPr txBox="1">
            <a:spLocks noChangeArrowheads="1"/>
          </p:cNvSpPr>
          <p:nvPr/>
        </p:nvSpPr>
        <p:spPr bwMode="auto">
          <a:xfrm>
            <a:off x="395288" y="1484313"/>
            <a:ext cx="6337300" cy="5113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ts val="700"/>
              </a:spcBef>
              <a:spcAft>
                <a:spcPct val="0"/>
              </a:spcAft>
              <a:buClr>
                <a:srgbClr val="DD8047"/>
              </a:buClr>
              <a:buSzPct val="60000"/>
              <a:buFont typeface="Wingdings" pitchFamily="2" charset="2"/>
              <a:buNone/>
            </a:pPr>
            <a:endParaRPr kumimoji="0" lang="en-US" altLang="zh-TW" sz="2900">
              <a:solidFill>
                <a:srgbClr val="000000"/>
              </a:solidFill>
              <a:latin typeface="華康中黑體" pitchFamily="49" charset="-120"/>
              <a:ea typeface="華康中黑體" pitchFamily="49" charset="-120"/>
            </a:endParaRPr>
          </a:p>
        </p:txBody>
      </p:sp>
      <p:pic>
        <p:nvPicPr>
          <p:cNvPr id="143364" name="Picture 4" descr="中國古典式樣新建築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741488"/>
            <a:ext cx="2160587" cy="300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65" name="Picture 5" descr="台南市古蹟與歷史建築總覽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1741488"/>
            <a:ext cx="2190750" cy="302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66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kumimoji="0" lang="zh-TW" altLang="en-US">
              <a:solidFill>
                <a:srgbClr val="000000"/>
              </a:solidFill>
              <a:latin typeface="Tw Cen MT" pitchFamily="34" charset="0"/>
              <a:ea typeface="微軟正黑體" pitchFamily="34" charset="-120"/>
            </a:endParaRPr>
          </a:p>
        </p:txBody>
      </p:sp>
      <p:pic>
        <p:nvPicPr>
          <p:cNvPr id="143367" name="Picture 6" descr="日治封面-200904n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1741488"/>
            <a:ext cx="2089150" cy="301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68" name="Picture 8" descr="59金鼎獎中國古典式樣新建築-8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4860925"/>
            <a:ext cx="2663825" cy="182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69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kumimoji="0" lang="zh-TW" altLang="en-US">
              <a:solidFill>
                <a:srgbClr val="000000"/>
              </a:solidFill>
              <a:latin typeface="Tw Cen MT" pitchFamily="34" charset="0"/>
              <a:ea typeface="微軟正黑體" pitchFamily="34" charset="-120"/>
            </a:endParaRPr>
          </a:p>
        </p:txBody>
      </p:sp>
      <p:pic>
        <p:nvPicPr>
          <p:cNvPr id="143370" name="Picture 9" descr="DSC_000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4843463"/>
            <a:ext cx="2635250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71" name="Picture 11" descr="RIMG0004"/>
          <p:cNvPicPr>
            <a:picLocks noChangeAspect="1" noChangeArrowheads="1"/>
          </p:cNvPicPr>
          <p:nvPr/>
        </p:nvPicPr>
        <p:blipFill>
          <a:blip r:embed="rId7">
            <a:lum bright="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849813"/>
            <a:ext cx="1800225" cy="184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659399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sz="3600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華康中黑體" panose="02010609000101010101" pitchFamily="49" charset="-120"/>
              </a:rPr>
              <a:t>傅朝卿 </a:t>
            </a:r>
            <a:r>
              <a:rPr lang="en-US" altLang="zh-TW" sz="3600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華康中黑體" panose="02010609000101010101" pitchFamily="49" charset="-120"/>
              </a:rPr>
              <a:t>(Chao-</a:t>
            </a:r>
            <a:r>
              <a:rPr lang="en-US" altLang="zh-TW" sz="3600" dirty="0" err="1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華康中黑體" panose="02010609000101010101" pitchFamily="49" charset="-120"/>
              </a:rPr>
              <a:t>Ching</a:t>
            </a:r>
            <a:r>
              <a:rPr lang="en-US" altLang="zh-TW" sz="3600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華康中黑體" panose="02010609000101010101" pitchFamily="49" charset="-120"/>
              </a:rPr>
              <a:t> Fu</a:t>
            </a:r>
            <a:r>
              <a:rPr lang="en-US" altLang="zh-TW" sz="3600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華康中黑體" panose="02010609000101010101" pitchFamily="49" charset="-120"/>
              </a:rPr>
              <a:t>)</a:t>
            </a:r>
            <a:endParaRPr lang="zh-TW" altLang="en-US" sz="3600" dirty="0"/>
          </a:p>
        </p:txBody>
      </p:sp>
      <p:sp>
        <p:nvSpPr>
          <p:cNvPr id="144387" name="Rectangle 3"/>
          <p:cNvSpPr txBox="1">
            <a:spLocks noChangeArrowheads="1"/>
          </p:cNvSpPr>
          <p:nvPr/>
        </p:nvSpPr>
        <p:spPr bwMode="auto">
          <a:xfrm>
            <a:off x="395288" y="1484313"/>
            <a:ext cx="6337300" cy="5113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ts val="700"/>
              </a:spcBef>
              <a:spcAft>
                <a:spcPct val="0"/>
              </a:spcAft>
              <a:buClr>
                <a:srgbClr val="DD8047"/>
              </a:buClr>
              <a:buSzPct val="60000"/>
              <a:buFont typeface="Wingdings" pitchFamily="2" charset="2"/>
              <a:buNone/>
            </a:pPr>
            <a:endParaRPr kumimoji="0" lang="en-US" altLang="zh-TW" sz="2900">
              <a:solidFill>
                <a:srgbClr val="000000"/>
              </a:solidFill>
              <a:latin typeface="華康中黑體" pitchFamily="49" charset="-120"/>
              <a:ea typeface="華康中黑體" pitchFamily="49" charset="-120"/>
            </a:endParaRPr>
          </a:p>
        </p:txBody>
      </p:sp>
      <p:pic>
        <p:nvPicPr>
          <p:cNvPr id="144388" name="Picture 1" descr="照片 137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8" y="1855788"/>
            <a:ext cx="3109912" cy="4370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4389" name="Picture 2" descr="P1060468"/>
          <p:cNvPicPr>
            <a:picLocks noChangeAspect="1" noChangeArrowheads="1"/>
          </p:cNvPicPr>
          <p:nvPr/>
        </p:nvPicPr>
        <p:blipFill>
          <a:blip r:embed="rId3">
            <a:lum brigh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1855788"/>
            <a:ext cx="2324100" cy="4370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4390" name="Picture 3" descr="P1060479"/>
          <p:cNvPicPr>
            <a:picLocks noChangeAspect="1" noChangeArrowheads="1"/>
          </p:cNvPicPr>
          <p:nvPr/>
        </p:nvPicPr>
        <p:blipFill>
          <a:blip r:embed="rId4">
            <a:lum bright="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0100" y="3533775"/>
            <a:ext cx="2892425" cy="332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4391" name="Picture 4" descr="P1060445"/>
          <p:cNvPicPr>
            <a:picLocks noChangeAspect="1" noChangeArrowheads="1"/>
          </p:cNvPicPr>
          <p:nvPr/>
        </p:nvPicPr>
        <p:blipFill>
          <a:blip r:embed="rId5">
            <a:lum bright="3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0100" y="1533525"/>
            <a:ext cx="2890838" cy="1887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028642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sz="3600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華康中黑體" panose="02010609000101010101" pitchFamily="49" charset="-120"/>
              </a:rPr>
              <a:t>傅朝卿 </a:t>
            </a:r>
            <a:r>
              <a:rPr lang="en-US" altLang="zh-TW" sz="3600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華康中黑體" panose="02010609000101010101" pitchFamily="49" charset="-120"/>
              </a:rPr>
              <a:t>(Chao-</a:t>
            </a:r>
            <a:r>
              <a:rPr lang="en-US" altLang="zh-TW" sz="3600" dirty="0" err="1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華康中黑體" panose="02010609000101010101" pitchFamily="49" charset="-120"/>
              </a:rPr>
              <a:t>Ching</a:t>
            </a:r>
            <a:r>
              <a:rPr lang="en-US" altLang="zh-TW" sz="3600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華康中黑體" panose="02010609000101010101" pitchFamily="49" charset="-120"/>
              </a:rPr>
              <a:t> Fu</a:t>
            </a:r>
            <a:r>
              <a:rPr lang="en-US" altLang="zh-TW" sz="3600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華康中黑體" panose="02010609000101010101" pitchFamily="49" charset="-120"/>
              </a:rPr>
              <a:t>)</a:t>
            </a:r>
            <a:endParaRPr lang="zh-TW" altLang="en-US" sz="3600" dirty="0"/>
          </a:p>
        </p:txBody>
      </p:sp>
      <p:sp>
        <p:nvSpPr>
          <p:cNvPr id="145411" name="Rectangle 3"/>
          <p:cNvSpPr txBox="1">
            <a:spLocks noChangeArrowheads="1"/>
          </p:cNvSpPr>
          <p:nvPr/>
        </p:nvSpPr>
        <p:spPr bwMode="auto">
          <a:xfrm>
            <a:off x="395288" y="1484313"/>
            <a:ext cx="6337300" cy="5113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ts val="700"/>
              </a:spcBef>
              <a:spcAft>
                <a:spcPct val="0"/>
              </a:spcAft>
              <a:buClr>
                <a:srgbClr val="DD8047"/>
              </a:buClr>
              <a:buSzPct val="60000"/>
              <a:buFont typeface="Wingdings" pitchFamily="2" charset="2"/>
              <a:buNone/>
            </a:pPr>
            <a:endParaRPr kumimoji="0" lang="en-US" altLang="zh-TW" sz="2900">
              <a:solidFill>
                <a:srgbClr val="000000"/>
              </a:solidFill>
              <a:latin typeface="華康中黑體" pitchFamily="49" charset="-120"/>
              <a:ea typeface="華康中黑體" pitchFamily="49" charset="-120"/>
            </a:endParaRPr>
          </a:p>
        </p:txBody>
      </p:sp>
      <p:sp>
        <p:nvSpPr>
          <p:cNvPr id="145412" name="Rectangle 3"/>
          <p:cNvSpPr txBox="1">
            <a:spLocks noChangeArrowheads="1"/>
          </p:cNvSpPr>
          <p:nvPr/>
        </p:nvSpPr>
        <p:spPr bwMode="auto">
          <a:xfrm>
            <a:off x="611188" y="1636713"/>
            <a:ext cx="7848600" cy="4960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ts val="700"/>
              </a:spcBef>
              <a:spcAft>
                <a:spcPct val="0"/>
              </a:spcAft>
              <a:buClr>
                <a:srgbClr val="DD8047"/>
              </a:buClr>
              <a:buSzPct val="60000"/>
              <a:buFont typeface="Wingdings" pitchFamily="2" charset="2"/>
              <a:buNone/>
            </a:pPr>
            <a:r>
              <a:rPr kumimoji="0" lang="zh-TW" altLang="en-US" sz="2800">
                <a:solidFill>
                  <a:srgbClr val="993300"/>
                </a:solidFill>
                <a:latin typeface="新細明體" pitchFamily="18" charset="-120"/>
                <a:ea typeface="華康中黑體" pitchFamily="49" charset="-120"/>
              </a:rPr>
              <a:t>推薦理由之三</a:t>
            </a:r>
            <a:endParaRPr kumimoji="0" lang="en-US" altLang="zh-TW" sz="2800">
              <a:solidFill>
                <a:srgbClr val="993300"/>
              </a:solidFill>
              <a:latin typeface="新細明體" pitchFamily="18" charset="-120"/>
              <a:ea typeface="華康中黑體" pitchFamily="49" charset="-120"/>
            </a:endParaRPr>
          </a:p>
          <a:p>
            <a:pPr eaLnBrk="1" fontAlgn="base" hangingPunct="1">
              <a:spcBef>
                <a:spcPts val="700"/>
              </a:spcBef>
              <a:spcAft>
                <a:spcPct val="0"/>
              </a:spcAft>
              <a:buClr>
                <a:srgbClr val="DD8047"/>
              </a:buClr>
              <a:buSzPct val="60000"/>
              <a:buFont typeface="Wingdings" pitchFamily="2" charset="2"/>
              <a:buNone/>
            </a:pPr>
            <a:r>
              <a:rPr kumimoji="0" lang="zh-TW" altLang="zh-TW" sz="2400">
                <a:solidFill>
                  <a:srgbClr val="578279"/>
                </a:solidFill>
                <a:latin typeface="Tw Cen MT" pitchFamily="34" charset="0"/>
                <a:ea typeface="微軟正黑體" pitchFamily="34" charset="-120"/>
              </a:rPr>
              <a:t>致力維護建築專業，推動建築教育及建築師考試改革。</a:t>
            </a:r>
            <a:r>
              <a:rPr kumimoji="0" lang="en-US" altLang="zh-TW" sz="2400">
                <a:solidFill>
                  <a:srgbClr val="578279"/>
                </a:solidFill>
                <a:latin typeface="Tw Cen MT" pitchFamily="34" charset="0"/>
                <a:ea typeface="微軟正黑體" pitchFamily="34" charset="-120"/>
              </a:rPr>
              <a:t>2005</a:t>
            </a:r>
            <a:r>
              <a:rPr kumimoji="0" lang="zh-TW" altLang="zh-TW" sz="2400">
                <a:solidFill>
                  <a:srgbClr val="578279"/>
                </a:solidFill>
                <a:latin typeface="Tw Cen MT" pitchFamily="34" charset="0"/>
                <a:ea typeface="微軟正黑體" pitchFamily="34" charset="-120"/>
              </a:rPr>
              <a:t>年土木技師推動建築法第</a:t>
            </a:r>
            <a:r>
              <a:rPr kumimoji="0" lang="en-US" altLang="zh-TW" sz="2400">
                <a:solidFill>
                  <a:srgbClr val="578279"/>
                </a:solidFill>
                <a:latin typeface="Tw Cen MT" pitchFamily="34" charset="0"/>
                <a:ea typeface="微軟正黑體" pitchFamily="34" charset="-120"/>
              </a:rPr>
              <a:t>13</a:t>
            </a:r>
            <a:r>
              <a:rPr kumimoji="0" lang="zh-TW" altLang="zh-TW" sz="2400">
                <a:solidFill>
                  <a:srgbClr val="578279"/>
                </a:solidFill>
                <a:latin typeface="Tw Cen MT" pitchFamily="34" charset="0"/>
                <a:ea typeface="微軟正黑體" pitchFamily="34" charset="-120"/>
              </a:rPr>
              <a:t>條修法時，是首先投書報紙並發動全台灣建築學界簽署反對的學者</a:t>
            </a:r>
            <a:r>
              <a:rPr kumimoji="0" lang="en-US" altLang="zh-TW" sz="2400">
                <a:solidFill>
                  <a:srgbClr val="578279"/>
                </a:solidFill>
                <a:latin typeface="Tw Cen MT" pitchFamily="34" charset="0"/>
                <a:ea typeface="微軟正黑體" pitchFamily="34" charset="-120"/>
              </a:rPr>
              <a:t>(</a:t>
            </a:r>
            <a:r>
              <a:rPr kumimoji="0" lang="zh-TW" altLang="zh-TW" sz="2400">
                <a:solidFill>
                  <a:srgbClr val="578279"/>
                </a:solidFill>
                <a:latin typeface="Tw Cen MT" pitchFamily="34" charset="0"/>
                <a:ea typeface="微軟正黑體" pitchFamily="34" charset="-120"/>
              </a:rPr>
              <a:t>〈捍衛建築專業〉，《中國時報》，</a:t>
            </a:r>
            <a:r>
              <a:rPr kumimoji="0" lang="en-US" altLang="zh-TW" sz="2400">
                <a:solidFill>
                  <a:srgbClr val="578279"/>
                </a:solidFill>
                <a:latin typeface="Tw Cen MT" pitchFamily="34" charset="0"/>
                <a:ea typeface="微軟正黑體" pitchFamily="34" charset="-120"/>
              </a:rPr>
              <a:t>2005</a:t>
            </a:r>
            <a:r>
              <a:rPr kumimoji="0" lang="zh-TW" altLang="zh-TW" sz="2400">
                <a:solidFill>
                  <a:srgbClr val="578279"/>
                </a:solidFill>
                <a:latin typeface="Tw Cen MT" pitchFamily="34" charset="0"/>
                <a:ea typeface="微軟正黑體" pitchFamily="34" charset="-120"/>
              </a:rPr>
              <a:t>年</a:t>
            </a:r>
            <a:r>
              <a:rPr kumimoji="0" lang="en-US" altLang="zh-TW" sz="2400">
                <a:solidFill>
                  <a:srgbClr val="578279"/>
                </a:solidFill>
                <a:latin typeface="Tw Cen MT" pitchFamily="34" charset="0"/>
                <a:ea typeface="微軟正黑體" pitchFamily="34" charset="-120"/>
              </a:rPr>
              <a:t>12</a:t>
            </a:r>
            <a:r>
              <a:rPr kumimoji="0" lang="zh-TW" altLang="zh-TW" sz="2400">
                <a:solidFill>
                  <a:srgbClr val="578279"/>
                </a:solidFill>
                <a:latin typeface="Tw Cen MT" pitchFamily="34" charset="0"/>
                <a:ea typeface="微軟正黑體" pitchFamily="34" charset="-120"/>
              </a:rPr>
              <a:t>月</a:t>
            </a:r>
            <a:r>
              <a:rPr kumimoji="0" lang="en-US" altLang="zh-TW" sz="2400">
                <a:solidFill>
                  <a:srgbClr val="578279"/>
                </a:solidFill>
                <a:latin typeface="Tw Cen MT" pitchFamily="34" charset="0"/>
                <a:ea typeface="微軟正黑體" pitchFamily="34" charset="-120"/>
              </a:rPr>
              <a:t>16</a:t>
            </a:r>
            <a:r>
              <a:rPr kumimoji="0" lang="zh-TW" altLang="zh-TW" sz="2400">
                <a:solidFill>
                  <a:srgbClr val="578279"/>
                </a:solidFill>
                <a:latin typeface="Tw Cen MT" pitchFamily="34" charset="0"/>
                <a:ea typeface="微軟正黑體" pitchFamily="34" charset="-120"/>
              </a:rPr>
              <a:t>日，</a:t>
            </a:r>
            <a:r>
              <a:rPr kumimoji="0" lang="en-US" altLang="zh-TW" sz="2400">
                <a:solidFill>
                  <a:srgbClr val="578279"/>
                </a:solidFill>
                <a:latin typeface="Tw Cen MT" pitchFamily="34" charset="0"/>
                <a:ea typeface="微軟正黑體" pitchFamily="34" charset="-120"/>
              </a:rPr>
              <a:t>A15</a:t>
            </a:r>
            <a:r>
              <a:rPr kumimoji="0" lang="zh-TW" altLang="zh-TW" sz="2400">
                <a:solidFill>
                  <a:srgbClr val="578279"/>
                </a:solidFill>
                <a:latin typeface="Tw Cen MT" pitchFamily="34" charset="0"/>
                <a:ea typeface="微軟正黑體" pitchFamily="34" charset="-120"/>
              </a:rPr>
              <a:t>版</a:t>
            </a:r>
            <a:r>
              <a:rPr kumimoji="0" lang="en-US" altLang="zh-TW" sz="2400">
                <a:solidFill>
                  <a:srgbClr val="578279"/>
                </a:solidFill>
                <a:latin typeface="Tw Cen MT" pitchFamily="34" charset="0"/>
                <a:ea typeface="微軟正黑體" pitchFamily="34" charset="-120"/>
              </a:rPr>
              <a:t>) </a:t>
            </a:r>
            <a:r>
              <a:rPr kumimoji="0" lang="zh-TW" altLang="zh-TW" sz="2400">
                <a:solidFill>
                  <a:srgbClr val="578279"/>
                </a:solidFill>
                <a:latin typeface="Tw Cen MT" pitchFamily="34" charset="0"/>
                <a:ea typeface="微軟正黑體" pitchFamily="34" charset="-120"/>
              </a:rPr>
              <a:t>。</a:t>
            </a:r>
            <a:r>
              <a:rPr kumimoji="0" lang="en-US" altLang="zh-TW" sz="2400">
                <a:solidFill>
                  <a:srgbClr val="578279"/>
                </a:solidFill>
                <a:latin typeface="Tw Cen MT" pitchFamily="34" charset="0"/>
                <a:ea typeface="微軟正黑體" pitchFamily="34" charset="-120"/>
              </a:rPr>
              <a:t>2005</a:t>
            </a:r>
            <a:r>
              <a:rPr kumimoji="0" lang="zh-TW" altLang="zh-TW" sz="2400">
                <a:solidFill>
                  <a:srgbClr val="578279"/>
                </a:solidFill>
                <a:latin typeface="Tw Cen MT" pitchFamily="34" charset="0"/>
                <a:ea typeface="微軟正黑體" pitchFamily="34" charset="-120"/>
              </a:rPr>
              <a:t>年接受教育部進行「建築專業學院」計畫，啟動最近一次的建築教育改革</a:t>
            </a:r>
            <a:r>
              <a:rPr kumimoji="0" lang="en-US" altLang="zh-TW" sz="2400">
                <a:solidFill>
                  <a:srgbClr val="578279"/>
                </a:solidFill>
                <a:latin typeface="Tw Cen MT" pitchFamily="34" charset="0"/>
                <a:ea typeface="微軟正黑體" pitchFamily="34" charset="-120"/>
              </a:rPr>
              <a:t>(</a:t>
            </a:r>
            <a:r>
              <a:rPr kumimoji="0" lang="zh-TW" altLang="zh-TW" sz="2400">
                <a:solidFill>
                  <a:srgbClr val="578279"/>
                </a:solidFill>
                <a:latin typeface="Tw Cen MT" pitchFamily="34" charset="0"/>
                <a:ea typeface="微軟正黑體" pitchFamily="34" charset="-120"/>
              </a:rPr>
              <a:t>包括成功大學增設五年制和教育部建築教育改進計畫</a:t>
            </a:r>
            <a:r>
              <a:rPr kumimoji="0" lang="en-US" altLang="zh-TW" sz="2400">
                <a:solidFill>
                  <a:srgbClr val="578279"/>
                </a:solidFill>
                <a:latin typeface="Tw Cen MT" pitchFamily="34" charset="0"/>
                <a:ea typeface="微軟正黑體" pitchFamily="34" charset="-120"/>
              </a:rPr>
              <a:t>)</a:t>
            </a:r>
            <a:r>
              <a:rPr kumimoji="0" lang="zh-TW" altLang="zh-TW" sz="2400">
                <a:solidFill>
                  <a:srgbClr val="578279"/>
                </a:solidFill>
                <a:latin typeface="Tw Cen MT" pitchFamily="34" charset="0"/>
                <a:ea typeface="微軟正黑體" pitchFamily="34" charset="-120"/>
              </a:rPr>
              <a:t>及建築師考試制度改革與國際接軌。</a:t>
            </a:r>
            <a:r>
              <a:rPr kumimoji="0" lang="en-US" altLang="zh-TW" sz="2400">
                <a:solidFill>
                  <a:srgbClr val="578279"/>
                </a:solidFill>
                <a:latin typeface="Tw Cen MT" pitchFamily="34" charset="0"/>
                <a:ea typeface="微軟正黑體" pitchFamily="34" charset="-120"/>
              </a:rPr>
              <a:t>2010</a:t>
            </a:r>
            <a:r>
              <a:rPr kumimoji="0" lang="zh-TW" altLang="zh-TW" sz="2400">
                <a:solidFill>
                  <a:srgbClr val="578279"/>
                </a:solidFill>
                <a:latin typeface="Tw Cen MT" pitchFamily="34" charset="0"/>
                <a:ea typeface="微軟正黑體" pitchFamily="34" charset="-120"/>
              </a:rPr>
              <a:t>年至</a:t>
            </a:r>
            <a:r>
              <a:rPr kumimoji="0" lang="en-US" altLang="zh-TW" sz="2400">
                <a:solidFill>
                  <a:srgbClr val="578279"/>
                </a:solidFill>
                <a:latin typeface="Tw Cen MT" pitchFamily="34" charset="0"/>
                <a:ea typeface="微軟正黑體" pitchFamily="34" charset="-120"/>
              </a:rPr>
              <a:t>2012</a:t>
            </a:r>
            <a:r>
              <a:rPr kumimoji="0" lang="zh-TW" altLang="zh-TW" sz="2400">
                <a:solidFill>
                  <a:srgbClr val="578279"/>
                </a:solidFill>
                <a:latin typeface="Tw Cen MT" pitchFamily="34" charset="0"/>
                <a:ea typeface="微軟正黑體" pitchFamily="34" charset="-120"/>
              </a:rPr>
              <a:t>年擔任台灣建築學會教育委員會主任委員，持續推動上述事項。另一方面，從</a:t>
            </a:r>
            <a:r>
              <a:rPr kumimoji="0" lang="en-US" altLang="zh-TW" sz="2400">
                <a:solidFill>
                  <a:srgbClr val="578279"/>
                </a:solidFill>
                <a:latin typeface="Tw Cen MT" pitchFamily="34" charset="0"/>
                <a:ea typeface="微軟正黑體" pitchFamily="34" charset="-120"/>
              </a:rPr>
              <a:t>2005</a:t>
            </a:r>
            <a:r>
              <a:rPr kumimoji="0" lang="zh-TW" altLang="zh-TW" sz="2400">
                <a:solidFill>
                  <a:srgbClr val="578279"/>
                </a:solidFill>
                <a:latin typeface="Tw Cen MT" pitchFamily="34" charset="0"/>
                <a:ea typeface="微軟正黑體" pitchFamily="34" charset="-120"/>
              </a:rPr>
              <a:t>年起，長期擔任教育部、高等教育評鑑中心及中華工程教育學會建築教育認證執行會委員，為台灣建築教育把關。</a:t>
            </a:r>
            <a:endParaRPr kumimoji="0" lang="en-US" altLang="zh-TW" sz="2400">
              <a:solidFill>
                <a:srgbClr val="578279"/>
              </a:solidFill>
              <a:latin typeface="新細明體" pitchFamily="18" charset="-120"/>
              <a:ea typeface="華康中黑體" pitchFamily="49" charset="-120"/>
            </a:endParaRPr>
          </a:p>
          <a:p>
            <a:pPr eaLnBrk="1" fontAlgn="base" hangingPunct="1">
              <a:spcBef>
                <a:spcPts val="700"/>
              </a:spcBef>
              <a:spcAft>
                <a:spcPct val="0"/>
              </a:spcAft>
              <a:buClr>
                <a:srgbClr val="DD8047"/>
              </a:buClr>
              <a:buSzPct val="60000"/>
              <a:buFont typeface="Wingdings" pitchFamily="2" charset="2"/>
              <a:buNone/>
            </a:pPr>
            <a:endParaRPr kumimoji="0" lang="en-US" altLang="zh-TW" sz="2900">
              <a:solidFill>
                <a:srgbClr val="000000"/>
              </a:solidFill>
              <a:latin typeface="華康中黑體" pitchFamily="49" charset="-120"/>
              <a:ea typeface="華康中黑體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9433050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sz="3600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華康中黑體" panose="02010609000101010101" pitchFamily="49" charset="-120"/>
              </a:rPr>
              <a:t>傅朝卿 </a:t>
            </a:r>
            <a:r>
              <a:rPr lang="en-US" altLang="zh-TW" sz="3600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華康中黑體" panose="02010609000101010101" pitchFamily="49" charset="-120"/>
              </a:rPr>
              <a:t>(Chao-</a:t>
            </a:r>
            <a:r>
              <a:rPr lang="en-US" altLang="zh-TW" sz="3600" dirty="0" err="1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華康中黑體" panose="02010609000101010101" pitchFamily="49" charset="-120"/>
              </a:rPr>
              <a:t>Ching</a:t>
            </a:r>
            <a:r>
              <a:rPr lang="en-US" altLang="zh-TW" sz="3600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華康中黑體" panose="02010609000101010101" pitchFamily="49" charset="-120"/>
              </a:rPr>
              <a:t> Fu</a:t>
            </a:r>
            <a:r>
              <a:rPr lang="en-US" altLang="zh-TW" sz="3600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華康中黑體" panose="02010609000101010101" pitchFamily="49" charset="-120"/>
              </a:rPr>
              <a:t>)</a:t>
            </a:r>
            <a:endParaRPr lang="zh-TW" altLang="en-US" sz="3600" dirty="0">
              <a:ea typeface="華康中黑體" panose="02010609000101010101" pitchFamily="49" charset="-120"/>
            </a:endParaRPr>
          </a:p>
        </p:txBody>
      </p:sp>
      <p:sp>
        <p:nvSpPr>
          <p:cNvPr id="146435" name="Rectangle 3"/>
          <p:cNvSpPr txBox="1">
            <a:spLocks noChangeArrowheads="1"/>
          </p:cNvSpPr>
          <p:nvPr/>
        </p:nvSpPr>
        <p:spPr bwMode="auto">
          <a:xfrm>
            <a:off x="395288" y="1484313"/>
            <a:ext cx="6337300" cy="5113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ts val="700"/>
              </a:spcBef>
              <a:spcAft>
                <a:spcPct val="0"/>
              </a:spcAft>
              <a:buClr>
                <a:srgbClr val="DD8047"/>
              </a:buClr>
              <a:buSzPct val="60000"/>
              <a:buFont typeface="Wingdings" pitchFamily="2" charset="2"/>
              <a:buNone/>
            </a:pPr>
            <a:endParaRPr kumimoji="0" lang="en-US" altLang="zh-TW" sz="2900">
              <a:solidFill>
                <a:srgbClr val="000000"/>
              </a:solidFill>
              <a:latin typeface="華康中黑體" pitchFamily="49" charset="-120"/>
              <a:ea typeface="華康中黑體" pitchFamily="49" charset="-120"/>
            </a:endParaRPr>
          </a:p>
        </p:txBody>
      </p:sp>
      <p:sp>
        <p:nvSpPr>
          <p:cNvPr id="146436" name="Rectangle 3"/>
          <p:cNvSpPr txBox="1">
            <a:spLocks noChangeArrowheads="1"/>
          </p:cNvSpPr>
          <p:nvPr/>
        </p:nvSpPr>
        <p:spPr bwMode="auto">
          <a:xfrm>
            <a:off x="611188" y="1636713"/>
            <a:ext cx="7848600" cy="4960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ts val="700"/>
              </a:spcBef>
              <a:spcAft>
                <a:spcPct val="0"/>
              </a:spcAft>
              <a:buClr>
                <a:srgbClr val="DD8047"/>
              </a:buClr>
              <a:buSzPct val="60000"/>
              <a:buFont typeface="Wingdings" pitchFamily="2" charset="2"/>
              <a:buNone/>
            </a:pPr>
            <a:r>
              <a:rPr kumimoji="0" lang="zh-TW" altLang="en-US" sz="2800">
                <a:solidFill>
                  <a:srgbClr val="993300"/>
                </a:solidFill>
                <a:latin typeface="新細明體" pitchFamily="18" charset="-120"/>
                <a:ea typeface="華康中黑體" pitchFamily="49" charset="-120"/>
              </a:rPr>
              <a:t>推薦理由之四</a:t>
            </a:r>
            <a:endParaRPr kumimoji="0" lang="en-US" altLang="zh-TW" sz="2800">
              <a:solidFill>
                <a:srgbClr val="993300"/>
              </a:solidFill>
              <a:latin typeface="新細明體" pitchFamily="18" charset="-120"/>
              <a:ea typeface="華康中黑體" pitchFamily="49" charset="-120"/>
            </a:endParaRPr>
          </a:p>
          <a:p>
            <a:pPr eaLnBrk="1" fontAlgn="base" hangingPunct="1">
              <a:spcBef>
                <a:spcPts val="700"/>
              </a:spcBef>
              <a:spcAft>
                <a:spcPct val="0"/>
              </a:spcAft>
              <a:buClr>
                <a:srgbClr val="DD8047"/>
              </a:buClr>
              <a:buSzPct val="60000"/>
              <a:buFont typeface="Wingdings" pitchFamily="2" charset="2"/>
              <a:buNone/>
            </a:pPr>
            <a:r>
              <a:rPr kumimoji="0" lang="zh-TW" altLang="zh-TW" sz="2400">
                <a:solidFill>
                  <a:srgbClr val="578279"/>
                </a:solidFill>
                <a:latin typeface="Tw Cen MT" pitchFamily="34" charset="0"/>
                <a:ea typeface="微軟正黑體" pitchFamily="34" charset="-120"/>
              </a:rPr>
              <a:t>致力於台灣文化資產保存，並引入國際觀念接軌國際。</a:t>
            </a:r>
            <a:r>
              <a:rPr kumimoji="0" lang="en-US" altLang="zh-TW" sz="2400">
                <a:solidFill>
                  <a:srgbClr val="578279"/>
                </a:solidFill>
                <a:latin typeface="Tw Cen MT" pitchFamily="34" charset="0"/>
                <a:ea typeface="微軟正黑體" pitchFamily="34" charset="-120"/>
              </a:rPr>
              <a:t>2004</a:t>
            </a:r>
            <a:r>
              <a:rPr kumimoji="0" lang="zh-TW" altLang="zh-TW" sz="2400">
                <a:solidFill>
                  <a:srgbClr val="578279"/>
                </a:solidFill>
                <a:latin typeface="Tw Cen MT" pitchFamily="34" charset="0"/>
                <a:ea typeface="微軟正黑體" pitchFamily="34" charset="-120"/>
              </a:rPr>
              <a:t>年起多次代表台灣出席國際上文化資產相關重要會議。</a:t>
            </a:r>
            <a:r>
              <a:rPr kumimoji="0" lang="en-US" altLang="zh-TW" sz="2400">
                <a:solidFill>
                  <a:srgbClr val="578279"/>
                </a:solidFill>
                <a:latin typeface="Tw Cen MT" pitchFamily="34" charset="0"/>
                <a:ea typeface="微軟正黑體" pitchFamily="34" charset="-120"/>
              </a:rPr>
              <a:t>2011</a:t>
            </a:r>
            <a:r>
              <a:rPr kumimoji="0" lang="zh-TW" altLang="zh-TW" sz="2400">
                <a:solidFill>
                  <a:srgbClr val="578279"/>
                </a:solidFill>
                <a:latin typeface="Tw Cen MT" pitchFamily="34" charset="0"/>
                <a:ea typeface="微軟正黑體" pitchFamily="34" charset="-120"/>
              </a:rPr>
              <a:t>年成功交涉，突破外交困境，帶領文化部代表及成大師生以台灣名義進入聯合國教科文組織（</a:t>
            </a:r>
            <a:r>
              <a:rPr kumimoji="0" lang="en-US" altLang="zh-TW" sz="2400">
                <a:solidFill>
                  <a:srgbClr val="578279"/>
                </a:solidFill>
                <a:latin typeface="Tw Cen MT" pitchFamily="34" charset="0"/>
                <a:ea typeface="微軟正黑體" pitchFamily="34" charset="-120"/>
              </a:rPr>
              <a:t>UNESCO</a:t>
            </a:r>
            <a:r>
              <a:rPr kumimoji="0" lang="zh-TW" altLang="zh-TW" sz="2400">
                <a:solidFill>
                  <a:srgbClr val="578279"/>
                </a:solidFill>
                <a:latin typeface="Tw Cen MT" pitchFamily="34" charset="0"/>
                <a:ea typeface="微軟正黑體" pitchFamily="34" charset="-120"/>
              </a:rPr>
              <a:t>）於巴黎的總部參加全世界目前位階最高的文化遺產國際組織「國際文化紀念物與歷史場所委員會」（</a:t>
            </a:r>
            <a:r>
              <a:rPr kumimoji="0" lang="en-US" altLang="zh-TW" sz="2400">
                <a:solidFill>
                  <a:srgbClr val="578279"/>
                </a:solidFill>
                <a:latin typeface="Tw Cen MT" pitchFamily="34" charset="0"/>
                <a:ea typeface="微軟正黑體" pitchFamily="34" charset="-120"/>
              </a:rPr>
              <a:t>ICOMOS</a:t>
            </a:r>
            <a:r>
              <a:rPr kumimoji="0" lang="zh-TW" altLang="zh-TW" sz="2400">
                <a:solidFill>
                  <a:srgbClr val="578279"/>
                </a:solidFill>
                <a:latin typeface="Tw Cen MT" pitchFamily="34" charset="0"/>
                <a:ea typeface="微軟正黑體" pitchFamily="34" charset="-120"/>
              </a:rPr>
              <a:t>）。</a:t>
            </a:r>
            <a:r>
              <a:rPr kumimoji="0" lang="en-US" altLang="zh-TW" sz="2400">
                <a:solidFill>
                  <a:srgbClr val="578279"/>
                </a:solidFill>
                <a:latin typeface="Tw Cen MT" pitchFamily="34" charset="0"/>
                <a:ea typeface="微軟正黑體" pitchFamily="34" charset="-120"/>
              </a:rPr>
              <a:t>2012</a:t>
            </a:r>
            <a:r>
              <a:rPr kumimoji="0" lang="zh-TW" altLang="zh-TW" sz="2400">
                <a:solidFill>
                  <a:srgbClr val="578279"/>
                </a:solidFill>
                <a:latin typeface="Tw Cen MT" pitchFamily="34" charset="0"/>
                <a:ea typeface="微軟正黑體" pitchFamily="34" charset="-120"/>
              </a:rPr>
              <a:t>年協助爭取「國際工業遺產保存委員會」（TICCIH）在台北召開大會，除受邀擔任Keynote Speaker外，同時負責草擬「亞洲工業遺產台北宣言」（Taipei Declaration for Asian Industrial Heritage），成為第一個以台灣地名為名的國際文化遺產文件。</a:t>
            </a:r>
            <a:endParaRPr kumimoji="0" lang="en-US" altLang="zh-TW" sz="2800">
              <a:solidFill>
                <a:srgbClr val="578279"/>
              </a:solidFill>
              <a:latin typeface="新細明體" pitchFamily="18" charset="-120"/>
              <a:ea typeface="華康中黑體" pitchFamily="49" charset="-120"/>
            </a:endParaRPr>
          </a:p>
          <a:p>
            <a:pPr eaLnBrk="1" fontAlgn="base" hangingPunct="1">
              <a:spcBef>
                <a:spcPts val="700"/>
              </a:spcBef>
              <a:spcAft>
                <a:spcPct val="0"/>
              </a:spcAft>
              <a:buClr>
                <a:srgbClr val="DD8047"/>
              </a:buClr>
              <a:buSzPct val="60000"/>
              <a:buFont typeface="Wingdings" pitchFamily="2" charset="2"/>
              <a:buNone/>
            </a:pPr>
            <a:endParaRPr kumimoji="0" lang="en-US" altLang="zh-TW" sz="2900">
              <a:solidFill>
                <a:srgbClr val="000000"/>
              </a:solidFill>
              <a:latin typeface="華康中黑體" pitchFamily="49" charset="-120"/>
              <a:ea typeface="華康中黑體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979587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sz="3600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華康中黑體" panose="02010609000101010101" pitchFamily="49" charset="-120"/>
              </a:rPr>
              <a:t>傅朝卿 </a:t>
            </a:r>
            <a:r>
              <a:rPr lang="en-US" altLang="zh-TW" sz="3600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華康中黑體" panose="02010609000101010101" pitchFamily="49" charset="-120"/>
              </a:rPr>
              <a:t>(Chao-</a:t>
            </a:r>
            <a:r>
              <a:rPr lang="en-US" altLang="zh-TW" sz="3600" dirty="0" err="1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華康中黑體" panose="02010609000101010101" pitchFamily="49" charset="-120"/>
              </a:rPr>
              <a:t>Ching</a:t>
            </a:r>
            <a:r>
              <a:rPr lang="en-US" altLang="zh-TW" sz="3600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華康中黑體" panose="02010609000101010101" pitchFamily="49" charset="-120"/>
              </a:rPr>
              <a:t> Fu)</a:t>
            </a:r>
            <a:endParaRPr lang="zh-TW" altLang="en-US" sz="3600" dirty="0">
              <a:ea typeface="華康中黑體" panose="02010609000101010101" pitchFamily="49" charset="-120"/>
            </a:endParaRPr>
          </a:p>
        </p:txBody>
      </p:sp>
      <p:pic>
        <p:nvPicPr>
          <p:cNvPr id="147459" name="Picture 2" descr="UNESCO會堂發表情形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313" y="1557338"/>
            <a:ext cx="6316662" cy="324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7460" name="Picture 3" descr="照片 40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4781550"/>
            <a:ext cx="4073525" cy="207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7461" name="Picture 4" descr="照片 41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1475" y="4797425"/>
            <a:ext cx="3668713" cy="206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7462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kumimoji="0" lang="zh-TW" altLang="en-US">
              <a:solidFill>
                <a:srgbClr val="000000"/>
              </a:solidFill>
              <a:latin typeface="Tw Cen MT" pitchFamily="34" charset="0"/>
              <a:ea typeface="微軟正黑體" pitchFamily="34" charset="-120"/>
            </a:endParaRPr>
          </a:p>
        </p:txBody>
      </p:sp>
      <p:pic>
        <p:nvPicPr>
          <p:cNvPr id="147463" name="Picture 5" descr="21631_510106982340902_1221656673_n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2349500"/>
            <a:ext cx="2447925" cy="244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543473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sz="3600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華康中黑體" panose="02010609000101010101" pitchFamily="49" charset="-120"/>
              </a:rPr>
              <a:t>傅朝卿 </a:t>
            </a:r>
            <a:r>
              <a:rPr lang="en-US" altLang="zh-TW" sz="3600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華康中黑體" panose="02010609000101010101" pitchFamily="49" charset="-120"/>
              </a:rPr>
              <a:t>(Chao-</a:t>
            </a:r>
            <a:r>
              <a:rPr lang="en-US" altLang="zh-TW" sz="3600" dirty="0" err="1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華康中黑體" panose="02010609000101010101" pitchFamily="49" charset="-120"/>
              </a:rPr>
              <a:t>Ching</a:t>
            </a:r>
            <a:r>
              <a:rPr lang="en-US" altLang="zh-TW" sz="3600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華康中黑體" panose="02010609000101010101" pitchFamily="49" charset="-120"/>
              </a:rPr>
              <a:t> Fu</a:t>
            </a:r>
            <a:r>
              <a:rPr lang="en-US" altLang="zh-TW" sz="3600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華康中黑體" panose="02010609000101010101" pitchFamily="49" charset="-120"/>
              </a:rPr>
              <a:t>)</a:t>
            </a:r>
            <a:endParaRPr lang="zh-TW" altLang="en-US" sz="3600" dirty="0">
              <a:ea typeface="華康中黑體" panose="02010609000101010101" pitchFamily="49" charset="-120"/>
            </a:endParaRPr>
          </a:p>
        </p:txBody>
      </p:sp>
      <p:sp>
        <p:nvSpPr>
          <p:cNvPr id="148483" name="Rectangle 3"/>
          <p:cNvSpPr txBox="1">
            <a:spLocks noChangeArrowheads="1"/>
          </p:cNvSpPr>
          <p:nvPr/>
        </p:nvSpPr>
        <p:spPr bwMode="auto">
          <a:xfrm>
            <a:off x="395288" y="1484313"/>
            <a:ext cx="6337300" cy="5113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ts val="700"/>
              </a:spcBef>
              <a:spcAft>
                <a:spcPct val="0"/>
              </a:spcAft>
              <a:buClr>
                <a:srgbClr val="DD8047"/>
              </a:buClr>
              <a:buSzPct val="60000"/>
              <a:buFont typeface="Wingdings" pitchFamily="2" charset="2"/>
              <a:buNone/>
            </a:pPr>
            <a:endParaRPr kumimoji="0" lang="en-US" altLang="zh-TW" sz="2900">
              <a:solidFill>
                <a:srgbClr val="000000"/>
              </a:solidFill>
              <a:latin typeface="華康中黑體" pitchFamily="49" charset="-120"/>
              <a:ea typeface="華康中黑體" pitchFamily="49" charset="-120"/>
            </a:endParaRPr>
          </a:p>
        </p:txBody>
      </p:sp>
      <p:sp>
        <p:nvSpPr>
          <p:cNvPr id="148484" name="Rectangle 3"/>
          <p:cNvSpPr txBox="1">
            <a:spLocks noChangeArrowheads="1"/>
          </p:cNvSpPr>
          <p:nvPr/>
        </p:nvSpPr>
        <p:spPr bwMode="auto">
          <a:xfrm>
            <a:off x="611188" y="1636713"/>
            <a:ext cx="7848600" cy="4960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ts val="700"/>
              </a:spcBef>
              <a:spcAft>
                <a:spcPct val="0"/>
              </a:spcAft>
              <a:buClr>
                <a:srgbClr val="DD8047"/>
              </a:buClr>
              <a:buSzPct val="60000"/>
              <a:buFont typeface="Wingdings" pitchFamily="2" charset="2"/>
              <a:buNone/>
            </a:pPr>
            <a:r>
              <a:rPr kumimoji="0" lang="zh-TW" altLang="en-US" sz="2800">
                <a:solidFill>
                  <a:srgbClr val="993300"/>
                </a:solidFill>
                <a:latin typeface="新細明體" pitchFamily="18" charset="-120"/>
                <a:ea typeface="華康中黑體" pitchFamily="49" charset="-120"/>
              </a:rPr>
              <a:t>推薦理由之五</a:t>
            </a:r>
            <a:endParaRPr kumimoji="0" lang="en-US" altLang="zh-TW" sz="2800">
              <a:solidFill>
                <a:srgbClr val="993300"/>
              </a:solidFill>
              <a:latin typeface="新細明體" pitchFamily="18" charset="-120"/>
              <a:ea typeface="華康中黑體" pitchFamily="49" charset="-120"/>
            </a:endParaRPr>
          </a:p>
          <a:p>
            <a:pPr eaLnBrk="1" fontAlgn="base" hangingPunct="1">
              <a:spcBef>
                <a:spcPts val="700"/>
              </a:spcBef>
              <a:spcAft>
                <a:spcPct val="0"/>
              </a:spcAft>
              <a:buClr>
                <a:srgbClr val="DD8047"/>
              </a:buClr>
              <a:buSzPct val="60000"/>
              <a:buFont typeface="Wingdings" pitchFamily="2" charset="2"/>
              <a:buNone/>
            </a:pPr>
            <a:r>
              <a:rPr kumimoji="0" lang="zh-TW" altLang="zh-TW" sz="2400">
                <a:solidFill>
                  <a:srgbClr val="578279"/>
                </a:solidFill>
                <a:latin typeface="Tw Cen MT" pitchFamily="34" charset="0"/>
                <a:ea typeface="華康中黑體" pitchFamily="49" charset="-120"/>
              </a:rPr>
              <a:t>推動全民建築美學及全民文化遺產知識普及不遺餘力。自</a:t>
            </a:r>
            <a:r>
              <a:rPr kumimoji="0" lang="en-US" altLang="zh-TW" sz="2400">
                <a:solidFill>
                  <a:srgbClr val="578279"/>
                </a:solidFill>
                <a:latin typeface="Tw Cen MT" pitchFamily="34" charset="0"/>
                <a:ea typeface="華康中黑體" pitchFamily="49" charset="-120"/>
              </a:rPr>
              <a:t>1983</a:t>
            </a:r>
            <a:r>
              <a:rPr kumimoji="0" lang="zh-TW" altLang="zh-TW" sz="2400">
                <a:solidFill>
                  <a:srgbClr val="578279"/>
                </a:solidFill>
                <a:latin typeface="Tw Cen MT" pitchFamily="34" charset="0"/>
                <a:ea typeface="華康中黑體" pitchFamily="49" charset="-120"/>
              </a:rPr>
              <a:t>年起來利用教學研究之餘，應邀至各機關（包括總統府、司法院、國科會等）、各級學校、民間團體及民間講堂演講。近五年每年都超過</a:t>
            </a:r>
            <a:r>
              <a:rPr kumimoji="0" lang="en-US" altLang="zh-TW" sz="2400">
                <a:solidFill>
                  <a:srgbClr val="578279"/>
                </a:solidFill>
                <a:latin typeface="Tw Cen MT" pitchFamily="34" charset="0"/>
                <a:ea typeface="華康中黑體" pitchFamily="49" charset="-120"/>
              </a:rPr>
              <a:t>40</a:t>
            </a:r>
            <a:r>
              <a:rPr kumimoji="0" lang="zh-TW" altLang="zh-TW" sz="2400">
                <a:solidFill>
                  <a:srgbClr val="578279"/>
                </a:solidFill>
                <a:latin typeface="Tw Cen MT" pitchFamily="34" charset="0"/>
                <a:ea typeface="華康中黑體" pitchFamily="49" charset="-120"/>
              </a:rPr>
              <a:t>場。</a:t>
            </a:r>
            <a:r>
              <a:rPr kumimoji="0" lang="en-US" altLang="zh-TW" sz="2400">
                <a:solidFill>
                  <a:srgbClr val="578279"/>
                </a:solidFill>
                <a:latin typeface="Tw Cen MT" pitchFamily="34" charset="0"/>
                <a:ea typeface="華康中黑體" pitchFamily="49" charset="-120"/>
              </a:rPr>
              <a:t>1988</a:t>
            </a:r>
            <a:r>
              <a:rPr kumimoji="0" lang="zh-TW" altLang="zh-TW" sz="2400">
                <a:solidFill>
                  <a:srgbClr val="578279"/>
                </a:solidFill>
                <a:latin typeface="Tw Cen MT" pitchFamily="34" charset="0"/>
                <a:ea typeface="華康中黑體" pitchFamily="49" charset="-120"/>
              </a:rPr>
              <a:t>至今亦曾策劃或協助策劃與建築文化藝術相關展覽</a:t>
            </a:r>
            <a:r>
              <a:rPr kumimoji="0" lang="en-US" altLang="zh-TW" sz="2400">
                <a:solidFill>
                  <a:srgbClr val="578279"/>
                </a:solidFill>
                <a:latin typeface="Tw Cen MT" pitchFamily="34" charset="0"/>
                <a:ea typeface="華康中黑體" pitchFamily="49" charset="-120"/>
              </a:rPr>
              <a:t>10</a:t>
            </a:r>
            <a:r>
              <a:rPr kumimoji="0" lang="zh-TW" altLang="zh-TW" sz="2400">
                <a:solidFill>
                  <a:srgbClr val="578279"/>
                </a:solidFill>
                <a:latin typeface="Tw Cen MT" pitchFamily="34" charset="0"/>
                <a:ea typeface="華康中黑體" pitchFamily="49" charset="-120"/>
              </a:rPr>
              <a:t>項，推廣建築文化藝術於民間。也曾擔任建築師雜誌獎、台灣建築獎、遠東建築獎及威尼斯雙年展台灣團隊選拔等獎評審。</a:t>
            </a:r>
            <a:r>
              <a:rPr kumimoji="0" lang="en-US" altLang="zh-TW" sz="2400">
                <a:solidFill>
                  <a:srgbClr val="578279"/>
                </a:solidFill>
                <a:latin typeface="Tw Cen MT" pitchFamily="34" charset="0"/>
                <a:ea typeface="華康中黑體" pitchFamily="49" charset="-120"/>
              </a:rPr>
              <a:t>2005</a:t>
            </a:r>
            <a:r>
              <a:rPr kumimoji="0" lang="zh-TW" altLang="zh-TW" sz="2400">
                <a:solidFill>
                  <a:srgbClr val="578279"/>
                </a:solidFill>
                <a:latin typeface="Tw Cen MT" pitchFamily="34" charset="0"/>
                <a:ea typeface="華康中黑體" pitchFamily="49" charset="-120"/>
              </a:rPr>
              <a:t>年因推廣文化資產普及教育，獲國際扶輪社頒發職業服務卓越成就獎（</a:t>
            </a:r>
            <a:r>
              <a:rPr kumimoji="0" lang="en-US" altLang="zh-TW" sz="2400">
                <a:solidFill>
                  <a:srgbClr val="578279"/>
                </a:solidFill>
                <a:latin typeface="Tw Cen MT" pitchFamily="34" charset="0"/>
                <a:ea typeface="華康中黑體" pitchFamily="49" charset="-120"/>
              </a:rPr>
              <a:t>Service Award for Professional Excellence</a:t>
            </a:r>
            <a:endParaRPr kumimoji="0" lang="en-US" altLang="zh-TW" sz="2900">
              <a:solidFill>
                <a:srgbClr val="000000"/>
              </a:solidFill>
              <a:latin typeface="華康中黑體" pitchFamily="49" charset="-120"/>
              <a:ea typeface="華康中黑體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5495573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sz="3600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華康中黑體" panose="02010609000101010101" pitchFamily="49" charset="-120"/>
              </a:rPr>
              <a:t>傅朝卿 </a:t>
            </a:r>
            <a:r>
              <a:rPr lang="en-US" altLang="zh-TW" sz="3600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華康中黑體" panose="02010609000101010101" pitchFamily="49" charset="-120"/>
              </a:rPr>
              <a:t>(Chao-</a:t>
            </a:r>
            <a:r>
              <a:rPr lang="en-US" altLang="zh-TW" sz="3600" dirty="0" err="1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華康中黑體" panose="02010609000101010101" pitchFamily="49" charset="-120"/>
              </a:rPr>
              <a:t>Ching</a:t>
            </a:r>
            <a:r>
              <a:rPr lang="en-US" altLang="zh-TW" sz="3600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華康中黑體" panose="02010609000101010101" pitchFamily="49" charset="-120"/>
              </a:rPr>
              <a:t> Fu</a:t>
            </a:r>
            <a:r>
              <a:rPr lang="en-US" altLang="zh-TW" sz="3600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華康中黑體" panose="02010609000101010101" pitchFamily="49" charset="-120"/>
              </a:rPr>
              <a:t>)</a:t>
            </a:r>
            <a:endParaRPr lang="zh-TW" altLang="en-US" sz="3600" dirty="0">
              <a:ea typeface="華康中黑體" panose="02010609000101010101" pitchFamily="49" charset="-120"/>
            </a:endParaRPr>
          </a:p>
        </p:txBody>
      </p:sp>
      <p:sp>
        <p:nvSpPr>
          <p:cNvPr id="149507" name="Rectangle 3"/>
          <p:cNvSpPr txBox="1">
            <a:spLocks noChangeArrowheads="1"/>
          </p:cNvSpPr>
          <p:nvPr/>
        </p:nvSpPr>
        <p:spPr bwMode="auto">
          <a:xfrm>
            <a:off x="395288" y="1484313"/>
            <a:ext cx="6337300" cy="5113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ts val="700"/>
              </a:spcBef>
              <a:spcAft>
                <a:spcPct val="0"/>
              </a:spcAft>
              <a:buClr>
                <a:srgbClr val="DD8047"/>
              </a:buClr>
              <a:buSzPct val="60000"/>
              <a:buFont typeface="Wingdings" pitchFamily="2" charset="2"/>
              <a:buNone/>
            </a:pPr>
            <a:endParaRPr kumimoji="0" lang="en-US" altLang="zh-TW" sz="2900">
              <a:solidFill>
                <a:srgbClr val="000000"/>
              </a:solidFill>
              <a:latin typeface="華康中黑體" pitchFamily="49" charset="-120"/>
              <a:ea typeface="華康中黑體" pitchFamily="49" charset="-120"/>
            </a:endParaRPr>
          </a:p>
        </p:txBody>
      </p:sp>
      <p:pic>
        <p:nvPicPr>
          <p:cNvPr id="149508" name="Picture 1" descr="文宣海報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482725"/>
            <a:ext cx="3527425" cy="535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9509" name="Picture 2" descr="閱讀台灣的孔子廟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1527175"/>
            <a:ext cx="1957388" cy="276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9510" name="Picture 3" descr="墨西哥展手冊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4095750"/>
            <a:ext cx="1957388" cy="276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9511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kumimoji="0" lang="zh-TW" altLang="en-US">
              <a:solidFill>
                <a:srgbClr val="000000"/>
              </a:solidFill>
              <a:latin typeface="Tw Cen MT" pitchFamily="34" charset="0"/>
              <a:ea typeface="微軟正黑體" pitchFamily="34" charset="-120"/>
            </a:endParaRPr>
          </a:p>
        </p:txBody>
      </p:sp>
      <p:pic>
        <p:nvPicPr>
          <p:cNvPr id="149512" name="Picture 4" descr="RIMG0021"/>
          <p:cNvPicPr>
            <a:picLocks noChangeAspect="1" noChangeArrowheads="1"/>
          </p:cNvPicPr>
          <p:nvPr/>
        </p:nvPicPr>
        <p:blipFill>
          <a:blip r:embed="rId5" cstate="print">
            <a:lum brigh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9663" y="3213100"/>
            <a:ext cx="2312987" cy="172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9513" name="Picture 6" descr="Rotary Award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4968875"/>
            <a:ext cx="2274887" cy="173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9514" name="Picture 7" descr="照片 138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1539875"/>
            <a:ext cx="2293937" cy="163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292139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sz="3600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華康中黑體" panose="02010609000101010101" pitchFamily="49" charset="-120"/>
              </a:rPr>
              <a:t>傅朝卿 </a:t>
            </a:r>
            <a:r>
              <a:rPr lang="en-US" altLang="zh-TW" sz="3600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華康中黑體" panose="02010609000101010101" pitchFamily="49" charset="-120"/>
              </a:rPr>
              <a:t>(Chao-</a:t>
            </a:r>
            <a:r>
              <a:rPr lang="en-US" altLang="zh-TW" sz="3600" dirty="0" err="1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華康中黑體" panose="02010609000101010101" pitchFamily="49" charset="-120"/>
              </a:rPr>
              <a:t>Ching</a:t>
            </a:r>
            <a:r>
              <a:rPr lang="en-US" altLang="zh-TW" sz="3600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華康中黑體" panose="02010609000101010101" pitchFamily="49" charset="-120"/>
              </a:rPr>
              <a:t> Fu</a:t>
            </a:r>
            <a:r>
              <a:rPr lang="en-US" altLang="zh-TW" sz="3600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華康中黑體" panose="02010609000101010101" pitchFamily="49" charset="-120"/>
              </a:rPr>
              <a:t>)</a:t>
            </a:r>
            <a:endParaRPr lang="zh-TW" altLang="en-US" sz="3600" dirty="0">
              <a:ea typeface="華康中黑體" panose="02010609000101010101" pitchFamily="49" charset="-120"/>
            </a:endParaRPr>
          </a:p>
        </p:txBody>
      </p:sp>
      <p:sp>
        <p:nvSpPr>
          <p:cNvPr id="150531" name="Rectangle 3"/>
          <p:cNvSpPr txBox="1">
            <a:spLocks noChangeArrowheads="1"/>
          </p:cNvSpPr>
          <p:nvPr/>
        </p:nvSpPr>
        <p:spPr bwMode="auto">
          <a:xfrm>
            <a:off x="395288" y="1484313"/>
            <a:ext cx="6337300" cy="5113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ts val="700"/>
              </a:spcBef>
              <a:spcAft>
                <a:spcPct val="0"/>
              </a:spcAft>
              <a:buClr>
                <a:srgbClr val="DD8047"/>
              </a:buClr>
              <a:buSzPct val="60000"/>
              <a:buFont typeface="Wingdings" pitchFamily="2" charset="2"/>
              <a:buNone/>
            </a:pPr>
            <a:endParaRPr kumimoji="0" lang="en-US" altLang="zh-TW" sz="2900">
              <a:solidFill>
                <a:srgbClr val="000000"/>
              </a:solidFill>
              <a:latin typeface="華康中黑體" pitchFamily="49" charset="-120"/>
              <a:ea typeface="華康中黑體" pitchFamily="49" charset="-120"/>
            </a:endParaRPr>
          </a:p>
        </p:txBody>
      </p:sp>
      <p:sp>
        <p:nvSpPr>
          <p:cNvPr id="150532" name="Rectangle 3"/>
          <p:cNvSpPr txBox="1">
            <a:spLocks noChangeArrowheads="1"/>
          </p:cNvSpPr>
          <p:nvPr/>
        </p:nvSpPr>
        <p:spPr bwMode="auto">
          <a:xfrm>
            <a:off x="611188" y="1484313"/>
            <a:ext cx="7848600" cy="5113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ts val="700"/>
              </a:spcBef>
              <a:spcAft>
                <a:spcPct val="0"/>
              </a:spcAft>
              <a:buClr>
                <a:srgbClr val="DD8047"/>
              </a:buClr>
              <a:buSzPct val="60000"/>
              <a:buFont typeface="Wingdings" pitchFamily="2" charset="2"/>
              <a:buNone/>
            </a:pPr>
            <a:r>
              <a:rPr kumimoji="0" lang="zh-TW" altLang="en-US" sz="2800">
                <a:solidFill>
                  <a:srgbClr val="993300"/>
                </a:solidFill>
                <a:latin typeface="新細明體" pitchFamily="18" charset="-120"/>
                <a:ea typeface="華康中黑體" pitchFamily="49" charset="-120"/>
              </a:rPr>
              <a:t>推薦理由之六</a:t>
            </a:r>
            <a:endParaRPr kumimoji="0" lang="en-US" altLang="zh-TW" sz="2800">
              <a:solidFill>
                <a:srgbClr val="993300"/>
              </a:solidFill>
              <a:latin typeface="新細明體" pitchFamily="18" charset="-120"/>
              <a:ea typeface="華康中黑體" pitchFamily="49" charset="-120"/>
            </a:endParaRPr>
          </a:p>
          <a:p>
            <a:pPr eaLnBrk="1" fontAlgn="base" hangingPunct="1">
              <a:spcBef>
                <a:spcPts val="700"/>
              </a:spcBef>
              <a:spcAft>
                <a:spcPct val="0"/>
              </a:spcAft>
              <a:buClr>
                <a:srgbClr val="DD8047"/>
              </a:buClr>
              <a:buSzPct val="60000"/>
              <a:buFont typeface="Wingdings" pitchFamily="2" charset="2"/>
              <a:buNone/>
            </a:pPr>
            <a:r>
              <a:rPr kumimoji="0" lang="zh-TW" altLang="zh-TW" sz="2400">
                <a:solidFill>
                  <a:srgbClr val="578279"/>
                </a:solidFill>
                <a:latin typeface="Tw Cen MT" pitchFamily="34" charset="0"/>
                <a:ea typeface="微軟正黑體" pitchFamily="34" charset="-120"/>
              </a:rPr>
              <a:t>長期參與建築學報編審工作，亦曾擔任建築學會學術委員會</a:t>
            </a:r>
            <a:r>
              <a:rPr kumimoji="0" lang="zh-TW" altLang="en-US" sz="2400">
                <a:solidFill>
                  <a:srgbClr val="578279"/>
                </a:solidFill>
                <a:latin typeface="Tw Cen MT" pitchFamily="34" charset="0"/>
                <a:ea typeface="微軟正黑體" pitchFamily="34" charset="-120"/>
              </a:rPr>
              <a:t>教育</a:t>
            </a:r>
            <a:r>
              <a:rPr kumimoji="0" lang="zh-TW" altLang="zh-TW" sz="2400">
                <a:solidFill>
                  <a:srgbClr val="578279"/>
                </a:solidFill>
                <a:latin typeface="Tw Cen MT" pitchFamily="34" charset="0"/>
                <a:ea typeface="微軟正黑體" pitchFamily="34" charset="-120"/>
              </a:rPr>
              <a:t>委員會及出版委員會，協助學會會務推動。</a:t>
            </a:r>
            <a:endParaRPr kumimoji="0" lang="en-US" altLang="zh-TW" sz="2400">
              <a:solidFill>
                <a:srgbClr val="578279"/>
              </a:solidFill>
              <a:latin typeface="新細明體" pitchFamily="18" charset="-120"/>
              <a:ea typeface="華康中黑體" pitchFamily="49" charset="-120"/>
            </a:endParaRPr>
          </a:p>
          <a:p>
            <a:pPr eaLnBrk="1" fontAlgn="base" hangingPunct="1">
              <a:spcBef>
                <a:spcPts val="700"/>
              </a:spcBef>
              <a:spcAft>
                <a:spcPct val="0"/>
              </a:spcAft>
              <a:buClr>
                <a:srgbClr val="DD8047"/>
              </a:buClr>
              <a:buSzPct val="60000"/>
              <a:buFont typeface="Wingdings" pitchFamily="2" charset="2"/>
              <a:buNone/>
            </a:pPr>
            <a:endParaRPr kumimoji="0" lang="en-US" altLang="zh-TW" sz="2800">
              <a:solidFill>
                <a:srgbClr val="993300"/>
              </a:solidFill>
              <a:latin typeface="新細明體" pitchFamily="18" charset="-120"/>
              <a:ea typeface="華康中黑體" pitchFamily="49" charset="-120"/>
            </a:endParaRPr>
          </a:p>
          <a:p>
            <a:pPr eaLnBrk="1" fontAlgn="base" hangingPunct="1">
              <a:spcBef>
                <a:spcPts val="700"/>
              </a:spcBef>
              <a:spcAft>
                <a:spcPct val="0"/>
              </a:spcAft>
              <a:buClr>
                <a:srgbClr val="DD8047"/>
              </a:buClr>
              <a:buSzPct val="60000"/>
              <a:buFont typeface="Wingdings" pitchFamily="2" charset="2"/>
              <a:buNone/>
            </a:pPr>
            <a:endParaRPr kumimoji="0" lang="en-US" altLang="zh-TW" sz="2900">
              <a:solidFill>
                <a:srgbClr val="000000"/>
              </a:solidFill>
              <a:latin typeface="華康中黑體" pitchFamily="49" charset="-120"/>
              <a:ea typeface="華康中黑體" pitchFamily="49" charset="-120"/>
            </a:endParaRPr>
          </a:p>
        </p:txBody>
      </p:sp>
      <p:pic>
        <p:nvPicPr>
          <p:cNvPr id="150533" name="Picture 1" descr="照片 137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188" y="2979738"/>
            <a:ext cx="1808162" cy="1271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0534" name="Picture 2" descr="照片 137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650" y="4238625"/>
            <a:ext cx="1774825" cy="1252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0535" name="Picture 3" descr="37建築學報編審委員9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713" y="5491163"/>
            <a:ext cx="1789112" cy="1241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0536" name="Picture 4" descr="照片 135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9300" y="2903538"/>
            <a:ext cx="2630488" cy="369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0537" name="Picture 5" descr="C:\Users\傅朝卿\Pictures\Image (87)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0" y="3035300"/>
            <a:ext cx="2628900" cy="3671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990998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sz="3600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華康中黑體" panose="02010609000101010101" pitchFamily="49" charset="-120"/>
              </a:rPr>
              <a:t>傅朝卿 </a:t>
            </a:r>
            <a:r>
              <a:rPr lang="en-US" altLang="zh-TW" sz="3600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華康中黑體" panose="02010609000101010101" pitchFamily="49" charset="-120"/>
              </a:rPr>
              <a:t>(Chao-</a:t>
            </a:r>
            <a:r>
              <a:rPr lang="en-US" altLang="zh-TW" sz="3600" dirty="0" err="1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華康中黑體" panose="02010609000101010101" pitchFamily="49" charset="-120"/>
              </a:rPr>
              <a:t>Ching</a:t>
            </a:r>
            <a:r>
              <a:rPr lang="en-US" altLang="zh-TW" sz="3600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華康中黑體" panose="02010609000101010101" pitchFamily="49" charset="-120"/>
              </a:rPr>
              <a:t> Fu</a:t>
            </a:r>
            <a:r>
              <a:rPr lang="en-US" altLang="zh-TW" sz="3600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華康中黑體" panose="02010609000101010101" pitchFamily="49" charset="-120"/>
              </a:rPr>
              <a:t>)</a:t>
            </a:r>
            <a:endParaRPr lang="zh-TW" altLang="en-US" sz="3600" dirty="0">
              <a:ea typeface="華康中黑體" panose="02010609000101010101" pitchFamily="49" charset="-120"/>
            </a:endParaRPr>
          </a:p>
        </p:txBody>
      </p:sp>
      <p:sp>
        <p:nvSpPr>
          <p:cNvPr id="151555" name="Rectangle 3"/>
          <p:cNvSpPr txBox="1">
            <a:spLocks noChangeArrowheads="1"/>
          </p:cNvSpPr>
          <p:nvPr/>
        </p:nvSpPr>
        <p:spPr bwMode="auto">
          <a:xfrm>
            <a:off x="395288" y="1484313"/>
            <a:ext cx="6337300" cy="5113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ts val="700"/>
              </a:spcBef>
              <a:spcAft>
                <a:spcPct val="0"/>
              </a:spcAft>
              <a:buClr>
                <a:srgbClr val="DD8047"/>
              </a:buClr>
              <a:buSzPct val="60000"/>
              <a:buFont typeface="Wingdings" pitchFamily="2" charset="2"/>
              <a:buNone/>
            </a:pPr>
            <a:endParaRPr kumimoji="0" lang="en-US" altLang="zh-TW" sz="2900">
              <a:solidFill>
                <a:srgbClr val="000000"/>
              </a:solidFill>
              <a:latin typeface="華康中黑體" pitchFamily="49" charset="-120"/>
              <a:ea typeface="華康中黑體" pitchFamily="49" charset="-120"/>
            </a:endParaRPr>
          </a:p>
        </p:txBody>
      </p:sp>
      <p:pic>
        <p:nvPicPr>
          <p:cNvPr id="151556" name="Picture 2" descr="C:\Users\utahiro\Desktop\AIOT 13-會士06傅朝卿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350"/>
            <a:ext cx="9144000" cy="646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613720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8" name="Text Box 6"/>
          <p:cNvSpPr txBox="1">
            <a:spLocks noChangeArrowheads="1"/>
          </p:cNvSpPr>
          <p:nvPr/>
        </p:nvSpPr>
        <p:spPr bwMode="auto">
          <a:xfrm>
            <a:off x="0" y="3284538"/>
            <a:ext cx="9144000" cy="59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2870" tIns="51435" rIns="102870" bIns="51435">
            <a:spAutoFit/>
          </a:bodyPr>
          <a:lstStyle>
            <a:lvl1pPr defTabSz="981075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defTabSz="981075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defTabSz="981075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defTabSz="981075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defTabSz="981075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TW" altLang="en-US" sz="3200" b="1">
                <a:solidFill>
                  <a:srgbClr val="FFFFFF"/>
                </a:solidFill>
                <a:latin typeface="RomanC" pitchFamily="2" charset="0"/>
                <a:ea typeface="華康特粗明體" pitchFamily="49" charset="-120"/>
              </a:rPr>
              <a:t>恭喜 傅朝卿 會員 晉升會士</a:t>
            </a:r>
            <a:endParaRPr lang="en-US" altLang="zh-TW" sz="3200" b="1">
              <a:solidFill>
                <a:srgbClr val="FFFFFF"/>
              </a:solidFill>
              <a:latin typeface="Swis721 BT" pitchFamily="34" charset="0"/>
            </a:endParaRPr>
          </a:p>
        </p:txBody>
      </p:sp>
      <p:pic>
        <p:nvPicPr>
          <p:cNvPr id="15257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260350"/>
            <a:ext cx="2305050" cy="2881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66459034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theme/theme1.xml><?xml version="1.0" encoding="utf-8"?>
<a:theme xmlns:a="http://schemas.openxmlformats.org/drawingml/2006/main" name="1_中庸">
  <a:themeElements>
    <a:clrScheme name="中庸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中庸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中庸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宣紙">
  <a:themeElements>
    <a:clrScheme name="宣紙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宣紙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宣紙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中庸">
    <a:dk1>
      <a:sysClr val="windowText" lastClr="000000"/>
    </a:dk1>
    <a:lt1>
      <a:sysClr val="window" lastClr="FFFFFF"/>
    </a:lt1>
    <a:dk2>
      <a:srgbClr val="775F55"/>
    </a:dk2>
    <a:lt2>
      <a:srgbClr val="EBDDC3"/>
    </a:lt2>
    <a:accent1>
      <a:srgbClr val="94B6D2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7B615"/>
    </a:hlink>
    <a:folHlink>
      <a:srgbClr val="704404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875</Words>
  <Application>Microsoft Office PowerPoint</Application>
  <PresentationFormat>如螢幕大小 (4:3)</PresentationFormat>
  <Paragraphs>39</Paragraphs>
  <Slides>14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2</vt:i4>
      </vt:variant>
      <vt:variant>
        <vt:lpstr>投影片標題</vt:lpstr>
      </vt:variant>
      <vt:variant>
        <vt:i4>14</vt:i4>
      </vt:variant>
    </vt:vector>
  </HeadingPairs>
  <TitlesOfParts>
    <vt:vector size="16" baseType="lpstr">
      <vt:lpstr>1_中庸</vt:lpstr>
      <vt:lpstr>宣紙</vt:lpstr>
      <vt:lpstr>臺灣建築學會  2013年會士 </vt:lpstr>
      <vt:lpstr>PowerPoint 簡報</vt:lpstr>
      <vt:lpstr>傅朝卿 (Chao-Ching Fu)</vt:lpstr>
      <vt:lpstr>傅朝卿 (Chao-Ching Fu)</vt:lpstr>
      <vt:lpstr>傅朝卿 (Chao-Ching Fu)</vt:lpstr>
      <vt:lpstr>傅朝卿 (Chao-Ching Fu)</vt:lpstr>
      <vt:lpstr>傅朝卿 (Chao-Ching Fu)</vt:lpstr>
      <vt:lpstr>傅朝卿 (Chao-Ching Fu)</vt:lpstr>
      <vt:lpstr>傅朝卿 (Chao-Ching Fu)</vt:lpstr>
      <vt:lpstr>傅朝卿 (Chao-Ching Fu)</vt:lpstr>
      <vt:lpstr>傅朝卿 (Chao-Ching Fu)</vt:lpstr>
      <vt:lpstr>傅朝卿 (Chao-Ching Fu)</vt:lpstr>
      <vt:lpstr>傅朝卿 (Chao-Ching Fu)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臺灣建築學會  2013年會士 </dc:title>
  <dc:creator>HP2</dc:creator>
  <cp:lastModifiedBy>HP2</cp:lastModifiedBy>
  <cp:revision>1</cp:revision>
  <dcterms:created xsi:type="dcterms:W3CDTF">2014-11-17T01:35:13Z</dcterms:created>
  <dcterms:modified xsi:type="dcterms:W3CDTF">2014-11-17T01:35:41Z</dcterms:modified>
</cp:coreProperties>
</file>