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0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15347B-4CB9-4064-97FA-156F45742834}" type="datetimeFigureOut">
              <a:rPr lang="zh-TW" altLang="en-US" smtClean="0"/>
              <a:t>2014/11/17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AFA390-CCCA-402C-BA76-661B6921126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671748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99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699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9E14D480-ED94-493B-9F88-3035FAA03A36}" type="slidenum">
              <a:rPr lang="zh-TW" altLang="en-US">
                <a:solidFill>
                  <a:srgbClr val="000000"/>
                </a:solidFill>
                <a:latin typeface="Tw Cen MT" pitchFamily="34" charset="0"/>
              </a:rPr>
              <a:pPr eaLnBrk="1" hangingPunct="1"/>
              <a:t>4</a:t>
            </a:fld>
            <a:endParaRPr lang="zh-TW" altLang="en-US">
              <a:solidFill>
                <a:srgbClr val="000000"/>
              </a:solidFill>
              <a:latin typeface="Tw Cen MT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101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7101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A8C163C6-E03C-4C8D-8B97-3B7C0133B170}" type="slidenum">
              <a:rPr lang="zh-TW" altLang="en-US">
                <a:solidFill>
                  <a:srgbClr val="000000"/>
                </a:solidFill>
                <a:latin typeface="Tw Cen MT" pitchFamily="34" charset="0"/>
              </a:rPr>
              <a:pPr eaLnBrk="1" hangingPunct="1"/>
              <a:t>5</a:t>
            </a:fld>
            <a:endParaRPr lang="zh-TW" altLang="en-US">
              <a:solidFill>
                <a:srgbClr val="000000"/>
              </a:solidFill>
              <a:latin typeface="Tw Cen MT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7" name="日期版面配置區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716578F-040F-455B-9D54-227236BFA0F2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rgbClr val="EBDDC3"/>
                </a:solidFill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1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rgbClr val="EBDDC3"/>
                </a:solidFill>
              </a:defRPr>
            </a:lvl1pPr>
          </a:lstStyle>
          <a:p>
            <a:pPr>
              <a:defRPr/>
            </a:pPr>
            <a:fld id="{ABAF1D9F-756F-4A10-BF3A-3BC5F12CBC4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41467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B575B-93C2-461E-815E-9ED11CBA140A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049CAC-6A7D-4638-B57F-7FB3B476AB7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9308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日期版面配置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60486-636C-4D66-A1E4-4F7BE9CE3EB1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8" name="投影片編號版面配置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F0293BE-D45C-41CB-AF60-5CA6AF8A210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9" name="頁尾版面配置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40907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840B475C-43BF-4419-A932-8DF44CB3196E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6" name="投影片編號版面配置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8592F64-57B3-43DD-9F96-E6F7EC8FAD4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7" name="頁尾版面配置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5249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6" name="文字版面配置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5" name="文字版面配置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日期版面配置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B709E99-C263-4CD7-A165-9D8F04BB1297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8" name="投影片編號版面配置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5906A47-8430-405E-A368-CF82DF0B87B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9" name="頁尾版面配置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3408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DEFA4-66EF-4FFD-861C-0F4AA72666C2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4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E81FB-AA9A-42A0-A352-94AA6D11C8B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295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BA4EB-C447-48C2-873E-0F1B11632911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rgbClr val="775F55"/>
                </a:solidFill>
              </a:defRPr>
            </a:lvl1pPr>
          </a:lstStyle>
          <a:p>
            <a:pPr>
              <a:defRPr/>
            </a:pPr>
            <a:fld id="{AE341CE4-0D69-4F37-84CD-CDAE07798DF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9941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內容版面配置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75483-71B6-4F6E-830A-FCFD6180D162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6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2B9C8-7AD5-4E88-9A93-0875A66B18D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0430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9" name="日期版面配置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317AE48-8AFD-4799-A3D0-F38FFB6B7F8D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10" name="投影片編號版面配置區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7DA13F4A-685F-491B-9672-A853633DB67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1" name="頁尾版面配置區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97007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D0F54-BEC3-40D4-A1AA-360DA161B1FD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28B42-3605-4D67-9AF1-BE7FAF78E62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9500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2868F-C0DA-44DF-A3F3-48268FB1050A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3E6FF9-2985-4BB9-9EF9-625EAC66C02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84877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接點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橢圓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28" name="標題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日期版面配置區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8CAED-F4F5-42EF-836A-0C300C3E2F6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29210339"/>
      </p:ext>
    </p:extLst>
  </p:cSld>
  <p:clrMapOvr>
    <a:masterClrMapping/>
  </p:clrMapOvr>
  <p:transition advTm="500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7" name="標題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5D32C-1D8D-43B0-AA52-C42B1F089D2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43746488"/>
      </p:ext>
    </p:extLst>
  </p:cSld>
  <p:clrMapOvr>
    <a:masterClrMapping/>
  </p:clrMapOvr>
  <p:transition advTm="500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742267-7E42-42C4-8CCE-3A29D549039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03448241"/>
      </p:ext>
    </p:extLst>
  </p:cSld>
  <p:clrMapOvr>
    <a:masterClrMapping/>
  </p:clrMapOvr>
  <p:transition advTm="500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FB530-3949-4FF7-BD3D-8AD912A50CF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25986777"/>
      </p:ext>
    </p:extLst>
  </p:cSld>
  <p:clrMapOvr>
    <a:masterClrMapping/>
  </p:clrMapOvr>
  <p:transition advTm="500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線接點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2" name="內容版面配置區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4" name="內容版面配置區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3FB7C-8561-4DC6-9118-DC914ADB339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1" name="日期版面配置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07491616"/>
      </p:ext>
    </p:extLst>
  </p:cSld>
  <p:clrMapOvr>
    <a:masterClrMapping/>
  </p:clrMapOvr>
  <p:transition advTm="500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AE412-AF0A-4112-8182-2D455B8D9A9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12969520"/>
      </p:ext>
    </p:extLst>
  </p:cSld>
  <p:clrMapOvr>
    <a:masterClrMapping/>
  </p:clrMapOvr>
  <p:transition advTm="500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F3AE0-62CE-47E4-92FD-A0992A7A750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39727803"/>
      </p:ext>
    </p:extLst>
  </p:cSld>
  <p:clrMapOvr>
    <a:masterClrMapping/>
  </p:clrMapOvr>
  <p:transition advTm="500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內容版面配置區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1" name="標題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75A16-7683-4133-8026-5FA371F4F8C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73636699"/>
      </p:ext>
    </p:extLst>
  </p:cSld>
  <p:clrMapOvr>
    <a:masterClrMapping/>
  </p:clrMapOvr>
  <p:transition advTm="500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D19F9-849E-4460-A5AF-42A460B1310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25111286"/>
      </p:ext>
    </p:extLst>
  </p:cSld>
  <p:clrMapOvr>
    <a:masterClrMapping/>
  </p:clrMapOvr>
  <p:transition advTm="500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C05B2-5398-4169-844E-9D17A5E7CDF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16726791"/>
      </p:ext>
    </p:extLst>
  </p:cSld>
  <p:clrMapOvr>
    <a:masterClrMapping/>
  </p:clrMapOvr>
  <p:transition advTm="500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98237-DBB1-4A03-9BD5-DADA64B8FCE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87426340"/>
      </p:ext>
    </p:extLst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7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5123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64DB578-4484-41EF-88E2-78FCB00BA15A}" type="datetimeFigureOut">
              <a:rPr lang="zh-TW" altLang="en-US"/>
              <a:pPr>
                <a:defRPr/>
              </a:pPr>
              <a:t>2014/11/17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rgbClr val="775F55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矩形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2FBD219-93B0-4DB7-A41D-2B1161A300E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810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  <a:ea typeface="微軟正黑體" pitchFamily="34" charset="-12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字版面配置區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rgbClr val="FEFAC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22D8379-EF81-487C-BDE1-C881F992C3AA}" type="slidenum">
              <a:rPr lang="en-US" altLang="zh-TW">
                <a:latin typeface="Arial" pitchFamily="34" charset="0"/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7839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5000">
    <p:circl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188" y="476250"/>
            <a:ext cx="7775575" cy="20859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dirty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>臺</a:t>
            </a:r>
            <a:r>
              <a:rPr lang="zh-TW" altLang="en-US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>灣建築學會</a:t>
            </a:r>
            <a:r>
              <a:rPr lang="en-US" altLang="zh-TW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/>
            </a:r>
            <a:br>
              <a:rPr lang="en-US" altLang="zh-TW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</a:br>
            <a:r>
              <a:rPr lang="zh-TW" altLang="en-US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> </a:t>
            </a:r>
            <a:r>
              <a:rPr lang="en-US" altLang="zh-TW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>2013</a:t>
            </a:r>
            <a:r>
              <a:rPr lang="zh-TW" altLang="en-US" dirty="0" smtClean="0">
                <a:solidFill>
                  <a:srgbClr val="FFFF00"/>
                </a:solidFill>
                <a:latin typeface="+mj-ea"/>
                <a:ea typeface="華康中黑體" panose="02010609000101010101" pitchFamily="49" charset="-120"/>
              </a:rPr>
              <a:t>年會士</a:t>
            </a:r>
            <a:r>
              <a:rPr lang="en-US" altLang="zh-TW" dirty="0">
                <a:solidFill>
                  <a:srgbClr val="FFFF00"/>
                </a:solidFill>
                <a:ea typeface="華康中黑體" panose="02010609000101010101" pitchFamily="49" charset="-120"/>
              </a:rPr>
              <a:t/>
            </a:r>
            <a:br>
              <a:rPr lang="en-US" altLang="zh-TW" dirty="0">
                <a:solidFill>
                  <a:srgbClr val="FFFF00"/>
                </a:solidFill>
                <a:ea typeface="華康中黑體" panose="02010609000101010101" pitchFamily="49" charset="-120"/>
              </a:rPr>
            </a:br>
            <a:endParaRPr lang="zh-TW" altLang="en-US" dirty="0">
              <a:solidFill>
                <a:srgbClr val="FFFF00"/>
              </a:solidFill>
              <a:ea typeface="華康中黑體" panose="02010609000101010101" pitchFamily="49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zh-TW" altLang="en-US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林將財</a:t>
            </a:r>
            <a:r>
              <a:rPr lang="zh-TW" altLang="en-US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華康中黑體" panose="02010609000101010101" pitchFamily="49" charset="-120"/>
              </a:rPr>
              <a:t>先生</a:t>
            </a:r>
            <a:endParaRPr lang="zh-TW" altLang="en-US" sz="36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華康中黑體" panose="02010609000101010101" pitchFamily="49" charset="-120"/>
            </a:endParaRPr>
          </a:p>
        </p:txBody>
      </p:sp>
      <p:pic>
        <p:nvPicPr>
          <p:cNvPr id="108548" name="Picture 9" descr="AIT_new0508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621" b="-2853"/>
          <a:stretch>
            <a:fillRect/>
          </a:stretch>
        </p:blipFill>
        <p:spPr bwMode="auto">
          <a:xfrm>
            <a:off x="1692275" y="1989138"/>
            <a:ext cx="112077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549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88913"/>
            <a:ext cx="4032250" cy="5640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7165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副標題 2"/>
          <p:cNvSpPr txBox="1">
            <a:spLocks/>
          </p:cNvSpPr>
          <p:nvPr/>
        </p:nvSpPr>
        <p:spPr>
          <a:xfrm>
            <a:off x="827088" y="404813"/>
            <a:ext cx="7058025" cy="7207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mbria"/>
              <a:buChar char="+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–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Char char="Ï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libri"/>
              <a:buChar char="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=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775F55"/>
              </a:buClr>
              <a:buFont typeface="Cambria"/>
              <a:buNone/>
              <a:defRPr/>
            </a:pPr>
            <a:r>
              <a:rPr lang="zh-TW" altLang="en-US" sz="3600" dirty="0">
                <a:solidFill>
                  <a:srgbClr val="EBDDC3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/>
                <a:ea typeface="華康中黑體" panose="02010609000101010101" pitchFamily="49" charset="-120"/>
              </a:rPr>
              <a:t>林將財</a:t>
            </a:r>
            <a:r>
              <a:rPr lang="zh-TW" altLang="en-US" sz="3600" dirty="0" smtClean="0">
                <a:solidFill>
                  <a:srgbClr val="EBDDC3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/>
                <a:ea typeface="華康中黑體" panose="02010609000101010101" pitchFamily="49" charset="-120"/>
              </a:rPr>
              <a:t> </a:t>
            </a:r>
            <a:r>
              <a:rPr lang="en-US" altLang="zh-TW" sz="3600" dirty="0" smtClean="0">
                <a:solidFill>
                  <a:srgbClr val="EBDDC3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/>
                <a:ea typeface="華康中黑體" panose="02010609000101010101" pitchFamily="49" charset="-120"/>
              </a:rPr>
              <a:t>(Chiang-Tsai Lin)</a:t>
            </a:r>
            <a:endParaRPr lang="zh-TW" altLang="en-US" sz="3600" dirty="0">
              <a:solidFill>
                <a:srgbClr val="EBDDC3">
                  <a:lumMod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/>
              <a:ea typeface="華康中黑體" panose="02010609000101010101" pitchFamily="49" charset="-120"/>
            </a:endParaRPr>
          </a:p>
        </p:txBody>
      </p:sp>
      <p:sp>
        <p:nvSpPr>
          <p:cNvPr id="109571" name="Rectangle 3"/>
          <p:cNvSpPr txBox="1">
            <a:spLocks noChangeArrowheads="1"/>
          </p:cNvSpPr>
          <p:nvPr/>
        </p:nvSpPr>
        <p:spPr bwMode="auto">
          <a:xfrm>
            <a:off x="323850" y="1628775"/>
            <a:ext cx="6408738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000">
              <a:solidFill>
                <a:srgbClr val="993300"/>
              </a:solidFill>
              <a:latin typeface="華康中黑體" pitchFamily="49" charset="-120"/>
              <a:ea typeface="華康中黑體" pitchFamily="49" charset="-120"/>
            </a:endParaRPr>
          </a:p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11150" y="1773238"/>
            <a:ext cx="5053013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n"/>
              <a:defRPr/>
            </a:pPr>
            <a:r>
              <a:rPr kumimoji="1" lang="zh-TW" altLang="en-US" sz="2400" dirty="0">
                <a:solidFill>
                  <a:prstClr val="black"/>
                </a:solidFill>
                <a:latin typeface="微軟正黑體"/>
              </a:rPr>
              <a:t>民國</a:t>
            </a:r>
            <a:r>
              <a:rPr kumimoji="1" lang="en-US" altLang="zh-TW" sz="2400" dirty="0">
                <a:solidFill>
                  <a:prstClr val="black"/>
                </a:solidFill>
                <a:latin typeface="微軟正黑體"/>
              </a:rPr>
              <a:t>23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/>
              </a:rPr>
              <a:t>年</a:t>
            </a:r>
            <a:r>
              <a:rPr kumimoji="1" lang="en-US" altLang="zh-TW" sz="2400" dirty="0">
                <a:solidFill>
                  <a:prstClr val="black"/>
                </a:solidFill>
                <a:latin typeface="微軟正黑體"/>
              </a:rPr>
              <a:t>11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/>
              </a:rPr>
              <a:t>月</a:t>
            </a:r>
            <a:r>
              <a:rPr kumimoji="1" lang="en-US" altLang="zh-TW" sz="2400" dirty="0">
                <a:solidFill>
                  <a:prstClr val="black"/>
                </a:solidFill>
                <a:latin typeface="微軟正黑體"/>
              </a:rPr>
              <a:t>4</a:t>
            </a:r>
            <a:r>
              <a:rPr kumimoji="1" lang="zh-TW" altLang="en-US" sz="2400" dirty="0">
                <a:solidFill>
                  <a:prstClr val="black"/>
                </a:solidFill>
                <a:latin typeface="微軟正黑體"/>
              </a:rPr>
              <a:t>日生</a:t>
            </a:r>
            <a:endParaRPr kumimoji="1" lang="en-US" altLang="zh-TW" sz="2400" dirty="0">
              <a:solidFill>
                <a:prstClr val="black"/>
              </a:solidFill>
              <a:latin typeface="微軟正黑體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2400" dirty="0">
              <a:solidFill>
                <a:prstClr val="black"/>
              </a:solidFill>
              <a:latin typeface="微軟正黑體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n"/>
              <a:defRPr/>
            </a:pPr>
            <a:r>
              <a:rPr kumimoji="1" lang="zh-TW" altLang="en-US" sz="2400" dirty="0">
                <a:solidFill>
                  <a:prstClr val="black"/>
                </a:solidFill>
                <a:latin typeface="微軟正黑體"/>
              </a:rPr>
              <a:t>監察院高級顧問</a:t>
            </a:r>
            <a:endParaRPr kumimoji="1" lang="en-US" altLang="zh-TW" sz="2400" dirty="0">
              <a:solidFill>
                <a:prstClr val="black"/>
              </a:solidFill>
              <a:latin typeface="微軟正黑體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n"/>
              <a:defRPr/>
            </a:pPr>
            <a:r>
              <a:rPr kumimoji="1" lang="zh-TW" altLang="en-US" sz="2400" dirty="0">
                <a:solidFill>
                  <a:prstClr val="black"/>
                </a:solidFill>
                <a:latin typeface="微軟正黑體"/>
              </a:rPr>
              <a:t>中國市政學會榮譽副理事長</a:t>
            </a:r>
            <a:endParaRPr kumimoji="1" lang="en-US" altLang="zh-TW" sz="2400" dirty="0">
              <a:solidFill>
                <a:prstClr val="black"/>
              </a:solidFill>
              <a:latin typeface="微軟正黑體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n"/>
              <a:defRPr/>
            </a:pPr>
            <a:r>
              <a:rPr kumimoji="1" lang="zh-TW" altLang="en-US" sz="2400" dirty="0">
                <a:solidFill>
                  <a:prstClr val="black"/>
                </a:solidFill>
                <a:latin typeface="微軟正黑體"/>
              </a:rPr>
              <a:t>台灣建築學會會員</a:t>
            </a:r>
          </a:p>
        </p:txBody>
      </p:sp>
      <p:pic>
        <p:nvPicPr>
          <p:cNvPr id="109573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784350"/>
            <a:ext cx="3840163" cy="474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5481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10595" name="Rectangle 3"/>
          <p:cNvSpPr txBox="1">
            <a:spLocks noChangeArrowheads="1"/>
          </p:cNvSpPr>
          <p:nvPr/>
        </p:nvSpPr>
        <p:spPr bwMode="auto">
          <a:xfrm>
            <a:off x="547688" y="16367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10596" name="Rectangle 3"/>
          <p:cNvSpPr txBox="1">
            <a:spLocks noChangeArrowheads="1"/>
          </p:cNvSpPr>
          <p:nvPr/>
        </p:nvSpPr>
        <p:spPr bwMode="auto">
          <a:xfrm>
            <a:off x="547688" y="1636713"/>
            <a:ext cx="6489700" cy="526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1270" name="Rectangle 3"/>
          <p:cNvSpPr txBox="1">
            <a:spLocks noChangeArrowheads="1"/>
          </p:cNvSpPr>
          <p:nvPr/>
        </p:nvSpPr>
        <p:spPr bwMode="auto">
          <a:xfrm>
            <a:off x="0" y="1647825"/>
            <a:ext cx="9109075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9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1pPr>
            <a:lvl2pPr>
              <a:defRPr sz="26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2pPr>
            <a:lvl3pPr>
              <a:defRPr sz="23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3pPr>
            <a:lvl4pPr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4pPr>
            <a:lvl5pPr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5pPr>
            <a:lvl6pPr marL="2286000" fontAlgn="base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6pPr>
            <a:lvl7pPr marL="2743200" fontAlgn="base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7pPr>
            <a:lvl8pPr marL="3200400" fontAlgn="base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8pPr>
            <a:lvl9pPr marL="3657600" fontAlgn="base">
              <a:spcBef>
                <a:spcPts val="400"/>
              </a:spcBef>
              <a:spcAft>
                <a:spcPct val="0"/>
              </a:spcAft>
              <a:buClr>
                <a:srgbClr val="D8B25C"/>
              </a:buClr>
              <a:buSzPct val="65000"/>
              <a:buFont typeface="Wingdings" pitchFamily="2" charset="2"/>
              <a:buChar char=""/>
              <a:defRPr sz="2000">
                <a:solidFill>
                  <a:schemeClr val="tx1"/>
                </a:solidFill>
                <a:latin typeface="Tw Cen MT" pitchFamily="34" charset="0"/>
                <a:ea typeface="微軟正黑體" pitchFamily="34" charset="-120"/>
              </a:defRPr>
            </a:lvl9pPr>
          </a:lstStyle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n"/>
              <a:defRPr/>
            </a:pPr>
            <a:r>
              <a:rPr kumimoji="1" lang="zh-TW" altLang="zh-TW" sz="3200" dirty="0" smtClean="0">
                <a:solidFill>
                  <a:prstClr val="black"/>
                </a:solidFill>
              </a:rPr>
              <a:t>主要學歷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2400" dirty="0" smtClean="0">
                <a:solidFill>
                  <a:prstClr val="black"/>
                </a:solidFill>
              </a:rPr>
              <a:t>--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民國</a:t>
            </a:r>
            <a:r>
              <a:rPr kumimoji="1" lang="en-US" altLang="zh-TW" sz="2400" dirty="0" smtClean="0">
                <a:solidFill>
                  <a:prstClr val="black"/>
                </a:solidFill>
              </a:rPr>
              <a:t>42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年台灣省立嘉義工業職業學校高級部建築科畢業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2400" dirty="0" smtClean="0">
                <a:solidFill>
                  <a:prstClr val="black"/>
                </a:solidFill>
              </a:rPr>
              <a:t>--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民國</a:t>
            </a:r>
            <a:r>
              <a:rPr kumimoji="1" lang="en-US" altLang="zh-TW" sz="2400" dirty="0" smtClean="0">
                <a:solidFill>
                  <a:prstClr val="black"/>
                </a:solidFill>
              </a:rPr>
              <a:t>46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年臺灣省立成功大學建築工程系畢業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2400" dirty="0" smtClean="0">
                <a:solidFill>
                  <a:prstClr val="black"/>
                </a:solidFill>
              </a:rPr>
              <a:t>--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民國</a:t>
            </a:r>
            <a:r>
              <a:rPr kumimoji="1" lang="en-US" altLang="zh-TW" sz="2400" dirty="0" smtClean="0">
                <a:solidFill>
                  <a:prstClr val="black"/>
                </a:solidFill>
              </a:rPr>
              <a:t>61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年日本建設省</a:t>
            </a:r>
            <a:r>
              <a:rPr kumimoji="1" lang="zh-TW" altLang="zh-TW" sz="2400" dirty="0" smtClean="0">
                <a:solidFill>
                  <a:srgbClr val="FF0000"/>
                </a:solidFill>
              </a:rPr>
              <a:t>海外技術協力事業團都市計畫訓練課程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結業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2400" dirty="0" smtClean="0">
                <a:solidFill>
                  <a:prstClr val="black"/>
                </a:solidFill>
              </a:rPr>
              <a:t>--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民國</a:t>
            </a:r>
            <a:r>
              <a:rPr kumimoji="1" lang="en-US" altLang="zh-TW" sz="2400" dirty="0" smtClean="0">
                <a:solidFill>
                  <a:prstClr val="black"/>
                </a:solidFill>
              </a:rPr>
              <a:t>63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年英國倫敦大學倫敦學院環境研究所</a:t>
            </a:r>
            <a:r>
              <a:rPr kumimoji="1" lang="zh-TW" altLang="zh-TW" sz="2400" dirty="0" smtClean="0">
                <a:solidFill>
                  <a:srgbClr val="FF0000"/>
                </a:solidFill>
              </a:rPr>
              <a:t>發展規劃組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結業</a:t>
            </a:r>
            <a:endParaRPr kumimoji="1" lang="en-US" altLang="zh-TW" sz="2400" dirty="0" smtClean="0">
              <a:solidFill>
                <a:prstClr val="black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2400" dirty="0" smtClean="0">
              <a:solidFill>
                <a:prstClr val="black"/>
              </a:solidFill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n"/>
              <a:defRPr/>
            </a:pPr>
            <a:r>
              <a:rPr kumimoji="1" lang="zh-TW" altLang="en-US" sz="3200" dirty="0" smtClean="0">
                <a:solidFill>
                  <a:prstClr val="black"/>
                </a:solidFill>
              </a:rPr>
              <a:t>專業資格</a:t>
            </a:r>
            <a:endParaRPr kumimoji="1" lang="zh-TW" altLang="zh-TW" sz="2400" dirty="0" smtClean="0">
              <a:solidFill>
                <a:prstClr val="black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2400" dirty="0" smtClean="0">
                <a:solidFill>
                  <a:prstClr val="black"/>
                </a:solidFill>
              </a:rPr>
              <a:t>--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民國</a:t>
            </a:r>
            <a:r>
              <a:rPr kumimoji="1" lang="en-US" altLang="zh-TW" sz="2400" dirty="0" smtClean="0">
                <a:solidFill>
                  <a:prstClr val="black"/>
                </a:solidFill>
              </a:rPr>
              <a:t>43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年公務人員普通考試建築工程科及格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2400" dirty="0" smtClean="0">
                <a:solidFill>
                  <a:prstClr val="black"/>
                </a:solidFill>
              </a:rPr>
              <a:t>--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民國</a:t>
            </a:r>
            <a:r>
              <a:rPr kumimoji="1" lang="en-US" altLang="zh-TW" sz="2400" dirty="0" smtClean="0">
                <a:solidFill>
                  <a:prstClr val="black"/>
                </a:solidFill>
              </a:rPr>
              <a:t>45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年公務人員高等考試建築工程科及格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sz="2400" dirty="0" smtClean="0">
                <a:solidFill>
                  <a:prstClr val="black"/>
                </a:solidFill>
              </a:rPr>
              <a:t>--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民國</a:t>
            </a:r>
            <a:r>
              <a:rPr kumimoji="1" lang="en-US" altLang="zh-TW" sz="2400" dirty="0" smtClean="0">
                <a:solidFill>
                  <a:prstClr val="black"/>
                </a:solidFill>
              </a:rPr>
              <a:t>45</a:t>
            </a:r>
            <a:r>
              <a:rPr kumimoji="1" lang="zh-TW" altLang="zh-TW" sz="2400" dirty="0" smtClean="0">
                <a:solidFill>
                  <a:prstClr val="black"/>
                </a:solidFill>
              </a:rPr>
              <a:t>年建設人員工業技師考試及格</a:t>
            </a:r>
          </a:p>
        </p:txBody>
      </p:sp>
      <p:sp>
        <p:nvSpPr>
          <p:cNvPr id="10" name="副標題 2"/>
          <p:cNvSpPr txBox="1">
            <a:spLocks/>
          </p:cNvSpPr>
          <p:nvPr/>
        </p:nvSpPr>
        <p:spPr>
          <a:xfrm>
            <a:off x="827088" y="404813"/>
            <a:ext cx="7058025" cy="7207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mbria"/>
              <a:buChar char="+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–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Char char="Ï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libri"/>
              <a:buChar char="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=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775F55"/>
              </a:buClr>
              <a:buFont typeface="Cambria"/>
              <a:buNone/>
              <a:defRPr/>
            </a:pPr>
            <a:r>
              <a:rPr lang="zh-TW" altLang="en-US" sz="3600" dirty="0">
                <a:solidFill>
                  <a:srgbClr val="EBDDC3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/>
                <a:ea typeface="華康中黑體" panose="02010609000101010101" pitchFamily="49" charset="-120"/>
              </a:rPr>
              <a:t>林將財</a:t>
            </a:r>
            <a:r>
              <a:rPr lang="zh-TW" altLang="en-US" sz="3600" dirty="0" smtClean="0">
                <a:solidFill>
                  <a:srgbClr val="EBDDC3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/>
                <a:ea typeface="華康中黑體" panose="02010609000101010101" pitchFamily="49" charset="-120"/>
              </a:rPr>
              <a:t> </a:t>
            </a:r>
            <a:r>
              <a:rPr lang="en-US" altLang="zh-TW" sz="3600" dirty="0" smtClean="0">
                <a:solidFill>
                  <a:srgbClr val="EBDDC3">
                    <a:lumMod val="2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/>
                <a:ea typeface="華康中黑體" panose="02010609000101010101" pitchFamily="49" charset="-120"/>
              </a:rPr>
              <a:t>(Chiang-Tsai Lin)</a:t>
            </a:r>
            <a:endParaRPr lang="zh-TW" altLang="en-US" sz="3600" dirty="0">
              <a:solidFill>
                <a:srgbClr val="EBDDC3">
                  <a:lumMod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/>
              <a:ea typeface="華康中黑體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38364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3"/>
          <p:cNvSpPr txBox="1">
            <a:spLocks noChangeArrowheads="1"/>
          </p:cNvSpPr>
          <p:nvPr/>
        </p:nvSpPr>
        <p:spPr bwMode="auto">
          <a:xfrm>
            <a:off x="214313" y="1727200"/>
            <a:ext cx="8929687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Char char="l"/>
            </a:pP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台灣省政府建設廳公共工程局工務員：  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48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5~12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</a:p>
          <a:p>
            <a:pPr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Char char="l"/>
            </a:pP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台灣省政府建設廳公共工程局幫工程司：民國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49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~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54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10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</a:p>
          <a:p>
            <a:pPr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Char char="l"/>
            </a:pP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台灣省政府建設廳公共工程局副工程司：民國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54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10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~56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9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</a:p>
          <a:p>
            <a:pPr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Char char="l"/>
            </a:pP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台北市政府工務局都市計畫科長：      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56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7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~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61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12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</a:p>
          <a:p>
            <a:pPr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Char char="l"/>
            </a:pP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台北市政府工務局都市計畫大隊長：    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62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~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65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12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</a:p>
          <a:p>
            <a:pPr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Char char="l"/>
            </a:pP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台北市政府工務局都市計畫處長  ：    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66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~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71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10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</a:p>
          <a:p>
            <a:pPr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Char char="l"/>
            </a:pP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台灣省政府建設廳副廳長：            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71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10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~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81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12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</a:p>
          <a:p>
            <a:pPr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Char char="l"/>
            </a:pP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台灣省政府住宅及都市發展局長：      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82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~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85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7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</a:p>
          <a:p>
            <a:pPr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Char char="l"/>
            </a:pP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台灣省政府建設廳廳長：            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85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7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~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88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</a:p>
          <a:p>
            <a:pPr eaLnBrk="1" fontAlgn="base" hangingPunct="1">
              <a:spcBef>
                <a:spcPts val="12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Char char="l"/>
            </a:pP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監察委員：                          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88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2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~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民國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94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年</a:t>
            </a:r>
            <a:r>
              <a:rPr kumimoji="0" lang="en-US" altLang="zh-TW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1</a:t>
            </a:r>
            <a:r>
              <a:rPr kumimoji="0" lang="zh-TW" altLang="en-US" sz="2000">
                <a:solidFill>
                  <a:srgbClr val="000000"/>
                </a:solidFill>
                <a:latin typeface="華康中黑體" pitchFamily="49" charset="-120"/>
                <a:ea typeface="華康中黑體" pitchFamily="49" charset="-120"/>
              </a:rPr>
              <a:t>月</a:t>
            </a:r>
          </a:p>
        </p:txBody>
      </p:sp>
      <p:sp>
        <p:nvSpPr>
          <p:cNvPr id="7" name="副標題 2"/>
          <p:cNvSpPr txBox="1">
            <a:spLocks/>
          </p:cNvSpPr>
          <p:nvPr/>
        </p:nvSpPr>
        <p:spPr>
          <a:xfrm>
            <a:off x="827088" y="404813"/>
            <a:ext cx="7058025" cy="72072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mbria"/>
              <a:buChar char="+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–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60000"/>
              <a:buFont typeface="Wingdings 2"/>
              <a:buChar char="Ï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90000"/>
              <a:buFont typeface="Calibri"/>
              <a:buChar char="÷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SzPct val="100000"/>
              <a:buFont typeface="Cambria"/>
              <a:buChar char="=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Font typeface="Arial"/>
              <a:buChar char="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775F55"/>
              </a:buClr>
              <a:buFont typeface="Cambria"/>
              <a:buNone/>
              <a:defRPr/>
            </a:pPr>
            <a:endParaRPr lang="zh-TW" altLang="en-US" sz="3600" dirty="0">
              <a:solidFill>
                <a:srgbClr val="EBDDC3">
                  <a:lumMod val="2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/>
              <a:ea typeface="華康中黑體" panose="02010609000101010101" pitchFamily="49" charset="-120"/>
            </a:endParaRPr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主要經歷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2214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榮譽事蹟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2643" name="內容版面配置區 2"/>
          <p:cNvSpPr>
            <a:spLocks noGrp="1"/>
          </p:cNvSpPr>
          <p:nvPr>
            <p:ph sz="quarter" idx="1"/>
          </p:nvPr>
        </p:nvSpPr>
        <p:spPr>
          <a:xfrm>
            <a:off x="612775" y="1600200"/>
            <a:ext cx="8153400" cy="4495800"/>
          </a:xfrm>
        </p:spPr>
        <p:txBody>
          <a:bodyPr/>
          <a:lstStyle/>
          <a:p>
            <a:pPr eaLnBrk="1" hangingPunct="1"/>
            <a:r>
              <a:rPr lang="zh-TW" altLang="zh-TW" sz="2400" smtClean="0"/>
              <a:t>民國</a:t>
            </a:r>
            <a:r>
              <a:rPr lang="en-US" altLang="zh-TW" sz="2400" smtClean="0"/>
              <a:t>41</a:t>
            </a:r>
            <a:r>
              <a:rPr lang="zh-TW" altLang="zh-TW" sz="2400" smtClean="0"/>
              <a:t>、</a:t>
            </a:r>
            <a:r>
              <a:rPr lang="en-US" altLang="zh-TW" sz="2400" smtClean="0"/>
              <a:t>42</a:t>
            </a:r>
            <a:r>
              <a:rPr lang="zh-TW" altLang="zh-TW" sz="2400" smtClean="0"/>
              <a:t>年榮獲嘉義工職學業成績優等獎</a:t>
            </a:r>
          </a:p>
          <a:p>
            <a:pPr eaLnBrk="1" hangingPunct="1"/>
            <a:r>
              <a:rPr lang="zh-TW" altLang="zh-TW" sz="2400" smtClean="0"/>
              <a:t>民國</a:t>
            </a:r>
            <a:r>
              <a:rPr lang="en-US" altLang="zh-TW" sz="2400" smtClean="0"/>
              <a:t>42</a:t>
            </a:r>
            <a:r>
              <a:rPr lang="zh-TW" altLang="zh-TW" sz="2400" smtClean="0"/>
              <a:t>年榮獲嘉義縣青年節優秀青年獎</a:t>
            </a:r>
          </a:p>
          <a:p>
            <a:pPr eaLnBrk="1" hangingPunct="1"/>
            <a:r>
              <a:rPr lang="zh-TW" altLang="zh-TW" sz="2400" smtClean="0"/>
              <a:t>民國</a:t>
            </a:r>
            <a:r>
              <a:rPr lang="en-US" altLang="zh-TW" sz="2400" smtClean="0"/>
              <a:t>44</a:t>
            </a:r>
            <a:r>
              <a:rPr lang="zh-TW" altLang="zh-TW" sz="2400" smtClean="0"/>
              <a:t>年榮獲台南工學院品學兼優獎</a:t>
            </a:r>
          </a:p>
          <a:p>
            <a:pPr eaLnBrk="1" hangingPunct="1"/>
            <a:r>
              <a:rPr lang="zh-TW" altLang="zh-TW" sz="2400" smtClean="0"/>
              <a:t>民國</a:t>
            </a:r>
            <a:r>
              <a:rPr lang="en-US" altLang="zh-TW" sz="2400" smtClean="0"/>
              <a:t>45</a:t>
            </a:r>
            <a:r>
              <a:rPr lang="zh-TW" altLang="zh-TW" sz="2400" smtClean="0"/>
              <a:t>年榮獲成功大學品學兼優獎</a:t>
            </a:r>
          </a:p>
          <a:p>
            <a:pPr eaLnBrk="1" hangingPunct="1"/>
            <a:r>
              <a:rPr lang="zh-TW" altLang="zh-TW" sz="2400" smtClean="0"/>
              <a:t>民國</a:t>
            </a:r>
            <a:r>
              <a:rPr lang="en-US" altLang="zh-TW" sz="2400" smtClean="0"/>
              <a:t>45</a:t>
            </a:r>
            <a:r>
              <a:rPr lang="zh-TW" altLang="zh-TW" sz="2400" smtClean="0"/>
              <a:t>年榮獲台南市青年節優秀青年獎</a:t>
            </a:r>
          </a:p>
          <a:p>
            <a:pPr eaLnBrk="1" hangingPunct="1"/>
            <a:r>
              <a:rPr lang="zh-TW" altLang="zh-TW" sz="2400" smtClean="0"/>
              <a:t>民國</a:t>
            </a:r>
            <a:r>
              <a:rPr lang="en-US" altLang="zh-TW" sz="2400" smtClean="0"/>
              <a:t>46</a:t>
            </a:r>
            <a:r>
              <a:rPr lang="zh-TW" altLang="zh-TW" sz="2400" smtClean="0"/>
              <a:t>年榮獲成功大學畢業成績優良獎</a:t>
            </a:r>
          </a:p>
          <a:p>
            <a:pPr eaLnBrk="1" hangingPunct="1"/>
            <a:r>
              <a:rPr lang="zh-TW" altLang="zh-TW" sz="2400" smtClean="0"/>
              <a:t>民國</a:t>
            </a:r>
            <a:r>
              <a:rPr lang="en-US" altLang="zh-TW" sz="2400" smtClean="0"/>
              <a:t>71</a:t>
            </a:r>
            <a:r>
              <a:rPr lang="zh-TW" altLang="zh-TW" sz="2400" smtClean="0"/>
              <a:t>年獲選第六屆中華民國都市計畫學會理事長</a:t>
            </a:r>
          </a:p>
          <a:p>
            <a:pPr eaLnBrk="1" hangingPunct="1"/>
            <a:r>
              <a:rPr lang="zh-TW" altLang="zh-TW" sz="2400" smtClean="0"/>
              <a:t>民國</a:t>
            </a:r>
            <a:r>
              <a:rPr lang="en-US" altLang="zh-TW" sz="2400" smtClean="0"/>
              <a:t>76</a:t>
            </a:r>
            <a:r>
              <a:rPr lang="zh-TW" altLang="zh-TW" sz="2400" smtClean="0"/>
              <a:t>年榮獲 公務人員二等服務獎章</a:t>
            </a:r>
          </a:p>
          <a:p>
            <a:pPr eaLnBrk="1" hangingPunct="1"/>
            <a:r>
              <a:rPr lang="zh-TW" altLang="zh-TW" sz="2400" smtClean="0"/>
              <a:t>民國</a:t>
            </a:r>
            <a:r>
              <a:rPr lang="en-US" altLang="zh-TW" sz="2400" smtClean="0"/>
              <a:t>79</a:t>
            </a:r>
            <a:r>
              <a:rPr lang="zh-TW" altLang="zh-TW" sz="2400" smtClean="0"/>
              <a:t>年榮獲 公務人員一等服務獎章</a:t>
            </a:r>
          </a:p>
          <a:p>
            <a:pPr eaLnBrk="1" hangingPunct="1"/>
            <a:r>
              <a:rPr lang="zh-TW" altLang="zh-TW" sz="2400" smtClean="0"/>
              <a:t>民國</a:t>
            </a:r>
            <a:r>
              <a:rPr lang="en-US" altLang="zh-TW" sz="2400" smtClean="0"/>
              <a:t>82-85</a:t>
            </a:r>
            <a:r>
              <a:rPr lang="zh-TW" altLang="zh-TW" sz="2400" smtClean="0"/>
              <a:t>年期間積極推動軍眷村合作改建國民住宅計畫</a:t>
            </a:r>
          </a:p>
          <a:p>
            <a:pPr eaLnBrk="1" hangingPunct="1"/>
            <a:endParaRPr lang="zh-TW" altLang="en-US" sz="2000" smtClean="0"/>
          </a:p>
        </p:txBody>
      </p:sp>
    </p:spTree>
    <p:extLst>
      <p:ext uri="{BB962C8B-B14F-4D97-AF65-F5344CB8AC3E}">
        <p14:creationId xmlns:p14="http://schemas.microsoft.com/office/powerpoint/2010/main" val="1254606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榮譽事蹟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250825" y="1600200"/>
            <a:ext cx="8515350" cy="44958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zh-TW" sz="2400" dirty="0"/>
              <a:t>民國</a:t>
            </a:r>
            <a:r>
              <a:rPr lang="en-US" altLang="zh-TW" sz="2400" dirty="0"/>
              <a:t>83</a:t>
            </a:r>
            <a:r>
              <a:rPr lang="zh-TW" altLang="zh-TW" sz="2400" dirty="0"/>
              <a:t>年創建住都局</a:t>
            </a:r>
            <a:r>
              <a:rPr lang="zh-TW" altLang="zh-TW" sz="2400" dirty="0">
                <a:solidFill>
                  <a:srgbClr val="FF0000"/>
                </a:solidFill>
              </a:rPr>
              <a:t>施工品管制度</a:t>
            </a:r>
            <a:r>
              <a:rPr lang="zh-TW" altLang="zh-TW" sz="2400" dirty="0"/>
              <a:t>，成為省府第一個榮獲</a:t>
            </a:r>
            <a:r>
              <a:rPr lang="en-US" altLang="zh-TW" sz="2400" dirty="0">
                <a:solidFill>
                  <a:srgbClr val="FF0000"/>
                </a:solidFill>
              </a:rPr>
              <a:t>ISO9000</a:t>
            </a:r>
            <a:r>
              <a:rPr lang="zh-TW" altLang="zh-TW" sz="2400" dirty="0">
                <a:solidFill>
                  <a:srgbClr val="FF0000"/>
                </a:solidFill>
              </a:rPr>
              <a:t>系列品質認證單位</a:t>
            </a:r>
          </a:p>
          <a:p>
            <a:pPr eaLnBrk="1" hangingPunct="1">
              <a:defRPr/>
            </a:pPr>
            <a:r>
              <a:rPr lang="zh-TW" altLang="zh-TW" sz="2400" dirty="0"/>
              <a:t>民國</a:t>
            </a:r>
            <a:r>
              <a:rPr lang="en-US" altLang="zh-TW" sz="2400" dirty="0"/>
              <a:t>86</a:t>
            </a:r>
            <a:r>
              <a:rPr lang="zh-TW" altLang="zh-TW" sz="2400" dirty="0"/>
              <a:t>年頒發臺灣省優良營造工程獎</a:t>
            </a:r>
          </a:p>
          <a:p>
            <a:pPr eaLnBrk="1" hangingPunct="1">
              <a:defRPr/>
            </a:pPr>
            <a:r>
              <a:rPr lang="zh-TW" altLang="zh-TW" sz="2400" dirty="0"/>
              <a:t>民國</a:t>
            </a:r>
            <a:r>
              <a:rPr lang="en-US" altLang="zh-TW" sz="2400" dirty="0"/>
              <a:t>89</a:t>
            </a:r>
            <a:r>
              <a:rPr lang="zh-TW" altLang="zh-TW" sz="2400" dirty="0"/>
              <a:t>年榮獲中研院近代史研究所列入都市計畫前輩人物訪問紀錄</a:t>
            </a:r>
          </a:p>
          <a:p>
            <a:pPr eaLnBrk="1" hangingPunct="1">
              <a:defRPr/>
            </a:pPr>
            <a:r>
              <a:rPr lang="zh-TW" altLang="zh-TW" sz="2400" dirty="0"/>
              <a:t>民國</a:t>
            </a:r>
            <a:r>
              <a:rPr lang="en-US" altLang="zh-TW" sz="2400" dirty="0"/>
              <a:t>94</a:t>
            </a:r>
            <a:r>
              <a:rPr lang="zh-TW" altLang="zh-TW" sz="2400" dirty="0"/>
              <a:t>年榮獲</a:t>
            </a:r>
            <a:r>
              <a:rPr lang="zh-TW" altLang="zh-TW" sz="2400" dirty="0">
                <a:solidFill>
                  <a:srgbClr val="FF0000"/>
                </a:solidFill>
              </a:rPr>
              <a:t>監察院二等監察獎章</a:t>
            </a:r>
          </a:p>
          <a:p>
            <a:pPr eaLnBrk="1" hangingPunct="1">
              <a:defRPr/>
            </a:pPr>
            <a:r>
              <a:rPr lang="zh-TW" altLang="zh-TW" sz="2400" dirty="0"/>
              <a:t>民國</a:t>
            </a:r>
            <a:r>
              <a:rPr lang="en-US" altLang="zh-TW" sz="2400" dirty="0"/>
              <a:t>100</a:t>
            </a:r>
            <a:r>
              <a:rPr lang="zh-TW" altLang="zh-TW" sz="2400" dirty="0"/>
              <a:t>年榮獲嘉工列入建校九十週年紀念冊「薪傳 校友人物誌」 </a:t>
            </a:r>
          </a:p>
          <a:p>
            <a:pPr eaLnBrk="1" hangingPunct="1">
              <a:defRPr/>
            </a:pPr>
            <a:r>
              <a:rPr lang="zh-TW" altLang="zh-TW" sz="2400" dirty="0"/>
              <a:t>民國</a:t>
            </a:r>
            <a:r>
              <a:rPr lang="en-US" altLang="zh-TW" sz="2400" dirty="0"/>
              <a:t>101</a:t>
            </a:r>
            <a:r>
              <a:rPr lang="zh-TW" altLang="zh-TW" sz="2400" dirty="0"/>
              <a:t>年榮獲國史館台灣文獻館訪談印行「林將財先生口述訪談」專冊</a:t>
            </a:r>
          </a:p>
          <a:p>
            <a:pPr eaLnBrk="1" hangingPunct="1">
              <a:defRPr/>
            </a:pPr>
            <a:r>
              <a:rPr lang="zh-TW" altLang="zh-TW" sz="2400" dirty="0"/>
              <a:t>民國</a:t>
            </a:r>
            <a:r>
              <a:rPr lang="en-US" altLang="zh-TW" sz="2400" dirty="0"/>
              <a:t>103</a:t>
            </a:r>
            <a:r>
              <a:rPr lang="zh-TW" altLang="zh-TW" sz="2400" dirty="0"/>
              <a:t>年榮獲</a:t>
            </a:r>
            <a:r>
              <a:rPr lang="zh-TW" altLang="zh-TW" sz="2400" dirty="0">
                <a:solidFill>
                  <a:srgbClr val="FF0000"/>
                </a:solidFill>
              </a:rPr>
              <a:t>臺北市都市再生特殊貢獻獎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zh-TW" altLang="zh-TW" sz="2400" dirty="0"/>
          </a:p>
          <a:p>
            <a:pPr eaLnBrk="1" hangingPunct="1">
              <a:defRPr/>
            </a:pP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730396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標題 1"/>
          <p:cNvSpPr>
            <a:spLocks noGrp="1"/>
          </p:cNvSpPr>
          <p:nvPr>
            <p:ph type="title"/>
          </p:nvPr>
        </p:nvSpPr>
        <p:spPr>
          <a:xfrm>
            <a:off x="179388" y="228600"/>
            <a:ext cx="8583612" cy="990600"/>
          </a:xfrm>
        </p:spPr>
        <p:txBody>
          <a:bodyPr/>
          <a:lstStyle/>
          <a:p>
            <a:pPr eaLnBrk="1" hangingPunct="1"/>
            <a:r>
              <a:rPr lang="zh-TW" altLang="en-US" sz="3600" smtClean="0"/>
              <a:t>倫敦大學倫敦學院環境研究所發展規劃組</a:t>
            </a:r>
          </a:p>
        </p:txBody>
      </p:sp>
      <p:sp>
        <p:nvSpPr>
          <p:cNvPr id="114691" name="Rectangle 3"/>
          <p:cNvSpPr txBox="1">
            <a:spLocks noChangeArrowheads="1"/>
          </p:cNvSpPr>
          <p:nvPr/>
        </p:nvSpPr>
        <p:spPr bwMode="auto">
          <a:xfrm>
            <a:off x="395288" y="1484313"/>
            <a:ext cx="6337300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ts val="700"/>
              </a:spcBef>
              <a:spcAft>
                <a:spcPct val="0"/>
              </a:spcAft>
              <a:buClr>
                <a:srgbClr val="DD8047"/>
              </a:buClr>
              <a:buSzPct val="60000"/>
              <a:buFont typeface="Wingdings" pitchFamily="2" charset="2"/>
              <a:buNone/>
            </a:pPr>
            <a:endParaRPr kumimoji="0" lang="en-US" altLang="zh-TW" sz="2900">
              <a:solidFill>
                <a:srgbClr val="000000"/>
              </a:solidFill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11469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zh-TW" altLang="en-US">
              <a:solidFill>
                <a:srgbClr val="000000"/>
              </a:solidFill>
              <a:latin typeface="Tw Cen MT" pitchFamily="34" charset="0"/>
              <a:ea typeface="微軟正黑體" pitchFamily="34" charset="-120"/>
            </a:endParaRPr>
          </a:p>
        </p:txBody>
      </p:sp>
      <p:sp>
        <p:nvSpPr>
          <p:cNvPr id="114693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zh-TW" altLang="en-US">
              <a:solidFill>
                <a:srgbClr val="000000"/>
              </a:solidFill>
              <a:latin typeface="Tw Cen MT" pitchFamily="34" charset="0"/>
              <a:ea typeface="微軟正黑體" pitchFamily="34" charset="-120"/>
            </a:endParaRPr>
          </a:p>
        </p:txBody>
      </p:sp>
      <p:pic>
        <p:nvPicPr>
          <p:cNvPr id="114694" name="Picture 12" descr="K:\林將財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716338"/>
            <a:ext cx="3724275" cy="27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5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628775"/>
            <a:ext cx="2390775" cy="34559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6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88" y="2808288"/>
            <a:ext cx="2357437" cy="34766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4697" name="Picture 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563" y="1703388"/>
            <a:ext cx="3079750" cy="204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809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950" y="228600"/>
            <a:ext cx="8866188" cy="9906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台北市政府工務局都市計畫處長</a:t>
            </a:r>
            <a:r>
              <a:rPr lang="en-US" altLang="zh-TW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(1977-1982)</a:t>
            </a:r>
            <a:endParaRPr lang="zh-TW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5715" name="Picture 2" descr="K:\林將財\1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628775"/>
            <a:ext cx="4689475" cy="329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716" name="Picture 3" descr="K:\林將財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2163"/>
            <a:ext cx="4284663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5717" name="文字方塊 2"/>
          <p:cNvSpPr txBox="1">
            <a:spLocks noChangeArrowheads="1"/>
          </p:cNvSpPr>
          <p:nvPr/>
        </p:nvSpPr>
        <p:spPr bwMode="auto">
          <a:xfrm>
            <a:off x="4427538" y="5037138"/>
            <a:ext cx="43211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>
                <a:solidFill>
                  <a:srgbClr val="000000"/>
                </a:solidFill>
                <a:latin typeface="Tw Cen MT" pitchFamily="34" charset="0"/>
              </a:rPr>
              <a:t>接受行政院孫院長頒獎</a:t>
            </a:r>
          </a:p>
        </p:txBody>
      </p:sp>
    </p:spTree>
    <p:extLst>
      <p:ext uri="{BB962C8B-B14F-4D97-AF65-F5344CB8AC3E}">
        <p14:creationId xmlns:p14="http://schemas.microsoft.com/office/powerpoint/2010/main" val="1893508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台北市都市計畫處長</a:t>
            </a:r>
            <a:r>
              <a:rPr lang="en-US" altLang="zh-TW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(1977-1982)</a:t>
            </a:r>
            <a:endParaRPr lang="zh-TW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673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700213"/>
            <a:ext cx="4352925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74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962275"/>
            <a:ext cx="4343400" cy="306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6741" name="文字方塊 2"/>
          <p:cNvSpPr txBox="1">
            <a:spLocks noChangeArrowheads="1"/>
          </p:cNvSpPr>
          <p:nvPr/>
        </p:nvSpPr>
        <p:spPr bwMode="auto">
          <a:xfrm>
            <a:off x="250825" y="4941888"/>
            <a:ext cx="30241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>
                <a:solidFill>
                  <a:srgbClr val="000000"/>
                </a:solidFill>
                <a:latin typeface="Tw Cen MT" pitchFamily="34" charset="0"/>
              </a:rPr>
              <a:t>都市計畫處長交接典禮</a:t>
            </a:r>
          </a:p>
        </p:txBody>
      </p:sp>
      <p:sp>
        <p:nvSpPr>
          <p:cNvPr id="116742" name="文字方塊 5"/>
          <p:cNvSpPr txBox="1">
            <a:spLocks noChangeArrowheads="1"/>
          </p:cNvSpPr>
          <p:nvPr/>
        </p:nvSpPr>
        <p:spPr bwMode="auto">
          <a:xfrm>
            <a:off x="4284663" y="6165850"/>
            <a:ext cx="30241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>
                <a:solidFill>
                  <a:srgbClr val="000000"/>
                </a:solidFill>
                <a:latin typeface="Tw Cen MT" pitchFamily="34" charset="0"/>
              </a:rPr>
              <a:t>濱江計劃分區發展簡報</a:t>
            </a:r>
          </a:p>
        </p:txBody>
      </p:sp>
    </p:spTree>
    <p:extLst>
      <p:ext uri="{BB962C8B-B14F-4D97-AF65-F5344CB8AC3E}">
        <p14:creationId xmlns:p14="http://schemas.microsoft.com/office/powerpoint/2010/main" val="752031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台灣省政府住宅及都市發展局長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7763" name="Picture 2" descr="K:\林將財\04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3213100"/>
            <a:ext cx="53625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7764" name="Picture 5" descr="K:\林將財\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060575"/>
            <a:ext cx="3270250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7765" name="文字方塊 2"/>
          <p:cNvSpPr txBox="1">
            <a:spLocks noChangeArrowheads="1"/>
          </p:cNvSpPr>
          <p:nvPr/>
        </p:nvSpPr>
        <p:spPr bwMode="auto">
          <a:xfrm>
            <a:off x="3779838" y="2708275"/>
            <a:ext cx="38877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>
                <a:solidFill>
                  <a:srgbClr val="000000"/>
                </a:solidFill>
                <a:latin typeface="Tw Cen MT" pitchFamily="34" charset="0"/>
              </a:rPr>
              <a:t>八里新店線快速道路動土與簡報</a:t>
            </a:r>
          </a:p>
        </p:txBody>
      </p:sp>
    </p:spTree>
    <p:extLst>
      <p:ext uri="{BB962C8B-B14F-4D97-AF65-F5344CB8AC3E}">
        <p14:creationId xmlns:p14="http://schemas.microsoft.com/office/powerpoint/2010/main" val="1803066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73238"/>
            <a:ext cx="420687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7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573463"/>
            <a:ext cx="4327525" cy="284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台灣省政府住宅及都市發展局長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8230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/>
              <a:t>台灣省政府建設廳廳長</a:t>
            </a:r>
          </a:p>
        </p:txBody>
      </p:sp>
      <p:pic>
        <p:nvPicPr>
          <p:cNvPr id="1198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789113"/>
            <a:ext cx="3960813" cy="283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812" name="Picture 3" descr="K:\林將財\15_(1997.12.26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0" y="3068638"/>
            <a:ext cx="4716463" cy="317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9813" name="文字方塊 2"/>
          <p:cNvSpPr txBox="1">
            <a:spLocks noChangeArrowheads="1"/>
          </p:cNvSpPr>
          <p:nvPr/>
        </p:nvSpPr>
        <p:spPr bwMode="auto">
          <a:xfrm>
            <a:off x="250825" y="4868863"/>
            <a:ext cx="3673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>
                <a:solidFill>
                  <a:srgbClr val="000000"/>
                </a:solidFill>
                <a:latin typeface="Tw Cen MT" pitchFamily="34" charset="0"/>
              </a:rPr>
              <a:t>巡視國史館台灣文獻館工程進度</a:t>
            </a:r>
          </a:p>
        </p:txBody>
      </p:sp>
      <p:sp>
        <p:nvSpPr>
          <p:cNvPr id="119814" name="文字方塊 5"/>
          <p:cNvSpPr txBox="1">
            <a:spLocks noChangeArrowheads="1"/>
          </p:cNvSpPr>
          <p:nvPr/>
        </p:nvSpPr>
        <p:spPr bwMode="auto">
          <a:xfrm>
            <a:off x="4422775" y="2636838"/>
            <a:ext cx="3673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>
                <a:solidFill>
                  <a:srgbClr val="000000"/>
                </a:solidFill>
                <a:latin typeface="Tw Cen MT" pitchFamily="34" charset="0"/>
              </a:rPr>
              <a:t>林廳長於建築師節大會致詞</a:t>
            </a:r>
          </a:p>
        </p:txBody>
      </p:sp>
    </p:spTree>
    <p:extLst>
      <p:ext uri="{BB962C8B-B14F-4D97-AF65-F5344CB8AC3E}">
        <p14:creationId xmlns:p14="http://schemas.microsoft.com/office/powerpoint/2010/main" val="3743007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擔任監察委員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0835" name="Picture 2" descr="K:\林將財\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628775"/>
            <a:ext cx="4205288" cy="316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6" name="Picture 3" descr="K:\林將財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789363"/>
            <a:ext cx="4192587" cy="298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837" name="文字方塊 2"/>
          <p:cNvSpPr txBox="1">
            <a:spLocks noChangeArrowheads="1"/>
          </p:cNvSpPr>
          <p:nvPr/>
        </p:nvSpPr>
        <p:spPr bwMode="auto">
          <a:xfrm>
            <a:off x="179388" y="4868863"/>
            <a:ext cx="3816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>
                <a:solidFill>
                  <a:srgbClr val="000000"/>
                </a:solidFill>
                <a:latin typeface="Tw Cen MT" pitchFamily="34" charset="0"/>
              </a:rPr>
              <a:t>榮獲李登輝總統提名監察委員</a:t>
            </a:r>
          </a:p>
        </p:txBody>
      </p:sp>
      <p:sp>
        <p:nvSpPr>
          <p:cNvPr id="120838" name="文字方塊 5"/>
          <p:cNvSpPr txBox="1">
            <a:spLocks noChangeArrowheads="1"/>
          </p:cNvSpPr>
          <p:nvPr/>
        </p:nvSpPr>
        <p:spPr bwMode="auto">
          <a:xfrm>
            <a:off x="4859338" y="3406775"/>
            <a:ext cx="3816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>
                <a:solidFill>
                  <a:srgbClr val="000000"/>
                </a:solidFill>
                <a:latin typeface="Tw Cen MT" pitchFamily="34" charset="0"/>
              </a:rPr>
              <a:t>擔任監察委員訪視一景</a:t>
            </a:r>
          </a:p>
        </p:txBody>
      </p:sp>
    </p:spTree>
    <p:extLst>
      <p:ext uri="{BB962C8B-B14F-4D97-AF65-F5344CB8AC3E}">
        <p14:creationId xmlns:p14="http://schemas.microsoft.com/office/powerpoint/2010/main" val="16492844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熱心於社會公益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1859" name="Picture 2" descr="K:\林將財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700213"/>
            <a:ext cx="6264275" cy="448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860" name="文字方塊 2"/>
          <p:cNvSpPr txBox="1">
            <a:spLocks noChangeArrowheads="1"/>
          </p:cNvSpPr>
          <p:nvPr/>
        </p:nvSpPr>
        <p:spPr bwMode="auto">
          <a:xfrm>
            <a:off x="1116013" y="6308725"/>
            <a:ext cx="5832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>
                <a:solidFill>
                  <a:srgbClr val="000000"/>
                </a:solidFill>
                <a:latin typeface="Tw Cen MT" pitchFamily="34" charset="0"/>
              </a:rPr>
              <a:t>熱心公益，接受埔里中台禪寺惟覺大和尚感謝</a:t>
            </a:r>
          </a:p>
        </p:txBody>
      </p:sp>
    </p:spTree>
    <p:extLst>
      <p:ext uri="{BB962C8B-B14F-4D97-AF65-F5344CB8AC3E}">
        <p14:creationId xmlns:p14="http://schemas.microsoft.com/office/powerpoint/2010/main" val="40932103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188" y="44450"/>
            <a:ext cx="8153400" cy="9906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生涯軌跡</a:t>
            </a:r>
            <a:r>
              <a:rPr lang="en-US" altLang="zh-TW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---</a:t>
            </a:r>
            <a:r>
              <a:rPr lang="zh-TW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家庭與興趣</a:t>
            </a:r>
            <a:endParaRPr lang="zh-TW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883" name="Picture 2" descr="K:\林將財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138" y="981075"/>
            <a:ext cx="3979862" cy="285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84" name="Picture 3" descr="K:\林將財\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887788"/>
            <a:ext cx="3924300" cy="278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885" name="Picture 4" descr="K:\林將財\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" y="2073275"/>
            <a:ext cx="5053013" cy="352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84984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23907" name="Picture 2" descr="C:\Users\utahiro\Desktop\AIOT 13-會士04林將財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88913"/>
            <a:ext cx="9164638" cy="6481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16932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Text Box 6"/>
          <p:cNvSpPr txBox="1">
            <a:spLocks noChangeArrowheads="1"/>
          </p:cNvSpPr>
          <p:nvPr/>
        </p:nvSpPr>
        <p:spPr bwMode="auto">
          <a:xfrm>
            <a:off x="0" y="3284538"/>
            <a:ext cx="91440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TW" altLang="en-US" sz="3200" b="1">
                <a:solidFill>
                  <a:srgbClr val="FFFFFF"/>
                </a:solidFill>
                <a:latin typeface="RomanC" pitchFamily="2" charset="0"/>
                <a:ea typeface="華康特粗明體" pitchFamily="49" charset="-120"/>
              </a:rPr>
              <a:t>恭喜 林將財 會員 晉升會士</a:t>
            </a:r>
            <a:endParaRPr lang="en-US" altLang="zh-TW" sz="3200" b="1">
              <a:solidFill>
                <a:srgbClr val="FFFFFF"/>
              </a:solidFill>
              <a:latin typeface="Swis721 BT" pitchFamily="34" charset="0"/>
            </a:endParaRPr>
          </a:p>
        </p:txBody>
      </p:sp>
      <p:pic>
        <p:nvPicPr>
          <p:cNvPr id="124931" name="Picture 2" descr="M:\會士資料\4.林將財會士\新增資料夾\b-35 (8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763" y="333375"/>
            <a:ext cx="2352675" cy="295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997662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中庸">
  <a:themeElements>
    <a:clrScheme name="中庸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中庸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中庸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宣紙">
  <a:themeElements>
    <a:clrScheme name="宣紙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宣紙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宣紙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中庸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634</Words>
  <Application>Microsoft Office PowerPoint</Application>
  <PresentationFormat>如螢幕大小 (4:3)</PresentationFormat>
  <Paragraphs>70</Paragraphs>
  <Slides>17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17</vt:i4>
      </vt:variant>
    </vt:vector>
  </HeadingPairs>
  <TitlesOfParts>
    <vt:vector size="19" baseType="lpstr">
      <vt:lpstr>中庸</vt:lpstr>
      <vt:lpstr>2_宣紙</vt:lpstr>
      <vt:lpstr>臺灣建築學會  2013年會士 </vt:lpstr>
      <vt:lpstr>PowerPoint 簡報</vt:lpstr>
      <vt:lpstr>PowerPoint 簡報</vt:lpstr>
      <vt:lpstr>主要經歷</vt:lpstr>
      <vt:lpstr>榮譽事蹟</vt:lpstr>
      <vt:lpstr>榮譽事蹟</vt:lpstr>
      <vt:lpstr>倫敦大學倫敦學院環境研究所發展規劃組</vt:lpstr>
      <vt:lpstr>台北市政府工務局都市計畫處長(1977-1982)</vt:lpstr>
      <vt:lpstr>台北市都市計畫處長(1977-1982)</vt:lpstr>
      <vt:lpstr>台灣省政府住宅及都市發展局長</vt:lpstr>
      <vt:lpstr>台灣省政府住宅及都市發展局長</vt:lpstr>
      <vt:lpstr>台灣省政府建設廳廳長</vt:lpstr>
      <vt:lpstr>擔任監察委員</vt:lpstr>
      <vt:lpstr>熱心於社會公益</vt:lpstr>
      <vt:lpstr>生涯軌跡---家庭與興趣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臺灣建築學會  2013年會士 </dc:title>
  <dc:creator>HP2</dc:creator>
  <cp:lastModifiedBy>HP2</cp:lastModifiedBy>
  <cp:revision>1</cp:revision>
  <dcterms:created xsi:type="dcterms:W3CDTF">2014-11-17T01:33:26Z</dcterms:created>
  <dcterms:modified xsi:type="dcterms:W3CDTF">2014-11-17T01:33:51Z</dcterms:modified>
</cp:coreProperties>
</file>