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3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0" r:id="rId3"/>
    <p:sldId id="269" r:id="rId4"/>
    <p:sldId id="259" r:id="rId5"/>
    <p:sldId id="271" r:id="rId6"/>
    <p:sldId id="260" r:id="rId7"/>
    <p:sldId id="262" r:id="rId8"/>
    <p:sldId id="261" r:id="rId9"/>
    <p:sldId id="263" r:id="rId10"/>
    <p:sldId id="264" r:id="rId11"/>
    <p:sldId id="265" r:id="rId12"/>
    <p:sldId id="266" r:id="rId13"/>
    <p:sldId id="267" r:id="rId14"/>
    <p:sldId id="272" r:id="rId15"/>
    <p:sldId id="273" r:id="rId16"/>
    <p:sldId id="268" r:id="rId17"/>
    <p:sldId id="274" r:id="rId18"/>
  </p:sldIdLst>
  <p:sldSz cx="9144000" cy="6858000" type="screen4x3"/>
  <p:notesSz cx="9926638" cy="6797675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Verdan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55" autoAdjust="0"/>
    <p:restoredTop sz="89565" autoAdjust="0"/>
  </p:normalViewPr>
  <p:slideViewPr>
    <p:cSldViewPr>
      <p:cViewPr varScale="1">
        <p:scale>
          <a:sx n="82" d="100"/>
          <a:sy n="82" d="100"/>
        </p:scale>
        <p:origin x="140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10"/>
    </p:cViewPr>
  </p:sorterViewPr>
  <p:notesViewPr>
    <p:cSldViewPr>
      <p:cViewPr varScale="1">
        <p:scale>
          <a:sx n="114" d="100"/>
          <a:sy n="114" d="100"/>
        </p:scale>
        <p:origin x="2082" y="-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08E677-894D-4D84-B345-F7CBFA716032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4B3F56B-38D9-4201-BA83-94DED8002E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90245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80B9A12-9856-49C1-844B-FB79A2FD90CF}" type="datetimeFigureOut">
              <a:rPr lang="zh-TW" altLang="en-US"/>
              <a:pPr>
                <a:defRPr/>
              </a:pPr>
              <a:t>2015/4/11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0"/>
            <a:ext cx="7437438" cy="5580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188" y="5630863"/>
            <a:ext cx="7942262" cy="26765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795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1338" y="6457950"/>
            <a:ext cx="4303712" cy="3397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97FF6AA-C293-4D3E-AB45-1E8A454EBF8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5849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14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4A6EF832-AAFF-4BF2-8C3A-0260247563A4}" type="slidenum">
              <a:rPr lang="zh-TW" altLang="en-US" smtClean="0"/>
              <a:pPr/>
              <a:t>1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565506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TW" altLang="en-US" smtClean="0"/>
              <a:t>陳森藤先生於</a:t>
            </a:r>
            <a:r>
              <a:rPr lang="en-US" altLang="zh-TW" smtClean="0"/>
              <a:t>1970</a:t>
            </a:r>
            <a:r>
              <a:rPr lang="zh-TW" altLang="en-US" smtClean="0"/>
              <a:t>年畢業於國立成功大學建築碩士，</a:t>
            </a:r>
            <a:r>
              <a:rPr lang="en-US" altLang="zh-TW" smtClean="0"/>
              <a:t>1983</a:t>
            </a:r>
            <a:r>
              <a:rPr lang="zh-TW" altLang="en-US" smtClean="0"/>
              <a:t>年畢業於美國華盛頓大學研究，目前為</a:t>
            </a:r>
            <a:r>
              <a:rPr lang="zh-TW" altLang="zh-TW" smtClean="0"/>
              <a:t>柏森建築師事務所主持建築師</a:t>
            </a:r>
            <a:endParaRPr lang="zh-TW" altLang="en-US" smtClean="0"/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23B8B28-F30E-42EA-94E8-7DD9831CD870}" type="slidenum">
              <a:rPr lang="zh-TW" altLang="en-US" smtClean="0"/>
              <a:pPr/>
              <a:t>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501288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主要專長為</a:t>
            </a:r>
            <a:r>
              <a:rPr lang="zh-TW" altLang="zh-TW" smtClean="0"/>
              <a:t>都市設計、文化性建築設計、公共工程行政管理</a:t>
            </a:r>
            <a:r>
              <a:rPr lang="zh-TW" altLang="en-US" smtClean="0"/>
              <a:t>，並且擔任</a:t>
            </a:r>
            <a:r>
              <a:rPr lang="zh-TW" altLang="zh-TW" smtClean="0"/>
              <a:t>臺北市政府市政顧問</a:t>
            </a:r>
            <a:r>
              <a:rPr lang="zh-TW" altLang="en-US" smtClean="0"/>
              <a:t>及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考試院建築師考試審議委員會委員</a:t>
            </a:r>
            <a:endParaRPr lang="zh-TW" altLang="en-US" smtClean="0"/>
          </a:p>
        </p:txBody>
      </p:sp>
      <p:sp>
        <p:nvSpPr>
          <p:cNvPr id="102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433DE9AE-2A54-4143-86E2-C787D230198A}" type="slidenum">
              <a:rPr lang="zh-TW" altLang="en-US" smtClean="0"/>
              <a:pPr/>
              <a:t>3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84141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設計作品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國立中央圖書館於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1986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年獲頒中華民國建築師雜誌設計金牌獎 及台北市政府優良建築師，中國信託商業銀行總部大樓及音樂廳於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年獲頒第一屆全國都市設計大獎民間開發空間設計類優選，及最佳人氣獎優良智慧型建築自動化獎 </a:t>
            </a:r>
            <a:endParaRPr lang="zh-TW" altLang="en-US" smtClean="0"/>
          </a:p>
        </p:txBody>
      </p:sp>
      <p:sp>
        <p:nvSpPr>
          <p:cNvPr id="122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772B0EB3-7AAF-45E7-AB5F-5651D8F27706}" type="slidenum">
              <a:rPr lang="zh-TW" altLang="en-US" smtClean="0"/>
              <a:pPr/>
              <a:t>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532165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陳森藤先生於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1996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年榮獲第二屆中華民國傑出建築師設計貢獻獎 ，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年榮獲行政院 ”公共工程二等專業獎章”，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2010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年榮獲國立成功大學 ”校友傑出成就獎</a:t>
            </a:r>
            <a:endParaRPr lang="zh-TW" altLang="en-US" smtClean="0"/>
          </a:p>
        </p:txBody>
      </p:sp>
      <p:sp>
        <p:nvSpPr>
          <p:cNvPr id="1434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210D7176-5272-4B70-9B42-4C2AACE7D630}" type="slidenum">
              <a:rPr lang="zh-TW" altLang="en-US" smtClean="0"/>
              <a:pPr/>
              <a:t>5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3100367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mtClean="0"/>
              <a:t>且專注於文化性公共建築規劃設計，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作品包括圖書館、美術館、音樂廳、校園建築等</a:t>
            </a:r>
            <a:r>
              <a:rPr lang="zh-TW" altLang="en-US" smtClean="0"/>
              <a:t>，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其敬業精神及作品水準向為業界所敬重。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smtClean="0"/>
          </a:p>
        </p:txBody>
      </p:sp>
      <p:sp>
        <p:nvSpPr>
          <p:cNvPr id="1638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A4C514A1-628B-449D-9688-4F9A7BC3B9C6}" type="slidenum">
              <a:rPr lang="zh-TW" altLang="en-US" smtClean="0"/>
              <a:pPr/>
              <a:t>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866395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任中華民國建築師雜誌社社長及公會公職、襄助業界發展，致力於建築師執業水準之提升與環境之改善。</a:t>
            </a:r>
          </a:p>
          <a:p>
            <a:endParaRPr lang="zh-TW" altLang="en-US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 smtClean="0"/>
          </a:p>
        </p:txBody>
      </p:sp>
      <p:sp>
        <p:nvSpPr>
          <p:cNvPr id="184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0B71A750-E655-45F4-9DA0-1DA6E17111F1}" type="slidenum">
              <a:rPr lang="zh-TW" altLang="en-US" smtClean="0"/>
              <a:pPr/>
              <a:t>7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16093407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並於</a:t>
            </a:r>
            <a:r>
              <a:rPr lang="en-US" altLang="zh-TW" smtClean="0"/>
              <a:t>1995~2006</a:t>
            </a:r>
            <a:r>
              <a:rPr lang="zh-TW" altLang="en-US" smtClean="0"/>
              <a:t>年擔任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財團法人吳讓治建築文教基金會執行長，</a:t>
            </a:r>
            <a:r>
              <a:rPr lang="zh-TW" altLang="en-US" smtClean="0"/>
              <a:t>傳承治學及人文精神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</a:p>
          <a:p>
            <a:endParaRPr lang="zh-TW" altLang="en-US" smtClean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AADB09D9-6559-4D2F-A171-CF41612DC911}" type="slidenum">
              <a:rPr lang="zh-TW" altLang="en-US" smtClean="0"/>
              <a:pPr/>
              <a:t>8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369057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2004~2007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年擔任第四屆國家文化藝術基金會董事，提升建築在文化界地位</a:t>
            </a:r>
          </a:p>
          <a:p>
            <a:endParaRPr lang="zh-TW" altLang="en-US" smtClean="0"/>
          </a:p>
        </p:txBody>
      </p:sp>
      <p:sp>
        <p:nvSpPr>
          <p:cNvPr id="225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98070080-58E0-431C-A723-ACCF69DAAB22}" type="slidenum">
              <a:rPr lang="zh-TW" altLang="en-US" smtClean="0"/>
              <a:pPr/>
              <a:t>9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0658208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2006. 6~2008. 5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年擔任行政院公共工程委員會副主任委員，以提升我國工程技術服務業之合理化及競爭力</a:t>
            </a:r>
          </a:p>
          <a:p>
            <a:endParaRPr lang="en-US" altLang="zh-TW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02D1B19A-86ED-478E-B54F-BF513836822E}" type="slidenum">
              <a:rPr lang="zh-TW" altLang="en-US" smtClean="0"/>
              <a:pPr/>
              <a:t>10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912007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2009~2013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年擔任成大建築文教基金會董事長，</a:t>
            </a:r>
            <a:r>
              <a:rPr lang="zh-TW" altLang="en-US" smtClean="0"/>
              <a:t>回饋母校，協助在學世代</a:t>
            </a:r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629F697A-5A0E-41DC-BC74-1CF22DBA0ACC}" type="slidenum">
              <a:rPr lang="zh-TW" altLang="en-US" smtClean="0"/>
              <a:pPr/>
              <a:t>11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966432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並於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2009~2011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年擔任社團法人建築改革社社長</a:t>
            </a:r>
            <a:endParaRPr lang="zh-TW" altLang="en-US" smtClean="0"/>
          </a:p>
        </p:txBody>
      </p:sp>
      <p:sp>
        <p:nvSpPr>
          <p:cNvPr id="2867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87B7209B-472A-4469-AA66-48E319430208}" type="slidenum">
              <a:rPr lang="zh-TW" altLang="en-US" smtClean="0"/>
              <a:pPr/>
              <a:t>12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720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主要設計作品包含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國立中央圖書館，高雄市立美術館及美術公園，銘傳大學桃園及金門校區建築群</a:t>
            </a:r>
            <a:r>
              <a:rPr lang="zh-TW" altLang="en-US" smtClean="0"/>
              <a:t>及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交通部中央氣象局</a:t>
            </a:r>
          </a:p>
          <a:p>
            <a:endParaRPr lang="zh-TW" altLang="en-US" smtClean="0"/>
          </a:p>
        </p:txBody>
      </p:sp>
      <p:sp>
        <p:nvSpPr>
          <p:cNvPr id="3072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FB65EAC8-CE1E-431A-BBDC-7920C3FDE3D0}" type="slidenum">
              <a:rPr lang="zh-TW" altLang="en-US" smtClean="0"/>
              <a:pPr/>
              <a:t>13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9800031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中國信託商業銀行總部大樓及音樂廳，國立交通大學圖書資訊中心，國立成功大學總圖書館，國立傳統藝術中心第二期工程</a:t>
            </a:r>
          </a:p>
          <a:p>
            <a:endParaRPr lang="zh-TW" altLang="en-US" smtClean="0"/>
          </a:p>
        </p:txBody>
      </p:sp>
      <p:sp>
        <p:nvSpPr>
          <p:cNvPr id="3277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ACFAD893-9AA0-4B8E-B3A7-0B8353C65FF0}" type="slidenum">
              <a:rPr lang="zh-TW" altLang="en-US" smtClean="0"/>
              <a:pPr/>
              <a:t>14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5578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及羅東聖母醫院老人醫療大樓等</a:t>
            </a:r>
            <a:endParaRPr lang="zh-TW" altLang="en-US" smtClean="0"/>
          </a:p>
        </p:txBody>
      </p:sp>
      <p:sp>
        <p:nvSpPr>
          <p:cNvPr id="3482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403EF47F-15A7-4AD0-8DF3-B5A9DA4C7244}" type="slidenum">
              <a:rPr lang="zh-TW" altLang="en-US" smtClean="0"/>
              <a:pPr/>
              <a:t>15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4461567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主要發表著作包含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年國立國光劇團戲劇藝術中心籌建築計畫及</a:t>
            </a:r>
            <a:r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2004</a:t>
            </a: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年華山創意文化園區歷史建築修復調查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暨設計監造案之調查研究等研究報告</a:t>
            </a:r>
            <a:endParaRPr lang="zh-TW" altLang="en-US" smtClean="0"/>
          </a:p>
        </p:txBody>
      </p:sp>
      <p:sp>
        <p:nvSpPr>
          <p:cNvPr id="3686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fld id="{FB3AC18C-2BA8-4B49-9831-125E158FC0F7}" type="slidenum">
              <a:rPr lang="zh-TW" altLang="en-US" smtClean="0"/>
              <a:pPr/>
              <a:t>16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89102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85800" y="2393950"/>
            <a:ext cx="7772400" cy="109538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618" y="0"/>
                </a:lnTo>
                <a:lnTo>
                  <a:pt x="618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2805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371600"/>
          </a:xfrm>
        </p:spPr>
        <p:txBody>
          <a:bodyPr/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429000"/>
            <a:ext cx="7010400" cy="16002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B8355-4AC8-4E7C-A9A8-98050115CC2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5243524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36A2C-7B12-4C3B-AD0B-B19793BD5FE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89266494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F3540-AB26-4254-88CB-2824FB5867D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78888321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667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3438" y="1752600"/>
            <a:ext cx="39243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3FD1C-67C5-4EE0-A159-00678FBD6CB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69608915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C9356-B55F-4C98-8410-AD6BC166FBB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50580318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C9FB1C-80F9-427C-96EB-9023637F395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2086307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E2056-EFE3-40B5-B9EB-EC352AB5468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4384869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1273AF-237F-45DD-939E-3C28E3E1568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82325477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3DAA22-1573-4F26-A970-DC016B4D9E1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18784563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FFE9BD-504C-4E5C-82B7-797B9B189F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13799589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73838" y="304800"/>
            <a:ext cx="2001837" cy="5715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66738" y="304800"/>
            <a:ext cx="5854700" cy="5715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F05E3-0554-4862-A84F-9924B3F458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82045189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74675" y="304800"/>
            <a:ext cx="8001000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738" y="1752600"/>
            <a:ext cx="80010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AutoShape 4"/>
          <p:cNvSpPr>
            <a:spLocks noChangeArrowheads="1"/>
          </p:cNvSpPr>
          <p:nvPr/>
        </p:nvSpPr>
        <p:spPr bwMode="auto">
          <a:xfrm>
            <a:off x="609600" y="1566863"/>
            <a:ext cx="7958138" cy="109537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w 1000"/>
              <a:gd name="T9" fmla="*/ 0 h 1000"/>
              <a:gd name="T10" fmla="*/ 2147483646 w 1000"/>
              <a:gd name="T11" fmla="*/ 0 h 10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000" h="1000" stroke="0">
                <a:moveTo>
                  <a:pt x="0" y="0"/>
                </a:moveTo>
                <a:lnTo>
                  <a:pt x="585" y="0"/>
                </a:lnTo>
                <a:lnTo>
                  <a:pt x="585" y="1000"/>
                </a:lnTo>
                <a:lnTo>
                  <a:pt x="0" y="1000"/>
                </a:lnTo>
                <a:lnTo>
                  <a:pt x="0" y="0"/>
                </a:lnTo>
                <a:close/>
              </a:path>
              <a:path w="1000" h="1000">
                <a:moveTo>
                  <a:pt x="0" y="0"/>
                </a:moveTo>
                <a:lnTo>
                  <a:pt x="1000" y="0"/>
                </a:lnTo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1029" name="Line 5"/>
          <p:cNvSpPr>
            <a:spLocks noChangeShapeType="1"/>
          </p:cNvSpPr>
          <p:nvPr/>
        </p:nvSpPr>
        <p:spPr bwMode="auto">
          <a:xfrm flipV="1">
            <a:off x="609600" y="6172200"/>
            <a:ext cx="7924800" cy="0"/>
          </a:xfrm>
          <a:prstGeom prst="line">
            <a:avLst/>
          </a:prstGeom>
          <a:noFill/>
          <a:ln w="3175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79558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9559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79560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1981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/>
            </a:lvl1pPr>
          </a:lstStyle>
          <a:p>
            <a:pPr>
              <a:defRPr/>
            </a:pPr>
            <a:fld id="{BC820E65-6307-4695-B54B-01B8D42E7A4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3" r:id="rId1"/>
    <p:sldLayoutId id="2147484163" r:id="rId2"/>
    <p:sldLayoutId id="2147484164" r:id="rId3"/>
    <p:sldLayoutId id="2147484165" r:id="rId4"/>
    <p:sldLayoutId id="2147484166" r:id="rId5"/>
    <p:sldLayoutId id="2147484167" r:id="rId6"/>
    <p:sldLayoutId id="2147484168" r:id="rId7"/>
    <p:sldLayoutId id="2147484169" r:id="rId8"/>
    <p:sldLayoutId id="2147484170" r:id="rId9"/>
    <p:sldLayoutId id="2147484171" r:id="rId10"/>
    <p:sldLayoutId id="2147484172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800">
          <a:solidFill>
            <a:schemeClr val="tx2"/>
          </a:solidFill>
          <a:latin typeface="Verdana" pitchFamily="34" charset="0"/>
          <a:ea typeface="新細明體" pitchFamily="18" charset="-120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kumimoji="1" sz="3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5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304925" indent="-39528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kumimoji="1" sz="2300">
          <a:solidFill>
            <a:schemeClr val="tx1"/>
          </a:solidFill>
          <a:latin typeface="+mn-lt"/>
          <a:ea typeface="+mn-ea"/>
        </a:defRPr>
      </a:lvl3pPr>
      <a:lvl4pPr marL="1693863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93913" indent="-398463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511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30083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655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922713" indent="-398463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圖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019175"/>
            <a:ext cx="88773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9"/>
          <p:cNvSpPr txBox="1">
            <a:spLocks/>
          </p:cNvSpPr>
          <p:nvPr/>
        </p:nvSpPr>
        <p:spPr bwMode="auto">
          <a:xfrm>
            <a:off x="0" y="3141663"/>
            <a:ext cx="91440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sz="8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90000"/>
              </a:lnSpc>
              <a:spcBef>
                <a:spcPct val="20000"/>
              </a:spcBef>
            </a:pPr>
            <a:r>
              <a:rPr kumimoji="0" lang="zh-TW" altLang="en-US" sz="9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</a:p>
        </p:txBody>
      </p:sp>
      <p:sp>
        <p:nvSpPr>
          <p:cNvPr id="5124" name="Rectangle 8"/>
          <p:cNvSpPr txBox="1">
            <a:spLocks/>
          </p:cNvSpPr>
          <p:nvPr/>
        </p:nvSpPr>
        <p:spPr bwMode="auto">
          <a:xfrm>
            <a:off x="754063" y="1504950"/>
            <a:ext cx="7705725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0" lang="zh-TW" altLang="en-US" sz="40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    臺 灣 建 築 學 會</a:t>
            </a:r>
          </a:p>
        </p:txBody>
      </p:sp>
      <p:sp>
        <p:nvSpPr>
          <p:cNvPr id="5125" name="Rectangle 8"/>
          <p:cNvSpPr txBox="1">
            <a:spLocks/>
          </p:cNvSpPr>
          <p:nvPr/>
        </p:nvSpPr>
        <p:spPr bwMode="auto">
          <a:xfrm>
            <a:off x="539750" y="2205038"/>
            <a:ext cx="77057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188" tIns="49094" rIns="98188" bIns="49094"/>
          <a:lstStyle>
            <a:lvl1pPr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 defTabSz="981075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kumimoji="0" lang="en-US" altLang="zh-TW" sz="37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2015</a:t>
            </a:r>
            <a:r>
              <a:rPr kumimoji="0" lang="zh-TW" altLang="en-US" sz="3700" b="1">
                <a:latin typeface="微軟正黑體" panose="020B0604030504040204" pitchFamily="34" charset="-120"/>
                <a:ea typeface="微軟正黑體" panose="020B0604030504040204" pitchFamily="34" charset="-120"/>
              </a:rPr>
              <a:t>年 建築會士</a:t>
            </a:r>
          </a:p>
          <a:p>
            <a:pPr algn="ctr"/>
            <a:endParaRPr kumimoji="0" lang="zh-TW" altLang="en-US" sz="4000" b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126" name="Picture 9" descr="AIT_new0508_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853"/>
          <a:stretch>
            <a:fillRect/>
          </a:stretch>
        </p:blipFill>
        <p:spPr bwMode="auto">
          <a:xfrm>
            <a:off x="2187575" y="1557338"/>
            <a:ext cx="655638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矩形 14"/>
          <p:cNvSpPr>
            <a:spLocks noChangeArrowheads="1"/>
          </p:cNvSpPr>
          <p:nvPr/>
        </p:nvSpPr>
        <p:spPr bwMode="auto">
          <a:xfrm>
            <a:off x="3030538" y="4826000"/>
            <a:ext cx="31464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Verdana" panose="020B060403050404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800">
                <a:latin typeface="微軟正黑體" panose="020B0604030504040204" pitchFamily="34" charset="-120"/>
              </a:rPr>
              <a:t> </a:t>
            </a:r>
            <a:r>
              <a:rPr lang="en-US" altLang="zh-TW" sz="2800">
                <a:latin typeface="微軟正黑體" panose="020B0604030504040204" pitchFamily="34" charset="-120"/>
              </a:rPr>
              <a:t>(Sen-Tang Chen) </a:t>
            </a:r>
            <a:endParaRPr lang="zh-TW" altLang="en-US" sz="2800"/>
          </a:p>
        </p:txBody>
      </p:sp>
      <p:pic>
        <p:nvPicPr>
          <p:cNvPr id="4" name="背景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165"/>
    </mc:Choice>
    <mc:Fallback xmlns="">
      <p:transition advTm="4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9697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7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學歷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kumimoji="0"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國立成功大學建築碩士 </a:t>
            </a:r>
            <a:r>
              <a:rPr kumimoji="0"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(1970)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kumimoji="0"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美國華盛頓大學</a:t>
            </a:r>
            <a:r>
              <a:rPr kumimoji="0"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kumimoji="0"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聖路易</a:t>
            </a:r>
            <a:r>
              <a:rPr kumimoji="0"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kumimoji="0"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研究 </a:t>
            </a:r>
            <a:r>
              <a:rPr kumimoji="0"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(1983)</a:t>
            </a:r>
          </a:p>
        </p:txBody>
      </p:sp>
      <p:pic>
        <p:nvPicPr>
          <p:cNvPr id="7172" name="Picture 7" descr="陳柏森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989138"/>
            <a:ext cx="2790825" cy="403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4971">
        <p14:switch dir="l"/>
      </p:transition>
    </mc:Choice>
    <mc:Fallback xmlns="">
      <p:transition spd="slow" advTm="49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950" y="1782763"/>
            <a:ext cx="80010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經歷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私立逢甲大學建築系兼任講師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(1971~1975)</a:t>
            </a:r>
          </a:p>
          <a:p>
            <a:pPr eaLnBrk="1" hangingPunct="1">
              <a:lnSpc>
                <a:spcPct val="80000"/>
              </a:lnSpc>
              <a:spcBef>
                <a:spcPct val="15000"/>
              </a:spcBef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成立柏森建築師事務所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(1971~ 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私立淡江大學建築系兼任講師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(1976~1987)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中華民國建築師雜誌社社長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(1982~1983)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中華民國建築師公會全國聯合會常務理事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(1995)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國立台灣科技大學建築系兼任教授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(1995~2008)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內政部建築技術審議委員會委員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(1997)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台北縣都市規劃委員會及都市設計委員會委員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(1998~2006)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國家文化藝術基金會（第四屆）董事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)(2004~2007)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行政院公共工程委員會副主任委員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(2006.06~2008.05)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社團法人建築改革社社長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(2009~2011)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成大建築文教基金會董事長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 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內政部古蹟修復調查研究學者專家暨設計監造建築師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(2002~ 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第十二屆及第十六屆國藝獎建築類評審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2012)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行政院文化建設委員會顧問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(2009~2012)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kumimoji="0"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考試院建築師考試審議委員會委員</a:t>
            </a:r>
            <a:r>
              <a:rPr kumimoji="0"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 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zh-TW" sz="1500" smtClean="0"/>
          </a:p>
        </p:txBody>
      </p:sp>
      <p:pic>
        <p:nvPicPr>
          <p:cNvPr id="9220" name="Picture 5" descr="96-12-10 陳柏森 工商時報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844675"/>
            <a:ext cx="22066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1898040_657149391015937_2066916629_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365625"/>
            <a:ext cx="22320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9518">
        <p14:switch dir="l"/>
      </p:transition>
    </mc:Choice>
    <mc:Fallback xmlns="">
      <p:transition spd="slow" advTm="951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</a:t>
            </a:r>
            <a:r>
              <a:rPr lang="en-US" altLang="zh-TW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</a:t>
            </a:r>
            <a:r>
              <a:rPr lang="en-US" altLang="zh-TW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07950" y="1773238"/>
            <a:ext cx="80010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得獎作品</a:t>
            </a:r>
            <a:br>
              <a:rPr lang="zh-TW" altLang="en-US" sz="1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國立中央圖書館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(1986)                          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－中華民國建築師雜誌設計金牌獎 、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台北市政府優良建築師－</a:t>
            </a:r>
            <a:b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高雄市立美術館及美術公園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(1994)                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－中華民國建築師雜誌設計佳作獎－</a:t>
            </a:r>
            <a:b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中國信託商業銀行總部大樓及音樂廳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(1995)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－內政部建築研究所建築節能優良設計作品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+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優良智慧型建築自動化獎 －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－第一屆全國都市設計大獎　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kumimoji="0"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民間開發空間設計類優選＋最佳人氣獎</a:t>
            </a:r>
            <a:r>
              <a:rPr kumimoji="0"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(2008)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</a:t>
            </a:r>
            <a:endParaRPr kumimoji="0"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國立交通大學圖書資訊中心</a:t>
            </a: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(1996)             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－八十六年度台灣省優良建築設計獎－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268" name="Picture 8" descr="75-12-27 中央圖書館-建築師雜誌設計金牌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916113"/>
            <a:ext cx="1728788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9" descr="83-12-08 高雄經國文化園區美術公園暨美術館-建築師雜誌設計佳作獎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4581525"/>
            <a:ext cx="1728788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10" descr="85- 建築節約能源優良設計作品+優良智慧型建築自動化獎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16338"/>
            <a:ext cx="1655763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11" descr="75-12-26 國立中央圖書館-台北市政府優良設計建築師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16113"/>
            <a:ext cx="1655763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2" descr="86-12-26 國立交通大學圖書資訊中心-台灣省優良建築設計獎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213100"/>
            <a:ext cx="1728788" cy="128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4211">
        <p14:switch dir="l"/>
      </p:transition>
    </mc:Choice>
    <mc:Fallback xmlns="">
      <p:transition spd="slow" advTm="1421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  <a:endParaRPr lang="zh-TW" altLang="zh-TW" sz="28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榮譽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第二屆中華民國傑出建築師設計貢獻獎    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1996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 ”公共工程二等專業獎章”授獎   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2008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國立成功大學 ”校友傑出成就獎”授獎   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2010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mtClean="0"/>
          </a:p>
        </p:txBody>
      </p:sp>
      <p:pic>
        <p:nvPicPr>
          <p:cNvPr id="13316" name="Picture 4" descr="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773238"/>
            <a:ext cx="2087562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97-05-12工程會-二等公共工程專業獎章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284538"/>
            <a:ext cx="19018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6" descr="97-05-12工程會-二等公共工程專業獎章-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773238"/>
            <a:ext cx="1871662" cy="131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99-11-11成大傑出校友成就獎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4213" y="3284538"/>
            <a:ext cx="2028825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568">
        <p14:switch dir="l"/>
      </p:transition>
    </mc:Choice>
    <mc:Fallback xmlns="">
      <p:transition spd="slow" advTm="65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推薦理由之一</a:t>
            </a:r>
          </a:p>
          <a:p>
            <a:pPr eaLnBrk="1" hangingPunct="1"/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專注於文化性公共建築之規劃設計，作品包括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圖書館、美術館、音樂廳、校園建築等，作品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融合當地環境，其人性尺度空間及細膩之細部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處理，深具人文氣息。而其敬業精神及作品水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準向為業界所敬重。 </a:t>
            </a:r>
          </a:p>
        </p:txBody>
      </p:sp>
      <p:pic>
        <p:nvPicPr>
          <p:cNvPr id="15364" name="Picture 4" descr="成大圖書館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716338"/>
            <a:ext cx="1979612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淡江音樂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573463"/>
            <a:ext cx="20161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6" descr="雕塑大廳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9138"/>
            <a:ext cx="20161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 descr="台北藝術大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220"/>
          <a:stretch>
            <a:fillRect/>
          </a:stretch>
        </p:blipFill>
        <p:spPr bwMode="auto">
          <a:xfrm>
            <a:off x="6659563" y="1916113"/>
            <a:ext cx="1944687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8" descr="中國信託音樂廳120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24400"/>
            <a:ext cx="20161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801">
        <p14:switch dir="l"/>
      </p:transition>
    </mc:Choice>
    <mc:Fallback xmlns="">
      <p:transition spd="slow" advTm="780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8532813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推薦理由之二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任中華民國建築師雜誌社社長及公會公職、襄助業界發展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建築師雜誌係由建築師公會全國聯合會出資刊行，為國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內高水準之建築雜誌。但前因發行量少，每年虧損甚鉅。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1983</a:t>
            </a: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年初時全聯會理事長高而潘先生聘請時任理事之陳柏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森出任社長。陳社長除加強刊物內容外亦積極整頓財物，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半年後雜誌社財務首次轉虧為盈，並將盈餘禮聘外國建築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師及學者來台演講，開啟國內建築師與國外之學術交流。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來台演講者包括內井昭藏</a:t>
            </a: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(1983)</a:t>
            </a: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、建築史家</a:t>
            </a: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William JR Curtis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(1984)</a:t>
            </a: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、西澤文隆</a:t>
            </a:r>
            <a:r>
              <a:rPr lang="en-US" altLang="zh-TW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(1985)</a:t>
            </a: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等。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不論在台北市建築師公會或全聯會，陳柏森所擔任者大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多在學術及公益二委員會，致力於建築師執業水準之提升與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5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環境之改善。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>
              <a:latin typeface="新細明體" panose="02020500000000000000" pitchFamily="18" charset="-120"/>
            </a:endParaRPr>
          </a:p>
        </p:txBody>
      </p:sp>
      <p:pic>
        <p:nvPicPr>
          <p:cNvPr id="17412" name="Picture 5" descr="7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916113"/>
            <a:ext cx="2951163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p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76700"/>
            <a:ext cx="2935288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768">
        <p14:switch dir="l"/>
      </p:transition>
    </mc:Choice>
    <mc:Fallback xmlns="">
      <p:transition spd="slow" advTm="676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推薦理由之三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財團法人吳讓治建築文教基金會執行長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(1995~2006)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smtClean="0"/>
              <a:t>傳承治學及人文精神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吳讓治建築文教基金會係由成大吳讓治教授之學生於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1995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年成立，以發揚吳教授之治學及人文精神。陳柏森除擔任董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事外亦兼任執行長推動相關業務。該基金會每年舉辦國內外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學者演講交流，並製作一系列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〝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台灣現代建築源流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1950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年後之台灣主要建築師其作品及個人傳記做成紀錄，以建立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台灣現代建築史之基本資料，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年更出版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〝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基金會十年紀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念集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該基金會雖規模不大，對國內建築界卻有相當影響力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2006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年陳柏森受邀出任行政院公共工程委員會副主委，始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辭去執行長兼職，由楊逸詠先生繼任。</a:t>
            </a:r>
          </a:p>
        </p:txBody>
      </p:sp>
      <p:pic>
        <p:nvPicPr>
          <p:cNvPr id="19460" name="Picture 5" descr="PICT0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916113"/>
            <a:ext cx="3143250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 descr="掃瞄00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05263"/>
            <a:ext cx="3132138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8576">
        <p14:switch dir="l"/>
      </p:transition>
    </mc:Choice>
    <mc:Fallback xmlns="">
      <p:transition spd="slow" advTm="85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80010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推薦理由之四</a:t>
            </a:r>
            <a:br>
              <a:rPr lang="zh-TW" altLang="en-US" sz="1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8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國家文化藝術基金會（第四屆）董事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(2004~2007)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，提升建築在文化界地位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2004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年底陳柏森先生受聘為國家文化藝術基金會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第四屆董事，國藝會係民間團體，以輔助國內藝術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創作為宗旨，而其每年頒發之國藝獎因評選客觀，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受獎人均為文化界楚翹而為各界所推崇。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年前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國藝獎受獎對象雖分音樂、文學、美術、舞蹈、戲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劇、電影、建築等領域，但依給獎辦法，每年僅票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選五位得獎人，而建築類歷年來無得獎者。陳柏森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擔任董事期間，深覺各類領域創作及表達方式不同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，甚難相互競比，因此積極推動修改給獎辦法，後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2005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月國藝會董事會通過修改該辦法，即除非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該領域之評審認應從缺則  每類應有其得獎人。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2006</a:t>
            </a:r>
          </a:p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年建築類始首由漢寶德先生獲獎。</a:t>
            </a:r>
          </a:p>
        </p:txBody>
      </p:sp>
      <p:pic>
        <p:nvPicPr>
          <p:cNvPr id="21508" name="Picture 5" descr="掃瞄0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565400"/>
            <a:ext cx="20066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7" descr="陳建築師 vs 羅東聖母醫院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2565400"/>
            <a:ext cx="201612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582">
        <p14:switch dir="l"/>
      </p:transition>
    </mc:Choice>
    <mc:Fallback xmlns="">
      <p:transition spd="slow" advTm="558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推薦理由之五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行政院公共工程委員會副主任委員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(2006. 6~2008. 5)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，提升我國工程技術服務業之合理化及競爭力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2006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年陳柏森應邀擔任行政院公共工程委員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會政務副主委，除推動公共工程之督導業務外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亦致力於改革我國工程界之相關政策法令。鑑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於政府採購法中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〝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勞務採購契約範本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內容頗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有諸多不合理處、且適數件國際競圖，外國建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築師在國外抱怨，影響國家形象，遂積極協調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各部會修訂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〝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勞務採購契約範本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並訂定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〝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共工程國際競圖注意事項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〞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對促進我國之工程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技術服務業與國際接軌有相當貢獻。</a:t>
            </a:r>
          </a:p>
        </p:txBody>
      </p:sp>
      <p:pic>
        <p:nvPicPr>
          <p:cNvPr id="23556" name="Picture 5" descr="p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349500"/>
            <a:ext cx="2016125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6" descr="951212 (6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349500"/>
            <a:ext cx="1800225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8" descr="951212 (24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933825"/>
            <a:ext cx="1800225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9" descr="9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933825"/>
            <a:ext cx="2008187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304">
        <p14:switch dir="l"/>
      </p:transition>
    </mc:Choice>
    <mc:Fallback xmlns="">
      <p:transition spd="slow" advTm="73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推薦理由之六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成大建築文教基金會董事長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(2009~2013)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</a:t>
            </a:r>
            <a:r>
              <a:rPr lang="zh-TW" altLang="en-US" sz="1600" smtClean="0"/>
              <a:t>回饋母校，協助在學世代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擔任成大建築文教基金會多屆董事，並於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2009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年～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擔任董事長。連繫畢業系友，協助母系教學及相關活動，其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中尤以持續支援在學學生考察國外大師作品之”海外圓夢計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劃 ”，提升學生設計水準成效最為顯著。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2013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 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9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14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日～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22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日，舉辦”成大七十 ”之大型展覽及論壇活動，展出並典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藏自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1944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年～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1977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年早期成大學生作品，見證台灣建築教育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史。而促使老中青畢業系友齊聚ㄧ堂，慶祝成大建築系創系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70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周年，尤難能可貴，凝聚系友情感並對新一代之建築教育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貢獻良多。</a:t>
            </a:r>
          </a:p>
        </p:txBody>
      </p:sp>
      <p:pic>
        <p:nvPicPr>
          <p:cNvPr id="25604" name="Picture 6" descr="陳柏森董事長開幕致詞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16113"/>
            <a:ext cx="2663825" cy="202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7" descr="合照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005263"/>
            <a:ext cx="2665413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5831">
        <p14:switch dir="l"/>
      </p:transition>
    </mc:Choice>
    <mc:Fallback xmlns="">
      <p:transition spd="slow" advTm="58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推薦理由之七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社團法人建築改革社社長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(2009~2011)</a:t>
            </a:r>
            <a:b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建築改革社是一群關心整體環境設計品質的建築設計專業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者、建築教育學者及公務行政人員組成的民間公益性團體，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希望以專業知識及經驗為基礎，藉著多層面充分的交流及合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作，「推廣建築理念及環境美學」、「鼓勵建築專業持續內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省與學習」、「推動相關法令規制的修改」；最終目的是希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望讓建築專業回歸公共利益、使專業者得以發揮潛能、進而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促進美好環境品質之實現。目前社員約有百人，皆為國內優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秀的建築師、建築學者、環境設計專業及工程行政人員。</a:t>
            </a:r>
          </a:p>
        </p:txBody>
      </p:sp>
      <p:pic>
        <p:nvPicPr>
          <p:cNvPr id="27652" name="Picture 5" descr="2014合照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916113"/>
            <a:ext cx="30956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6" descr="IMG_897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76700"/>
            <a:ext cx="3095625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222">
        <p14:switch dir="l"/>
      </p:transition>
    </mc:Choice>
    <mc:Fallback xmlns="">
      <p:transition spd="slow" advTm="22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(Pau-Sen Chen)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52600"/>
            <a:ext cx="8316913" cy="51054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主要作品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國立中央圖書館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(1986)                   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高雄市立美術館及美術公園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(1994)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銘傳大學桃園及金門校區建築群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(1994~2008)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交通部中央氣象局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(1996)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>
              <a:latin typeface="新細明體" panose="02020500000000000000" pitchFamily="18" charset="-120"/>
            </a:endParaRPr>
          </a:p>
        </p:txBody>
      </p:sp>
      <p:pic>
        <p:nvPicPr>
          <p:cNvPr id="29700" name="Picture 4" descr="外觀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989138"/>
            <a:ext cx="2087562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5" descr="交通部中央氣象局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860800"/>
            <a:ext cx="2087562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6" descr="國家圖書館(中央圖書館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989138"/>
            <a:ext cx="237648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 descr="銘傳桃園 明園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860800"/>
            <a:ext cx="2376488" cy="185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131">
        <p14:switch dir="l"/>
      </p:transition>
    </mc:Choice>
    <mc:Fallback xmlns="">
      <p:transition spd="slow" advTm="111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</a:t>
            </a:r>
            <a:r>
              <a:rPr lang="en-US" altLang="zh-TW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中國信託商業銀行總部大樓及音樂廳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(1995)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國立交通大學圖書資訊中心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(1996)        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國立成功大學總圖書館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(2000)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國立傳統藝術中心第二期工程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大小表演廳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)(2000)</a:t>
            </a:r>
          </a:p>
        </p:txBody>
      </p:sp>
      <p:pic>
        <p:nvPicPr>
          <p:cNvPr id="31748" name="Picture 4" descr="中國信託外觀2"/>
          <p:cNvPicPr>
            <a:picLocks noChangeAspect="1" noChangeArrowheads="1"/>
          </p:cNvPicPr>
          <p:nvPr/>
        </p:nvPicPr>
        <p:blipFill>
          <a:blip r:embed="rId3">
            <a:lum bright="1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1989138"/>
            <a:ext cx="2305050" cy="165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 descr="成大圖書館%2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789363"/>
            <a:ext cx="23034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0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3789363"/>
            <a:ext cx="2159000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7" descr="交大圖書館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989138"/>
            <a:ext cx="2160587" cy="164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11404">
        <p14:switch dir="l"/>
      </p:transition>
    </mc:Choice>
    <mc:Fallback xmlns="">
      <p:transition spd="slow" advTm="1140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</a:t>
            </a:r>
            <a:r>
              <a:rPr lang="en-US" altLang="zh-TW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001000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國立文化資產保存研究中心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暨國家台灣文學館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(2003)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國立台北藝術大學音樂廳內裝工程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(2003)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長榮大學蘭大衛紀念圖書館暨行政大樓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(2008)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羅東聖母醫院老人醫療大樓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(2010~ )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altLang="zh-TW" sz="1600" smtClean="0"/>
          </a:p>
        </p:txBody>
      </p:sp>
      <p:pic>
        <p:nvPicPr>
          <p:cNvPr id="33796" name="Picture 4" descr="文資中心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205038"/>
            <a:ext cx="2233612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5" descr="台北藝術大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845" b="-1657"/>
          <a:stretch>
            <a:fillRect/>
          </a:stretch>
        </p:blipFill>
        <p:spPr bwMode="auto">
          <a:xfrm>
            <a:off x="6588125" y="2205038"/>
            <a:ext cx="2016125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6" descr="長榮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005263"/>
            <a:ext cx="22320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10" descr="羅東聖母醫院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005263"/>
            <a:ext cx="1943100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2679">
        <p14:switch dir="l"/>
      </p:transition>
    </mc:Choice>
    <mc:Fallback xmlns="">
      <p:transition spd="slow" advTm="26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陳森藤 </a:t>
            </a:r>
            <a:r>
              <a:rPr lang="zh-TW" altLang="en-US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柏森</a:t>
            </a:r>
            <a:r>
              <a:rPr lang="zh-TW" altLang="en-US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32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(Sen-Tang Chen)</a:t>
            </a:r>
            <a:r>
              <a:rPr lang="en-US" altLang="zh-TW" sz="28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24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(Pau-Sen Chen)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73238"/>
            <a:ext cx="8326438" cy="42672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主要發表著作</a:t>
            </a:r>
            <a:br>
              <a:rPr lang="zh-TW" altLang="en-US" sz="1600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sz="1600" b="1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台南孔廟之調查與研究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(1970)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國立中央圖書館設計報告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(1983)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銘傳學院桃園校區規劃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(1993)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舊台南州廳修護報告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(1998)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歷史、文化與建築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(2004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11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12</a:t>
            </a: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日在總統府演講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華山創意文化園區歷史建築修復調查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暨設計監造案之調查研究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(2004)                      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國立國光劇團戲劇藝術中心籌建築計畫</a:t>
            </a:r>
            <a:r>
              <a:rPr lang="en-US" altLang="zh-TW" sz="160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(2005)</a:t>
            </a:r>
          </a:p>
          <a:p>
            <a:pPr eaLnBrk="1" hangingPunct="1"/>
            <a:endParaRPr lang="en-US" altLang="zh-TW" sz="1600" smtClean="0">
              <a:latin typeface="新細明體" panose="02020500000000000000" pitchFamily="18" charset="-120"/>
            </a:endParaRPr>
          </a:p>
        </p:txBody>
      </p:sp>
      <p:pic>
        <p:nvPicPr>
          <p:cNvPr id="35844" name="Picture 4" descr="市定古蹟華山創意文化園區內高塔區、煙囪、烏梅酒廠修復之調查研究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933825"/>
            <a:ext cx="17272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5" descr="成功大學建築工程研究所碩士論文-台南孔廟之調查與研究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0213"/>
            <a:ext cx="170973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 descr="原台南州廳調查研究與修復計畫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933825"/>
            <a:ext cx="1695450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7" descr="華山創意文化園區歷史建築修復調查暨設計監造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4988" y="1700213"/>
            <a:ext cx="1698625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166">
        <p14:switch dir="l"/>
      </p:transition>
    </mc:Choice>
    <mc:Fallback xmlns="">
      <p:transition spd="slow" advTm="71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6663"/>
            <a:ext cx="9144000" cy="6464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8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7422">
        <p14:switch dir="l"/>
      </p:transition>
    </mc:Choice>
    <mc:Fallback xmlns="">
      <p:transition spd="slow" advTm="74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新細明體"/>
        <a:cs typeface=""/>
      </a:majorFont>
      <a:minorFont>
        <a:latin typeface="Verdan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藍色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Profile</Template>
  <TotalTime>1826</TotalTime>
  <Words>1008</Words>
  <Application>Microsoft Office PowerPoint</Application>
  <PresentationFormat>如螢幕大小 (4:3)</PresentationFormat>
  <Paragraphs>215</Paragraphs>
  <Slides>17</Slides>
  <Notes>16</Notes>
  <HiddenSlides>0</HiddenSlides>
  <MMClips>2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4" baseType="lpstr">
      <vt:lpstr>微軟正黑體</vt:lpstr>
      <vt:lpstr>新細明體</vt:lpstr>
      <vt:lpstr>Arial</vt:lpstr>
      <vt:lpstr>Calibri</vt:lpstr>
      <vt:lpstr>Verdana</vt:lpstr>
      <vt:lpstr>Wingdings</vt:lpstr>
      <vt:lpstr>Profile</vt:lpstr>
      <vt:lpstr>PowerPoint 簡報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陳森藤 柏森 (Sen-Tang Chen) (Pau-Sen Chen)</vt:lpstr>
      <vt:lpstr>PowerPoint 簡報</vt:lpstr>
    </vt:vector>
  </TitlesOfParts>
  <Company>My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ps16</dc:creator>
  <cp:lastModifiedBy>Jenny Chern</cp:lastModifiedBy>
  <cp:revision>108</cp:revision>
  <cp:lastPrinted>2015-04-09T02:20:36Z</cp:lastPrinted>
  <dcterms:created xsi:type="dcterms:W3CDTF">2015-03-24T01:19:04Z</dcterms:created>
  <dcterms:modified xsi:type="dcterms:W3CDTF">2015-04-11T04:15:54Z</dcterms:modified>
</cp:coreProperties>
</file>