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896E2B-C1E8-4065-A497-352B45141D12}" type="datetimeFigureOut">
              <a:rPr lang="zh-TW" altLang="en-US" smtClean="0"/>
              <a:t>2014/11/17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3CC30D-F6E6-4035-8AD1-CC65B37E629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00825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89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16896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/>
            <a:fld id="{4EF318CE-6694-4520-831E-7B6365291E92}" type="slidenum">
              <a:rPr lang="zh-TW" altLang="en-US">
                <a:solidFill>
                  <a:srgbClr val="000000"/>
                </a:solidFill>
                <a:latin typeface="Times New Roman" pitchFamily="18" charset="0"/>
              </a:rPr>
              <a:pPr eaLnBrk="1" hangingPunct="1"/>
              <a:t>2</a:t>
            </a:fld>
            <a:endParaRPr lang="zh-TW" altLang="en-US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矩形 20"/>
          <p:cNvSpPr>
            <a:spLocks noChangeArrowheads="1"/>
          </p:cNvSpPr>
          <p:nvPr/>
        </p:nvSpPr>
        <p:spPr bwMode="white">
          <a:xfrm>
            <a:off x="8991600" y="3175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矩形 24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1" name="直線接點 10"/>
          <p:cNvSpPr>
            <a:spLocks noChangeShapeType="1"/>
          </p:cNvSpPr>
          <p:nvPr/>
        </p:nvSpPr>
        <p:spPr bwMode="auto">
          <a:xfrm>
            <a:off x="155575" y="24193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5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投影片編號版面配置區 28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rgbClr val="8CADAE">
                    <a:shade val="75000"/>
                  </a:srgbClr>
                </a:solidFill>
              </a:defRPr>
            </a:lvl1pPr>
          </a:lstStyle>
          <a:p>
            <a:pPr>
              <a:defRPr/>
            </a:pPr>
            <a:fld id="{C568C052-BD1E-4D2E-B901-8A6EFE1F61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64246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62450" y="1027113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FF4648-E1ED-4AF9-8BF1-40B2A337B0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92664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矩形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矩形 24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矩形 25"/>
          <p:cNvSpPr>
            <a:spLocks noChangeArrowheads="1"/>
          </p:cNvSpPr>
          <p:nvPr/>
        </p:nvSpPr>
        <p:spPr bwMode="white">
          <a:xfrm>
            <a:off x="152400" y="2286000"/>
            <a:ext cx="8832850" cy="304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矩形 26"/>
          <p:cNvSpPr>
            <a:spLocks noChangeArrowheads="1"/>
          </p:cNvSpPr>
          <p:nvPr/>
        </p:nvSpPr>
        <p:spPr bwMode="auto">
          <a:xfrm>
            <a:off x="155575" y="142875"/>
            <a:ext cx="8832850" cy="213995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152400" y="2438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4267200" y="211455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4362450" y="2209800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日期版面配置區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4343400" y="2198688"/>
            <a:ext cx="457200" cy="441325"/>
          </a:xfrm>
        </p:spPr>
        <p:txBody>
          <a:bodyPr/>
          <a:lstStyle>
            <a:lvl1pPr>
              <a:defRPr>
                <a:solidFill>
                  <a:srgbClr val="8CADAE">
                    <a:shade val="75000"/>
                  </a:srgbClr>
                </a:solidFill>
              </a:defRPr>
            </a:lvl1pPr>
          </a:lstStyle>
          <a:p>
            <a:pPr>
              <a:defRPr/>
            </a:pPr>
            <a:fld id="{342BFF75-1A18-48D3-A5A8-CBED6A0955F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874247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19"/>
          <p:cNvSpPr>
            <a:spLocks noChangeShapeType="1"/>
          </p:cNvSpPr>
          <p:nvPr/>
        </p:nvSpPr>
        <p:spPr bwMode="auto">
          <a:xfrm flipV="1">
            <a:off x="4562475" y="1576388"/>
            <a:ext cx="9525" cy="4818062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內容版面配置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2" name="內容版面配置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6" name="日期版面配置區 4"/>
          <p:cNvSpPr>
            <a:spLocks noGrp="1"/>
          </p:cNvSpPr>
          <p:nvPr>
            <p:ph type="dt" sz="half" idx="10"/>
          </p:nvPr>
        </p:nvSpPr>
        <p:spPr>
          <a:xfrm>
            <a:off x="5791200" y="6410325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46D3C-36DB-4D9E-B593-659F747589E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452405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接點 19"/>
          <p:cNvSpPr>
            <a:spLocks noChangeShapeType="1"/>
          </p:cNvSpPr>
          <p:nvPr/>
        </p:nvSpPr>
        <p:spPr bwMode="auto">
          <a:xfrm flipV="1">
            <a:off x="4572000" y="2200275"/>
            <a:ext cx="0" cy="4187825"/>
          </a:xfrm>
          <a:prstGeom prst="line">
            <a:avLst/>
          </a:prstGeom>
          <a:noFill/>
          <a:ln w="9525" algn="ctr">
            <a:solidFill>
              <a:schemeClr val="tx2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8" name="矩形 20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矩形 23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矩形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" name="矩形 2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52400" y="1371600"/>
            <a:ext cx="8832850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146050" y="6391275"/>
            <a:ext cx="8832850" cy="31115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4" name="直線接點 13"/>
          <p:cNvSpPr>
            <a:spLocks noChangeShapeType="1"/>
          </p:cNvSpPr>
          <p:nvPr/>
        </p:nvSpPr>
        <p:spPr bwMode="auto">
          <a:xfrm>
            <a:off x="152400" y="1279525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6" name="橢圓 15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7" name="橢圓 16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4" name="內容版面配置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6" name="內容版面配置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3" name="標題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8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9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04800" y="6410325"/>
            <a:ext cx="3581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0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4343400" y="1042988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78E4AE9A-4E51-44E4-A880-CB8299B9ED5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088797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4343400" y="10366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6F04D-B23B-46E2-8DC8-E4690B15035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26421379"/>
      </p:ext>
    </p:extLst>
  </p:cSld>
  <p:clrMapOvr>
    <a:masterClrMapping/>
  </p:clrMapOvr>
  <p:transition>
    <p:zoom dir="in"/>
    <p:sndAc>
      <p:stSnd>
        <p:snd r:embed="rId1" name="TYP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3" name="矩形 20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" name="矩形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矩形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152400" y="15875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8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投影片編號版面配置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5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E1678CD7-49C8-41F2-AE9E-F96EAE22843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54442493"/>
      </p:ext>
    </p:extLst>
  </p:cSld>
  <p:clrMapOvr>
    <a:masterClrMapping/>
  </p:clrMapOvr>
  <p:transition>
    <p:zoom dir="in"/>
    <p:sndAc>
      <p:stSnd>
        <p:snd r:embed="rId1" name="TYP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52400" y="152400"/>
            <a:ext cx="8832850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6" name="矩形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矩形 24"/>
          <p:cNvSpPr>
            <a:spLocks noChangeArrowheads="1"/>
          </p:cNvSpPr>
          <p:nvPr/>
        </p:nvSpPr>
        <p:spPr bwMode="white">
          <a:xfrm>
            <a:off x="0" y="0"/>
            <a:ext cx="9144000" cy="1190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矩形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52400" y="152400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2" name="直線接點 11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內容版面配置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6" name="投影片編號版面配置區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rgbClr val="8CADAE">
                    <a:shade val="75000"/>
                  </a:srgbClr>
                </a:solidFill>
              </a:defRPr>
            </a:lvl1pPr>
          </a:lstStyle>
          <a:p>
            <a:pPr>
              <a:defRPr/>
            </a:pPr>
            <a:fld id="{BFDCFF36-17DA-4FDA-B269-00F37F808A0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7" name="日期版面配置區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8" name="頁尾版面配置區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382963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027315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直線接點 4"/>
          <p:cNvSpPr>
            <a:spLocks noChangeShapeType="1"/>
          </p:cNvSpPr>
          <p:nvPr/>
        </p:nvSpPr>
        <p:spPr bwMode="auto">
          <a:xfrm>
            <a:off x="152400" y="5334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6" name="矩形 20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矩形 24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矩形 25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52400" y="152400"/>
            <a:ext cx="8832850" cy="30162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3" name="橢圓 12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4" name="橢圓 13"/>
          <p:cNvSpPr/>
          <p:nvPr/>
        </p:nvSpPr>
        <p:spPr>
          <a:xfrm>
            <a:off x="1390650" y="323850"/>
            <a:ext cx="419100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6" name="投影片編號版面配置區 6"/>
          <p:cNvSpPr>
            <a:spLocks noGrp="1"/>
          </p:cNvSpPr>
          <p:nvPr>
            <p:ph type="sldNum" sz="quarter" idx="10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EFA604-3A72-4B3C-90AF-BB96382F1F4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7" name="日期版面配置區 4"/>
          <p:cNvSpPr>
            <a:spLocks noGrp="1"/>
          </p:cNvSpPr>
          <p:nvPr>
            <p:ph type="dt" sz="half" idx="11"/>
          </p:nvPr>
        </p:nvSpPr>
        <p:spPr>
          <a:xfrm>
            <a:off x="5788025" y="6405563"/>
            <a:ext cx="3044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8" name="頁尾版面配置區 5"/>
          <p:cNvSpPr>
            <a:spLocks noGrp="1"/>
          </p:cNvSpPr>
          <p:nvPr>
            <p:ph type="ftr" sz="quarter" idx="12"/>
          </p:nvPr>
        </p:nvSpPr>
        <p:spPr>
          <a:xfrm>
            <a:off x="301625" y="6410325"/>
            <a:ext cx="3584575" cy="36671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56945253"/>
      </p:ext>
    </p:extLst>
  </p:cSld>
  <p:clrMapOvr>
    <a:masterClrMapping/>
  </p:clrMapOvr>
  <p:transition>
    <p:zoom dir="in"/>
    <p:sndAc>
      <p:stSnd>
        <p:snd r:embed="rId1" name="TYP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B1B2D-69D6-427E-B126-DA43AAA0F14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748344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19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5" name="矩形 20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white">
          <a:xfrm>
            <a:off x="0" y="0"/>
            <a:ext cx="9144000" cy="1555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7" name="矩形 24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46050" y="6391275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 rot="5400000">
            <a:off x="4021137" y="3278188"/>
            <a:ext cx="624522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1" name="橢圓 10"/>
          <p:cNvSpPr/>
          <p:nvPr/>
        </p:nvSpPr>
        <p:spPr>
          <a:xfrm>
            <a:off x="6838950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6934200" y="3021013"/>
            <a:ext cx="420688" cy="419100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3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6915150" y="3009900"/>
            <a:ext cx="457200" cy="4413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31BE4-B801-42F4-9A6D-FEA61CC25CC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4" name="日期版面配置區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43830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zoom dir="in"/>
    <p:sndAc>
      <p:stSnd>
        <p:snd r:embed="rId1" name="TYPE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線接點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橢圓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28" name="標題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7" name="日期版面配置區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8" name="投影片編號版面配置區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E773B-18C4-4AB4-8E5B-0BD69C8E28A4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10" name="頁尾版面配置區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287440"/>
      </p:ext>
    </p:extLst>
  </p:cSld>
  <p:clrMapOvr>
    <a:masterClrMapping/>
  </p:clrMapOvr>
  <p:transition advTm="500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內容版面配置區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7" name="標題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61F22-FA74-4F70-A76A-E171187D34AA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8393697"/>
      </p:ext>
    </p:extLst>
  </p:cSld>
  <p:clrMapOvr>
    <a:masterClrMapping/>
  </p:clrMapOvr>
  <p:transition advTm="500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線接點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D001D-2C18-469E-96CA-14AD1121F5E5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277139"/>
      </p:ext>
    </p:extLst>
  </p:cSld>
  <p:clrMapOvr>
    <a:masterClrMapping/>
  </p:clrMapOvr>
  <p:transition advTm="500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1" name="內容版面配置區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3" name="內容版面配置區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533C-2686-4A08-916F-D637AADB538A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5027187"/>
      </p:ext>
    </p:extLst>
  </p:cSld>
  <p:clrMapOvr>
    <a:masterClrMapping/>
  </p:clrMapOvr>
  <p:transition advTm="500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線接點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線接點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2" name="內容版面配置區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4" name="內容版面配置區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2" name="文字版面配置區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AF2FE-808B-4B07-AF56-129F0378EFE3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10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11" name="日期版面配置區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1144558"/>
      </p:ext>
    </p:extLst>
  </p:cSld>
  <p:clrMapOvr>
    <a:masterClrMapping/>
  </p:clrMapOvr>
  <p:transition advTm="500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4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604B3-E27A-4C22-823E-C0A38D6DCC52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173853"/>
      </p:ext>
    </p:extLst>
  </p:cSld>
  <p:clrMapOvr>
    <a:masterClrMapping/>
  </p:clrMapOvr>
  <p:transition advTm="500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3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4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1765F-B813-467D-93D2-18770E9C356D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662198"/>
      </p:ext>
    </p:extLst>
  </p:cSld>
  <p:clrMapOvr>
    <a:masterClrMapping/>
  </p:clrMapOvr>
  <p:transition advTm="500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內容版面配置區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1" name="標題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65421-7764-47E0-AB1F-706AA2A128D8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684781"/>
      </p:ext>
    </p:extLst>
  </p:cSld>
  <p:clrMapOvr>
    <a:masterClrMapping/>
  </p:clrMapOvr>
  <p:transition advTm="500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7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46D523-726F-4959-89F4-EDF7FB135D24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909857"/>
      </p:ext>
    </p:extLst>
  </p:cSld>
  <p:clrMapOvr>
    <a:masterClrMapping/>
  </p:clrMapOvr>
  <p:transition advTm="500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437BD-9C6D-4FFE-B541-7042E1FCF313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803185"/>
      </p:ext>
    </p:extLst>
  </p:cSld>
  <p:clrMapOvr>
    <a:masterClrMapping/>
  </p:clrMapOvr>
  <p:transition advTm="500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日期版面配置區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5" name="頁尾版面配置區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FEFAC9"/>
              </a:solidFill>
            </a:endParaRPr>
          </a:p>
        </p:txBody>
      </p:sp>
      <p:sp>
        <p:nvSpPr>
          <p:cNvPr id="6" name="投影片編號版面配置區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3525FC-234E-435F-8AB4-F197EDF966DD}" type="slidenum">
              <a:rPr lang="en-US" altLang="zh-TW">
                <a:solidFill>
                  <a:srgbClr val="FEFAC9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FEFAC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951877"/>
      </p:ext>
    </p:extLst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099" name="矩形 15"/>
          <p:cNvSpPr>
            <a:spLocks noChangeArrowheads="1"/>
          </p:cNvSpPr>
          <p:nvPr/>
        </p:nvSpPr>
        <p:spPr bwMode="white">
          <a:xfrm>
            <a:off x="0" y="0"/>
            <a:ext cx="9144000" cy="13938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矩形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1" name="矩形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kumimoji="0" lang="en-US" altLang="zh-TW" sz="24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149225" y="6388100"/>
            <a:ext cx="8832850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5791200" y="6405563"/>
            <a:ext cx="3044825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  <a:latin typeface="Times New Roman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04800" y="6410325"/>
            <a:ext cx="3581400" cy="366713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  <a:latin typeface="Times New Roman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/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2400" y="155575"/>
            <a:ext cx="8832850" cy="6546850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0" name="直線接點 9"/>
          <p:cNvSpPr>
            <a:spLocks noChangeShapeType="1"/>
          </p:cNvSpPr>
          <p:nvPr/>
        </p:nvSpPr>
        <p:spPr bwMode="auto">
          <a:xfrm>
            <a:off x="152400" y="1276350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black"/>
              </a:solidFill>
              <a:latin typeface="Times New Roman" charset="0"/>
              <a:ea typeface="新細明體" charset="-120"/>
            </a:endParaRPr>
          </a:p>
        </p:txBody>
      </p:sp>
      <p:sp>
        <p:nvSpPr>
          <p:cNvPr id="12" name="橢圓 11"/>
          <p:cNvSpPr/>
          <p:nvPr/>
        </p:nvSpPr>
        <p:spPr>
          <a:xfrm>
            <a:off x="4267200" y="955675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15" name="橢圓 14"/>
          <p:cNvSpPr/>
          <p:nvPr/>
        </p:nvSpPr>
        <p:spPr>
          <a:xfrm>
            <a:off x="4362450" y="1050925"/>
            <a:ext cx="419100" cy="420688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400">
              <a:solidFill>
                <a:prstClr val="white"/>
              </a:solidFill>
            </a:endParaRPr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4343400" y="1039813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rgbClr val="8CADAE">
                    <a:shade val="75000"/>
                  </a:srgbClr>
                </a:solidFill>
                <a:latin typeface="Times New Roman" charset="0"/>
                <a:ea typeface="新細明體" charset="-12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F3CA16E-09F0-4623-B5FF-40A3AB90DF37}" type="slidenum">
              <a:rPr lang="en-US" altLang="zh-TW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/>
          </a:p>
        </p:txBody>
      </p:sp>
      <p:sp>
        <p:nvSpPr>
          <p:cNvPr id="4110" name="標題版面配置區 21"/>
          <p:cNvSpPr>
            <a:spLocks noGrp="1"/>
          </p:cNvSpPr>
          <p:nvPr>
            <p:ph type="title"/>
          </p:nvPr>
        </p:nvSpPr>
        <p:spPr bwMode="auto">
          <a:xfrm>
            <a:off x="301625" y="228600"/>
            <a:ext cx="853440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sp>
        <p:nvSpPr>
          <p:cNvPr id="4111" name="文字版面配置區 12"/>
          <p:cNvSpPr>
            <a:spLocks noGrp="1"/>
          </p:cNvSpPr>
          <p:nvPr>
            <p:ph type="body" idx="1"/>
          </p:nvPr>
        </p:nvSpPr>
        <p:spPr bwMode="auto">
          <a:xfrm>
            <a:off x="301625" y="1524000"/>
            <a:ext cx="8534400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</p:spTree>
    <p:extLst>
      <p:ext uri="{BB962C8B-B14F-4D97-AF65-F5344CB8AC3E}">
        <p14:creationId xmlns:p14="http://schemas.microsoft.com/office/powerpoint/2010/main" val="4062989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zoom dir="in"/>
    <p:sndAc>
      <p:stSnd>
        <p:snd r:embed="rId13" name="TYPE.WAV"/>
      </p:stSnd>
    </p:sndAc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300" kern="1200">
          <a:solidFill>
            <a:srgbClr val="7B9899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7B9899"/>
          </a:solidFill>
          <a:latin typeface="Georgia" pitchFamily="18" charset="0"/>
          <a:ea typeface="微軟正黑體" pitchFamily="34" charset="-12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ct val="20000"/>
        </a:spcBef>
        <a:spcAft>
          <a:spcPct val="0"/>
        </a:spcAft>
        <a:buClr>
          <a:srgbClr val="8CADAE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ct val="20000"/>
        </a:spcBef>
        <a:spcAft>
          <a:spcPct val="0"/>
        </a:spcAft>
        <a:buClr>
          <a:srgbClr val="8C7B70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ct val="20000"/>
        </a:spcBef>
        <a:spcAft>
          <a:spcPct val="0"/>
        </a:spcAft>
        <a:buClr>
          <a:srgbClr val="8FB08C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文字版面配置區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24" name="日期版面配置區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FEFAC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頁尾版面配置區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FEFAC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22" name="投影片編號版面配置區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117127-3F24-47C9-A64E-FAC24A8C6427}" type="slidenum">
              <a:rPr lang="en-US" altLang="zh-TW">
                <a:solidFill>
                  <a:srgbClr val="FEFAC9"/>
                </a:solidFill>
                <a:latin typeface="Arial" pitchFamily="34" charset="0"/>
                <a:ea typeface="新細明體" pitchFamily="18" charset="-12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TW">
              <a:solidFill>
                <a:srgbClr val="FEFAC9"/>
              </a:solidFill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5" name="標題版面配置區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2847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5000">
    <p:circl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  <a:ea typeface="標楷體" pitchFamily="65" charset="-12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B37732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D6903D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6363" y="2708275"/>
            <a:ext cx="6400800" cy="3744913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US" altLang="zh-TW" sz="3900" dirty="0" smtClean="0">
                <a:latin typeface="Times New Roman" pitchFamily="18" charset="0"/>
                <a:ea typeface="華康中黑體" pitchFamily="49" charset="-120"/>
                <a:cs typeface="Times New Roman" pitchFamily="18" charset="0"/>
              </a:rPr>
              <a:t>2013</a:t>
            </a:r>
            <a:endParaRPr lang="zh-TW" altLang="en-US" sz="3900" dirty="0">
              <a:latin typeface="Times New Roman" pitchFamily="18" charset="0"/>
              <a:ea typeface="華康中黑體" pitchFamily="49" charset="-12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sz="800" dirty="0"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sz="800" dirty="0">
              <a:latin typeface="華康中黑體" pitchFamily="49" charset="-120"/>
              <a:ea typeface="華康中黑體" pitchFamily="49" charset="-12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4300" dirty="0" smtClean="0">
                <a:latin typeface="微軟正黑體" pitchFamily="34" charset="-120"/>
                <a:ea typeface="微軟正黑體" pitchFamily="34" charset="-120"/>
              </a:rPr>
              <a:t>臺灣</a:t>
            </a:r>
            <a:r>
              <a:rPr lang="zh-TW" altLang="en-US" sz="4300" dirty="0">
                <a:latin typeface="微軟正黑體" pitchFamily="34" charset="-120"/>
                <a:ea typeface="微軟正黑體" pitchFamily="34" charset="-120"/>
              </a:rPr>
              <a:t>建築學會會士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sz="4000" dirty="0">
              <a:latin typeface="微軟正黑體" pitchFamily="34" charset="-120"/>
              <a:ea typeface="微軟正黑體" pitchFamily="34" charset="-12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4300" dirty="0" smtClean="0">
                <a:solidFill>
                  <a:schemeClr val="accent1">
                    <a:lumMod val="75000"/>
                  </a:schemeClr>
                </a:solidFill>
                <a:latin typeface="微軟正黑體" pitchFamily="34" charset="-120"/>
                <a:ea typeface="微軟正黑體" pitchFamily="34" charset="-120"/>
              </a:rPr>
              <a:t>吳讓治   先生</a:t>
            </a:r>
            <a:endParaRPr lang="zh-TW" altLang="en-US" sz="4300" dirty="0">
              <a:solidFill>
                <a:schemeClr val="accent1">
                  <a:lumMod val="75000"/>
                </a:schemeClr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sz="800" dirty="0">
              <a:latin typeface="微軟正黑體" pitchFamily="34" charset="-120"/>
              <a:ea typeface="微軟正黑體" pitchFamily="34" charset="-12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zh-TW" altLang="en-US" sz="800" dirty="0">
              <a:latin typeface="微軟正黑體" pitchFamily="34" charset="-120"/>
              <a:ea typeface="微軟正黑體" pitchFamily="34" charset="-12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3600" dirty="0">
                <a:latin typeface="微軟正黑體" pitchFamily="34" charset="-120"/>
                <a:ea typeface="微軟正黑體" pitchFamily="34" charset="-120"/>
              </a:rPr>
              <a:t>建築學術研究類</a:t>
            </a:r>
          </a:p>
        </p:txBody>
      </p:sp>
      <p:sp>
        <p:nvSpPr>
          <p:cNvPr id="9216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7388" y="846138"/>
            <a:ext cx="7772400" cy="1143000"/>
          </a:xfrm>
        </p:spPr>
        <p:txBody>
          <a:bodyPr/>
          <a:lstStyle/>
          <a:p>
            <a:pPr eaLnBrk="1" hangingPunct="1"/>
            <a:r>
              <a:rPr lang="zh-TW" altLang="en-US" sz="5400" smtClean="0">
                <a:latin typeface="微軟正黑體" pitchFamily="34" charset="-120"/>
              </a:rPr>
              <a:t>臺灣建築學會</a:t>
            </a:r>
          </a:p>
        </p:txBody>
      </p:sp>
    </p:spTree>
    <p:extLst>
      <p:ext uri="{BB962C8B-B14F-4D97-AF65-F5344CB8AC3E}">
        <p14:creationId xmlns:p14="http://schemas.microsoft.com/office/powerpoint/2010/main" val="2937997709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16013" y="2924175"/>
            <a:ext cx="6408737" cy="3538538"/>
          </a:xfrm>
        </p:spPr>
        <p:txBody>
          <a:bodyPr>
            <a:noAutofit/>
          </a:bodyPr>
          <a:lstStyle/>
          <a:p>
            <a:pPr algn="l" eaLnBrk="1" fontAlgn="b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吳 </a:t>
            </a:r>
            <a:r>
              <a:rPr lang="zh-TW" altLang="en-US" sz="4000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讓</a:t>
            </a:r>
            <a:r>
              <a:rPr lang="zh-TW" altLang="en-US" sz="4000" dirty="0" smtClean="0">
                <a:latin typeface="微軟正黑體" pitchFamily="34" charset="-120"/>
                <a:ea typeface="微軟正黑體" pitchFamily="34" charset="-120"/>
              </a:rPr>
              <a:t> 治</a:t>
            </a:r>
            <a:endParaRPr lang="en-US" altLang="zh-TW" sz="4000" dirty="0" smtClean="0">
              <a:latin typeface="微軟正黑體" pitchFamily="34" charset="-120"/>
              <a:ea typeface="微軟正黑體" pitchFamily="34" charset="-120"/>
            </a:endParaRPr>
          </a:p>
          <a:p>
            <a:pPr algn="l" eaLnBrk="1" fontAlgn="b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出   生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1935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年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6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月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18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日</a:t>
            </a:r>
            <a:endParaRPr lang="en-US" altLang="zh-TW" sz="2800" dirty="0" smtClean="0">
              <a:latin typeface="微軟正黑體" pitchFamily="34" charset="-120"/>
              <a:ea typeface="微軟正黑體" pitchFamily="34" charset="-120"/>
            </a:endParaRPr>
          </a:p>
          <a:p>
            <a:pPr algn="l" eaLnBrk="1" fontAlgn="b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出生地 </a:t>
            </a:r>
            <a:r>
              <a:rPr lang="en-US" altLang="zh-TW" sz="2800" dirty="0" smtClean="0">
                <a:latin typeface="微軟正黑體" pitchFamily="34" charset="-120"/>
                <a:ea typeface="微軟正黑體" pitchFamily="34" charset="-120"/>
              </a:rPr>
              <a:t>:</a:t>
            </a: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 嘉義市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  <a:p>
            <a:pPr algn="l" eaLnBrk="1" fontAlgn="b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800" dirty="0" smtClean="0">
                <a:latin typeface="微軟正黑體" pitchFamily="34" charset="-120"/>
                <a:ea typeface="微軟正黑體" pitchFamily="34" charset="-120"/>
              </a:rPr>
              <a:t>現   職：退   休</a:t>
            </a:r>
            <a:endParaRPr lang="zh-TW" altLang="en-US" sz="2800" dirty="0"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93187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317625"/>
            <a:ext cx="8515350" cy="598488"/>
          </a:xfrm>
        </p:spPr>
        <p:txBody>
          <a:bodyPr/>
          <a:lstStyle/>
          <a:p>
            <a:pPr eaLnBrk="1" hangingPunct="1"/>
            <a:r>
              <a:rPr lang="zh-TW" altLang="en-US" sz="4400" b="1" smtClean="0">
                <a:latin typeface="微軟正黑體" pitchFamily="34" charset="-120"/>
              </a:rPr>
              <a:t>基 本 資 料</a:t>
            </a:r>
            <a:endParaRPr lang="zh-TW" altLang="en-US" sz="4400" smtClean="0">
              <a:latin typeface="微軟正黑體" pitchFamily="34" charset="-120"/>
            </a:endParaRP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6" t="72520" r="29060"/>
          <a:stretch>
            <a:fillRect/>
          </a:stretch>
        </p:blipFill>
        <p:spPr bwMode="auto">
          <a:xfrm>
            <a:off x="5940425" y="3141663"/>
            <a:ext cx="2122488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7896954"/>
      </p:ext>
    </p:extLst>
  </p:cSld>
  <p:clrMapOvr>
    <a:masterClrMapping/>
  </p:clrMapOvr>
  <p:transition>
    <p:zoom dir="in"/>
    <p:sndAc>
      <p:stSnd>
        <p:snd r:embed="rId3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93713" y="115888"/>
            <a:ext cx="8153400" cy="2027237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zh-TW" altLang="en-US" sz="3600" b="1" dirty="0" smtClean="0">
                <a:latin typeface="微軟正黑體" pitchFamily="34" charset="-120"/>
              </a:rPr>
              <a:t>吳讓治   教授</a:t>
            </a:r>
            <a:r>
              <a:rPr lang="zh-TW" altLang="en-US" sz="3000" b="1" dirty="0">
                <a:latin typeface="微軟正黑體" pitchFamily="34" charset="-120"/>
              </a:rPr>
              <a:t/>
            </a:r>
            <a:br>
              <a:rPr lang="zh-TW" altLang="en-US" sz="3000" b="1" dirty="0">
                <a:latin typeface="微軟正黑體" pitchFamily="34" charset="-120"/>
              </a:rPr>
            </a:br>
            <a:r>
              <a:rPr lang="zh-TW" altLang="en-US" sz="2800" b="1" dirty="0">
                <a:solidFill>
                  <a:schemeClr val="bg2">
                    <a:lumMod val="75000"/>
                  </a:schemeClr>
                </a:solidFill>
                <a:latin typeface="微軟正黑體" pitchFamily="34" charset="-120"/>
              </a:rPr>
              <a:t>台灣「房屋工業化研究」之先驅</a:t>
            </a:r>
            <a:br>
              <a:rPr lang="zh-TW" altLang="en-US" sz="2800" b="1" dirty="0">
                <a:solidFill>
                  <a:schemeClr val="bg2">
                    <a:lumMod val="75000"/>
                  </a:schemeClr>
                </a:solidFill>
                <a:latin typeface="微軟正黑體" pitchFamily="34" charset="-120"/>
              </a:rPr>
            </a:br>
            <a:r>
              <a:rPr lang="zh-TW" altLang="en-US" sz="2800" b="1" dirty="0">
                <a:solidFill>
                  <a:schemeClr val="bg2">
                    <a:lumMod val="75000"/>
                  </a:schemeClr>
                </a:solidFill>
                <a:latin typeface="微軟正黑體" pitchFamily="34" charset="-120"/>
              </a:rPr>
              <a:t>台灣建築界「建築計劃」領域之啟蒙者</a:t>
            </a:r>
          </a:p>
        </p:txBody>
      </p:sp>
      <p:pic>
        <p:nvPicPr>
          <p:cNvPr id="94211" name="內容版面配置區 4" descr="P1150258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6" t="10657" r="11555" b="17424"/>
          <a:stretch>
            <a:fillRect/>
          </a:stretch>
        </p:blipFill>
        <p:spPr bwMode="auto">
          <a:xfrm>
            <a:off x="1520825" y="2849563"/>
            <a:ext cx="6111875" cy="351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2" name="文字方塊 5"/>
          <p:cNvSpPr txBox="1">
            <a:spLocks noChangeArrowheads="1"/>
          </p:cNvSpPr>
          <p:nvPr/>
        </p:nvSpPr>
        <p:spPr bwMode="auto">
          <a:xfrm>
            <a:off x="1500188" y="6357938"/>
            <a:ext cx="6143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郭茂林先生特輯發表紀念演講會演說 </a:t>
            </a:r>
            <a:r>
              <a:rPr lang="en-US" altLang="zh-TW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東京</a:t>
            </a:r>
            <a:r>
              <a:rPr lang="en-US" altLang="zh-TW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) 2010.08.07</a:t>
            </a:r>
            <a:endParaRPr lang="zh-TW" altLang="en-US" b="1">
              <a:solidFill>
                <a:srgbClr val="FFFFFF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19018171"/>
      </p:ext>
    </p:extLst>
  </p:cSld>
  <p:clrMapOvr>
    <a:masterClrMapping/>
  </p:clrMapOvr>
  <p:transition>
    <p:zoom dir="in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23850" y="2828925"/>
            <a:ext cx="3959225" cy="3913188"/>
          </a:xfrm>
        </p:spPr>
        <p:txBody>
          <a:bodyPr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US" altLang="zh-TW" sz="800" dirty="0">
              <a:latin typeface="華康中黑體" pitchFamily="49" charset="-120"/>
              <a:ea typeface="華康中黑體" pitchFamily="49" charset="-120"/>
            </a:endParaRPr>
          </a:p>
          <a:p>
            <a:pPr algn="l" eaLnBrk="1" fontAlgn="auto" hangingPunct="1">
              <a:lnSpc>
                <a:spcPct val="140000"/>
              </a:lnSpc>
              <a:spcAft>
                <a:spcPts val="0"/>
              </a:spcAft>
              <a:defRPr/>
            </a:pPr>
            <a:r>
              <a:rPr lang="en-US" altLang="zh-TW" sz="2400" dirty="0"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en-US" altLang="zh-TW" sz="2000" dirty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1953-1957</a:t>
            </a: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  省立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成功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大學 </a:t>
            </a:r>
            <a:endParaRPr lang="en-US" altLang="zh-TW" sz="2000" dirty="0" smtClean="0">
              <a:latin typeface="微軟正黑體" pitchFamily="34" charset="-120"/>
              <a:ea typeface="微軟正黑體" pitchFamily="34" charset="-120"/>
            </a:endParaRPr>
          </a:p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   建築工程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學士</a:t>
            </a:r>
          </a:p>
          <a:p>
            <a:pPr algn="l" eaLnBrk="1" fontAlgn="auto" hangingPunct="1">
              <a:lnSpc>
                <a:spcPct val="140000"/>
              </a:lnSpc>
              <a:spcAft>
                <a:spcPts val="0"/>
              </a:spcAft>
              <a:defRPr/>
            </a:pP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en-US" altLang="zh-TW" sz="20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1959-1962</a:t>
            </a:r>
            <a:endParaRPr lang="en-US" altLang="zh-TW" sz="2000" dirty="0">
              <a:solidFill>
                <a:schemeClr val="bg1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US" altLang="zh-TW" sz="2000" dirty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  日本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國立東京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大學  碩士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en-US" altLang="zh-TW" sz="2000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1962-1967</a:t>
            </a:r>
          </a:p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en-US" altLang="zh-TW" sz="2000" dirty="0" smtClean="0"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   日本</a:t>
            </a:r>
            <a:r>
              <a:rPr lang="zh-TW" altLang="en-US" sz="2000" dirty="0">
                <a:latin typeface="微軟正黑體" pitchFamily="34" charset="-120"/>
                <a:ea typeface="微軟正黑體" pitchFamily="34" charset="-120"/>
              </a:rPr>
              <a:t>國立東京</a:t>
            </a:r>
            <a:r>
              <a:rPr lang="zh-TW" altLang="en-US" sz="2000" dirty="0" smtClean="0">
                <a:latin typeface="微軟正黑體" pitchFamily="34" charset="-120"/>
                <a:ea typeface="微軟正黑體" pitchFamily="34" charset="-120"/>
              </a:rPr>
              <a:t>大學  博士</a:t>
            </a:r>
            <a:endParaRPr lang="zh-TW" altLang="en-US" sz="2000" dirty="0">
              <a:latin typeface="微軟正黑體" pitchFamily="34" charset="-120"/>
              <a:ea typeface="微軟正黑體" pitchFamily="34" charset="-120"/>
            </a:endParaRPr>
          </a:p>
          <a:p>
            <a:pPr algn="l"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r>
              <a:rPr lang="zh-TW" altLang="en-US" sz="2200" dirty="0">
                <a:latin typeface="華康中黑體" pitchFamily="49" charset="-120"/>
                <a:ea typeface="華康中黑體" pitchFamily="49" charset="-120"/>
              </a:rPr>
              <a:t>  </a:t>
            </a:r>
            <a:r>
              <a:rPr lang="zh-TW" altLang="en-US" sz="2200" dirty="0" smtClean="0">
                <a:latin typeface="華康中黑體" pitchFamily="49" charset="-120"/>
                <a:ea typeface="華康中黑體" pitchFamily="49" charset="-120"/>
              </a:rPr>
              <a:t>   </a:t>
            </a:r>
            <a:endParaRPr lang="en-US" altLang="zh-TW" sz="2200" dirty="0">
              <a:latin typeface="華康中黑體" pitchFamily="49" charset="-120"/>
              <a:ea typeface="華康中黑體" pitchFamily="49" charset="-120"/>
            </a:endParaRPr>
          </a:p>
        </p:txBody>
      </p:sp>
      <p:sp>
        <p:nvSpPr>
          <p:cNvPr id="9523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3550" y="1289050"/>
            <a:ext cx="2884488" cy="844550"/>
          </a:xfrm>
        </p:spPr>
        <p:txBody>
          <a:bodyPr/>
          <a:lstStyle/>
          <a:p>
            <a:pPr eaLnBrk="1" hangingPunct="1"/>
            <a:r>
              <a:rPr lang="zh-TW" altLang="en-US" sz="4000" b="1" smtClean="0">
                <a:latin typeface="微軟正黑體" pitchFamily="34" charset="-120"/>
              </a:rPr>
              <a:t>主 要 學 歷</a:t>
            </a:r>
            <a:endParaRPr lang="zh-TW" altLang="en-US" smtClean="0">
              <a:latin typeface="微軟正黑體" pitchFamily="34" charset="-120"/>
            </a:endParaRPr>
          </a:p>
        </p:txBody>
      </p:sp>
      <p:pic>
        <p:nvPicPr>
          <p:cNvPr id="7173" name="Picture 5" descr="C:\BACKUP\2000建築學會簡報稿\006吳讓治\吳讓治教授照片\1957年大學畢業照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823"/>
          <a:stretch>
            <a:fillRect/>
          </a:stretch>
        </p:blipFill>
        <p:spPr bwMode="auto">
          <a:xfrm>
            <a:off x="4329113" y="3228975"/>
            <a:ext cx="1682750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6" descr="C:\BACKUP\2000建築學會簡報稿\006吳讓治\吳讓治教授照片\1960年東大內田研究室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7" t="17416" r="17471"/>
          <a:stretch>
            <a:fillRect/>
          </a:stretch>
        </p:blipFill>
        <p:spPr bwMode="auto">
          <a:xfrm>
            <a:off x="6038850" y="3228975"/>
            <a:ext cx="2925763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6032500" y="5262563"/>
            <a:ext cx="29321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TW" sz="14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1960</a:t>
            </a:r>
            <a:r>
              <a:rPr lang="zh-TW" altLang="en-US" sz="14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 年東大內田研究室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4322763" y="5286375"/>
            <a:ext cx="17160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TW" sz="14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1957</a:t>
            </a:r>
            <a:r>
              <a:rPr lang="zh-TW" altLang="en-US" sz="1400">
                <a:solidFill>
                  <a:srgbClr val="000000"/>
                </a:solidFill>
                <a:latin typeface="微軟正黑體" pitchFamily="34" charset="-120"/>
                <a:ea typeface="微軟正黑體" pitchFamily="34" charset="-120"/>
              </a:rPr>
              <a:t> 年大學畢業照</a:t>
            </a:r>
          </a:p>
        </p:txBody>
      </p:sp>
    </p:spTree>
    <p:extLst>
      <p:ext uri="{BB962C8B-B14F-4D97-AF65-F5344CB8AC3E}">
        <p14:creationId xmlns:p14="http://schemas.microsoft.com/office/powerpoint/2010/main" val="490433841"/>
      </p:ext>
    </p:extLst>
  </p:cSld>
  <p:clrMapOvr>
    <a:masterClrMapping/>
  </p:clrMapOvr>
  <p:transition>
    <p:zoom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autoUpdateAnimBg="0"/>
      <p:bldP spid="7176" grpId="0" autoUpdateAnimBg="0"/>
      <p:bldP spid="717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排文字版面配置區 5"/>
          <p:cNvSpPr>
            <a:spLocks noGrp="1"/>
          </p:cNvSpPr>
          <p:nvPr>
            <p:ph type="body" orient="vert" idx="4294967295"/>
          </p:nvPr>
        </p:nvSpPr>
        <p:spPr>
          <a:xfrm>
            <a:off x="179388" y="449263"/>
            <a:ext cx="8785225" cy="963612"/>
          </a:xfrm>
        </p:spPr>
        <p:txBody>
          <a:bodyPr/>
          <a:lstStyle/>
          <a:p>
            <a:pPr marL="0" indent="0">
              <a:buFont typeface="Wingdings 2" pitchFamily="18" charset="2"/>
              <a:buNone/>
              <a:defRPr/>
            </a:pPr>
            <a:r>
              <a:rPr lang="zh-TW" altLang="en-US" sz="3600" b="1" dirty="0" smtClean="0">
                <a:solidFill>
                  <a:srgbClr val="C00000"/>
                </a:solidFill>
                <a:latin typeface="+mj-ea"/>
                <a:ea typeface="+mj-ea"/>
              </a:rPr>
              <a:t>  主 要 經 歷</a:t>
            </a:r>
            <a:endParaRPr lang="zh-TW" altLang="en-US" sz="3600" b="1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8313" y="1906588"/>
            <a:ext cx="5759450" cy="60944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b="1" dirty="0">
                <a:solidFill>
                  <a:prstClr val="white"/>
                </a:solidFill>
                <a:latin typeface="微軟正黑體"/>
                <a:ea typeface="微軟正黑體"/>
              </a:rPr>
              <a:t>1967-1968</a:t>
            </a:r>
            <a:r>
              <a:rPr kumimoji="1" lang="zh-TW" altLang="en-US" b="1" dirty="0">
                <a:solidFill>
                  <a:srgbClr val="5E6B84"/>
                </a:solidFill>
                <a:latin typeface="微軟正黑體"/>
                <a:ea typeface="微軟正黑體"/>
              </a:rPr>
              <a:t>                                  佐藤武夫建築事務所                                               </a:t>
            </a:r>
            <a:r>
              <a:rPr kumimoji="1" lang="en-US" altLang="zh-TW" b="1" dirty="0">
                <a:solidFill>
                  <a:prstClr val="white"/>
                </a:solidFill>
                <a:latin typeface="微軟正黑體"/>
                <a:ea typeface="微軟正黑體"/>
              </a:rPr>
              <a:t>1968-1971</a:t>
            </a:r>
            <a:r>
              <a:rPr kumimoji="1" lang="zh-TW" altLang="en-US" b="1" dirty="0">
                <a:solidFill>
                  <a:prstClr val="white"/>
                </a:solidFill>
                <a:latin typeface="微軟正黑體"/>
                <a:ea typeface="微軟正黑體"/>
              </a:rPr>
              <a:t>                      </a:t>
            </a:r>
            <a:r>
              <a:rPr kumimoji="1" lang="zh-TW" altLang="en-US" b="1" dirty="0">
                <a:solidFill>
                  <a:srgbClr val="5E6B84"/>
                </a:solidFill>
                <a:latin typeface="微軟正黑體"/>
                <a:ea typeface="微軟正黑體"/>
              </a:rPr>
              <a:t>成功大學建築系客座副教授</a:t>
            </a:r>
            <a:endParaRPr kumimoji="1" lang="en-US" altLang="zh-TW" b="1" dirty="0">
              <a:solidFill>
                <a:srgbClr val="5E6B84"/>
              </a:solidFill>
              <a:latin typeface="微軟正黑體"/>
              <a:ea typeface="微軟正黑體"/>
            </a:endParaRP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b="1" dirty="0">
                <a:solidFill>
                  <a:prstClr val="white"/>
                </a:solidFill>
                <a:latin typeface="微軟正黑體"/>
                <a:ea typeface="微軟正黑體"/>
              </a:rPr>
              <a:t>1969</a:t>
            </a:r>
            <a:r>
              <a:rPr kumimoji="1" lang="zh-TW" altLang="en-US" b="1" dirty="0">
                <a:solidFill>
                  <a:prstClr val="white"/>
                </a:solidFill>
                <a:latin typeface="微軟正黑體"/>
                <a:ea typeface="微軟正黑體"/>
              </a:rPr>
              <a:t>                         </a:t>
            </a:r>
            <a:r>
              <a:rPr kumimoji="1" lang="zh-TW" altLang="en-US" b="1" dirty="0">
                <a:solidFill>
                  <a:srgbClr val="5E6B84"/>
                </a:solidFill>
                <a:latin typeface="微軟正黑體"/>
                <a:ea typeface="微軟正黑體"/>
              </a:rPr>
              <a:t>成立「房屋工業化研究室</a:t>
            </a:r>
            <a:r>
              <a:rPr kumimoji="1" lang="en-US" altLang="zh-TW" b="1" dirty="0">
                <a:solidFill>
                  <a:srgbClr val="5E6B84"/>
                </a:solidFill>
                <a:latin typeface="微軟正黑體"/>
                <a:ea typeface="微軟正黑體"/>
              </a:rPr>
              <a:t>BIRG</a:t>
            </a:r>
            <a:r>
              <a:rPr kumimoji="1" lang="zh-TW" altLang="en-US" b="1" dirty="0">
                <a:solidFill>
                  <a:srgbClr val="5E6B84"/>
                </a:solidFill>
                <a:latin typeface="微軟正黑體"/>
                <a:ea typeface="微軟正黑體"/>
              </a:rPr>
              <a:t>」   </a:t>
            </a:r>
            <a:endParaRPr kumimoji="1" lang="en-US" altLang="zh-TW" b="1" dirty="0">
              <a:solidFill>
                <a:srgbClr val="5E6B84"/>
              </a:solidFill>
              <a:latin typeface="微軟正黑體"/>
              <a:ea typeface="微軟正黑體"/>
            </a:endParaRP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b="1" dirty="0">
                <a:solidFill>
                  <a:prstClr val="white"/>
                </a:solidFill>
                <a:latin typeface="微軟正黑體"/>
                <a:ea typeface="微軟正黑體"/>
              </a:rPr>
              <a:t>1972-74</a:t>
            </a:r>
            <a:r>
              <a:rPr kumimoji="1" lang="zh-TW" altLang="en-US" b="1" dirty="0">
                <a:solidFill>
                  <a:prstClr val="white"/>
                </a:solidFill>
                <a:latin typeface="新細明體"/>
              </a:rPr>
              <a:t>，</a:t>
            </a:r>
            <a:r>
              <a:rPr kumimoji="1" lang="en-US" altLang="zh-TW" b="1" dirty="0">
                <a:solidFill>
                  <a:prstClr val="white"/>
                </a:solidFill>
                <a:latin typeface="微軟正黑體"/>
                <a:ea typeface="微軟正黑體"/>
              </a:rPr>
              <a:t>1982-84</a:t>
            </a:r>
            <a:r>
              <a:rPr kumimoji="1" lang="zh-TW" altLang="en-US" b="1" dirty="0">
                <a:solidFill>
                  <a:prstClr val="white"/>
                </a:solidFill>
                <a:latin typeface="微軟正黑體"/>
                <a:ea typeface="微軟正黑體"/>
              </a:rPr>
              <a:t>                   </a:t>
            </a:r>
            <a:r>
              <a:rPr kumimoji="1" lang="zh-TW" altLang="en-US" b="1" dirty="0">
                <a:solidFill>
                  <a:srgbClr val="5E6B84"/>
                </a:solidFill>
                <a:latin typeface="微軟正黑體"/>
                <a:ea typeface="微軟正黑體"/>
              </a:rPr>
              <a:t>成功大學建築系主任</a:t>
            </a:r>
            <a:endParaRPr kumimoji="1" lang="en-US" altLang="zh-TW" b="1" dirty="0">
              <a:solidFill>
                <a:srgbClr val="5E6B84"/>
              </a:solidFill>
              <a:latin typeface="微軟正黑體"/>
              <a:ea typeface="微軟正黑體"/>
            </a:endParaRP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b="1" kern="100" dirty="0">
                <a:solidFill>
                  <a:prstClr val="white"/>
                </a:solidFill>
                <a:latin typeface="微軟正黑體"/>
                <a:ea typeface="微軟正黑體"/>
              </a:rPr>
              <a:t>1972-1984</a:t>
            </a:r>
            <a:r>
              <a:rPr kumimoji="1" lang="zh-TW" altLang="en-US" b="1" kern="100" dirty="0">
                <a:solidFill>
                  <a:srgbClr val="5E6B84"/>
                </a:solidFill>
                <a:latin typeface="微軟正黑體"/>
                <a:ea typeface="微軟正黑體"/>
              </a:rPr>
              <a:t>                          </a:t>
            </a:r>
            <a:r>
              <a:rPr kumimoji="1" lang="zh-TW" altLang="zh-TW" b="1" kern="100" dirty="0">
                <a:solidFill>
                  <a:srgbClr val="5E6B84"/>
                </a:solidFill>
                <a:latin typeface="微軟正黑體"/>
                <a:ea typeface="微軟正黑體"/>
              </a:rPr>
              <a:t>成功大學建築研究所所長</a:t>
            </a:r>
            <a:r>
              <a:rPr kumimoji="1" lang="zh-TW" altLang="en-US" b="1" kern="100" dirty="0">
                <a:solidFill>
                  <a:srgbClr val="5E6B84"/>
                </a:solidFill>
                <a:latin typeface="微軟正黑體"/>
                <a:ea typeface="微軟正黑體"/>
              </a:rPr>
              <a:t> </a:t>
            </a:r>
            <a:endParaRPr kumimoji="1" lang="en-US" altLang="zh-TW" b="1" kern="100" dirty="0">
              <a:solidFill>
                <a:srgbClr val="5E6B84"/>
              </a:solidFill>
              <a:latin typeface="微軟正黑體"/>
              <a:ea typeface="微軟正黑體"/>
            </a:endParaRPr>
          </a:p>
          <a:p>
            <a:pPr fontAlgn="base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kumimoji="1" lang="en-US" altLang="zh-TW" b="1" kern="100" dirty="0">
                <a:solidFill>
                  <a:prstClr val="white"/>
                </a:solidFill>
                <a:latin typeface="微軟正黑體"/>
                <a:ea typeface="微軟正黑體"/>
              </a:rPr>
              <a:t>1971-2000</a:t>
            </a:r>
            <a:r>
              <a:rPr kumimoji="1" lang="zh-TW" altLang="en-US" b="1" kern="100" dirty="0">
                <a:solidFill>
                  <a:prstClr val="white"/>
                </a:solidFill>
                <a:latin typeface="微軟正黑體"/>
                <a:ea typeface="微軟正黑體"/>
              </a:rPr>
              <a:t>                                  </a:t>
            </a:r>
            <a:r>
              <a:rPr kumimoji="1" lang="zh-TW" altLang="en-US" b="1" kern="100" dirty="0">
                <a:solidFill>
                  <a:srgbClr val="5E6B84"/>
                </a:solidFill>
                <a:latin typeface="微軟正黑體"/>
                <a:ea typeface="微軟正黑體"/>
              </a:rPr>
              <a:t>成功大學建築系教授</a:t>
            </a:r>
            <a:r>
              <a:rPr kumimoji="1" lang="en-US" altLang="zh-TW" b="1" kern="100" dirty="0">
                <a:solidFill>
                  <a:prstClr val="white"/>
                </a:solidFill>
                <a:latin typeface="微軟正黑體"/>
                <a:ea typeface="微軟正黑體"/>
              </a:rPr>
              <a:t>1995-</a:t>
            </a:r>
            <a:r>
              <a:rPr kumimoji="1" lang="zh-TW" altLang="en-US" b="1" kern="100" dirty="0">
                <a:solidFill>
                  <a:prstClr val="white"/>
                </a:solidFill>
                <a:latin typeface="微軟正黑體"/>
                <a:ea typeface="微軟正黑體"/>
              </a:rPr>
              <a:t>迄今                 </a:t>
            </a:r>
            <a:r>
              <a:rPr kumimoji="1" lang="zh-TW" altLang="en-US" b="1" kern="100" dirty="0">
                <a:solidFill>
                  <a:srgbClr val="5E6B84"/>
                </a:solidFill>
                <a:latin typeface="微軟正黑體"/>
                <a:ea typeface="微軟正黑體"/>
              </a:rPr>
              <a:t>成立「吳讓治建築文教基金會」</a:t>
            </a:r>
            <a:endParaRPr kumimoji="1" lang="en-US" altLang="zh-TW" b="1" kern="100" dirty="0">
              <a:solidFill>
                <a:srgbClr val="5E6B84"/>
              </a:solidFill>
              <a:latin typeface="微軟正黑體"/>
              <a:ea typeface="微軟正黑體"/>
            </a:endParaRPr>
          </a:p>
          <a:p>
            <a:pPr algn="just" fontAlgn="t">
              <a:lnSpc>
                <a:spcPct val="200000"/>
              </a:lnSpc>
              <a:tabLst>
                <a:tab pos="609600" algn="l"/>
              </a:tabLst>
              <a:defRPr/>
            </a:pPr>
            <a:endParaRPr kumimoji="1" lang="zh-TW" altLang="zh-TW" b="1" dirty="0">
              <a:solidFill>
                <a:srgbClr val="5E6B84"/>
              </a:solidFill>
              <a:latin typeface="微軟正黑體"/>
              <a:ea typeface="微軟正黑體"/>
            </a:endParaRPr>
          </a:p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2000" dirty="0">
              <a:solidFill>
                <a:prstClr val="black"/>
              </a:solidFill>
              <a:latin typeface="微軟正黑體"/>
              <a:ea typeface="微軟正黑體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2400" dirty="0">
              <a:solidFill>
                <a:prstClr val="black"/>
              </a:solidFill>
              <a:latin typeface="Times New Roman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2400" dirty="0">
              <a:solidFill>
                <a:prstClr val="black"/>
              </a:solidFill>
              <a:latin typeface="Times New Roman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kumimoji="1" lang="en-US" altLang="zh-TW" sz="2400" dirty="0">
              <a:solidFill>
                <a:prstClr val="black"/>
              </a:solidFill>
              <a:latin typeface="Times New Roman" charset="0"/>
            </a:endParaRPr>
          </a:p>
        </p:txBody>
      </p:sp>
      <p:pic>
        <p:nvPicPr>
          <p:cNvPr id="9626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4079875"/>
            <a:ext cx="1971675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1" name="文字方塊 10"/>
          <p:cNvSpPr txBox="1">
            <a:spLocks noChangeArrowheads="1"/>
          </p:cNvSpPr>
          <p:nvPr/>
        </p:nvSpPr>
        <p:spPr bwMode="auto">
          <a:xfrm>
            <a:off x="6429375" y="6407150"/>
            <a:ext cx="20002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4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1970</a:t>
            </a:r>
            <a:r>
              <a:rPr lang="zh-TW" altLang="en-US" sz="14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年代</a:t>
            </a:r>
          </a:p>
        </p:txBody>
      </p:sp>
      <p:pic>
        <p:nvPicPr>
          <p:cNvPr id="96262" name="內容版面配置區 6" descr="吳老 002.jpg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45" t="16020" r="22563" b="2742"/>
          <a:stretch>
            <a:fillRect/>
          </a:stretch>
        </p:blipFill>
        <p:spPr>
          <a:xfrm>
            <a:off x="6429375" y="1408113"/>
            <a:ext cx="1976438" cy="2357437"/>
          </a:xfrm>
        </p:spPr>
      </p:pic>
      <p:sp>
        <p:nvSpPr>
          <p:cNvPr id="96263" name="文字方塊 7"/>
          <p:cNvSpPr txBox="1">
            <a:spLocks noChangeArrowheads="1"/>
          </p:cNvSpPr>
          <p:nvPr/>
        </p:nvSpPr>
        <p:spPr bwMode="auto">
          <a:xfrm>
            <a:off x="6081713" y="3754438"/>
            <a:ext cx="26431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400">
                <a:solidFill>
                  <a:srgbClr val="5E6B84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1962-5 </a:t>
            </a:r>
            <a:r>
              <a:rPr lang="zh-TW" altLang="en-US" sz="1400">
                <a:solidFill>
                  <a:srgbClr val="5E6B84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佐藤事務所工地監督</a:t>
            </a:r>
          </a:p>
        </p:txBody>
      </p:sp>
    </p:spTree>
    <p:extLst>
      <p:ext uri="{BB962C8B-B14F-4D97-AF65-F5344CB8AC3E}">
        <p14:creationId xmlns:p14="http://schemas.microsoft.com/office/powerpoint/2010/main" val="1785846524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 noChangeArrowheads="1"/>
          </p:cNvSpPr>
          <p:nvPr>
            <p:ph type="title"/>
          </p:nvPr>
        </p:nvSpPr>
        <p:spPr>
          <a:xfrm>
            <a:off x="301625" y="260350"/>
            <a:ext cx="8534400" cy="758825"/>
          </a:xfrm>
        </p:spPr>
        <p:txBody>
          <a:bodyPr/>
          <a:lstStyle/>
          <a:p>
            <a:pPr eaLnBrk="1" hangingPunct="1"/>
            <a:r>
              <a:rPr lang="zh-TW" altLang="en-US" sz="3600" b="1" smtClean="0">
                <a:solidFill>
                  <a:srgbClr val="C00000"/>
                </a:solidFill>
                <a:latin typeface="微軟正黑體" pitchFamily="34" charset="-120"/>
              </a:rPr>
              <a:t>其 人 其 事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3850" y="1484313"/>
            <a:ext cx="8504238" cy="5473700"/>
          </a:xfrm>
        </p:spPr>
        <p:txBody>
          <a:bodyPr>
            <a:normAutofit fontScale="47500" lnSpcReduction="20000"/>
          </a:bodyPr>
          <a:lstStyle/>
          <a:p>
            <a:pPr eaLnBrk="1" fontAlgn="auto" hangingPunct="1">
              <a:lnSpc>
                <a:spcPct val="120000"/>
              </a:lnSpc>
              <a:spcAft>
                <a:spcPts val="0"/>
              </a:spcAft>
              <a:defRPr/>
            </a:pPr>
            <a:endParaRPr lang="en-US" altLang="zh-TW" sz="800" dirty="0"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zh-TW" sz="2400" dirty="0"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zh-TW" altLang="en-US" sz="2400" dirty="0" smtClean="0">
                <a:latin typeface="華康中黑體" pitchFamily="49" charset="-120"/>
                <a:ea typeface="華康中黑體" pitchFamily="49" charset="-120"/>
              </a:rPr>
              <a:t>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1935</a:t>
            </a:r>
            <a:r>
              <a:rPr lang="en-US" altLang="zh-TW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 出生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於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東京</a:t>
            </a:r>
            <a:endParaRPr lang="en-US" altLang="zh-TW" sz="3800" b="1" dirty="0" smtClean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          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父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，嘉義市人，醫生。母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，東京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人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。</a:t>
            </a:r>
            <a:endParaRPr lang="en-US" altLang="zh-TW" sz="3800" b="1" dirty="0" smtClean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1941  </a:t>
            </a:r>
            <a:r>
              <a:rPr lang="zh-TW" altLang="en-US" sz="3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石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川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縣金澤市，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師範附小一年級。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1945</a:t>
            </a:r>
            <a:r>
              <a:rPr lang="en-US" altLang="zh-TW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全家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回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嘉義</a:t>
            </a:r>
            <a:endParaRPr lang="zh-TW" altLang="en-US" sz="3800" b="1" dirty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1947</a:t>
            </a:r>
            <a:r>
              <a:rPr lang="en-US" altLang="zh-TW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隨父赴中國福州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、上海、江蘇。就讀南通中學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。</a:t>
            </a:r>
            <a:endParaRPr lang="en-US" altLang="zh-TW" sz="3800" b="1" dirty="0" smtClean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              經歷野戰般的生活</a:t>
            </a:r>
            <a:endParaRPr lang="zh-TW" altLang="en-US" sz="3800" b="1" dirty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1948</a:t>
            </a:r>
            <a:r>
              <a:rPr lang="en-US" altLang="zh-TW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由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中國返台 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               父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任職竹山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糖廠。進入竹山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初中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就讀，坐流籠入山。</a:t>
            </a:r>
            <a:endParaRPr lang="zh-TW" altLang="en-US" sz="3800" b="1" dirty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1950</a:t>
            </a:r>
            <a:r>
              <a:rPr lang="en-US" altLang="zh-TW" sz="3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考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入省立嘉義中學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。</a:t>
            </a:r>
            <a:endParaRPr lang="en-US" altLang="zh-TW" sz="3800" b="1" dirty="0" smtClean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               家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搬到虎尾糖廠，火車通學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。</a:t>
            </a:r>
            <a:endParaRPr lang="en-US" altLang="zh-TW" sz="3800" b="1" dirty="0" smtClean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 </a:t>
            </a:r>
            <a:r>
              <a:rPr lang="en-US" altLang="zh-TW" sz="3800" b="1" dirty="0" smtClean="0">
                <a:solidFill>
                  <a:schemeClr val="bg1"/>
                </a:solidFill>
                <a:latin typeface="+mj-ea"/>
                <a:ea typeface="+mj-ea"/>
              </a:rPr>
              <a:t>1953 </a:t>
            </a:r>
            <a:r>
              <a:rPr lang="en-US" altLang="zh-TW" sz="3800" b="1" dirty="0" smtClean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3800" b="1" dirty="0" smtClean="0">
                <a:solidFill>
                  <a:srgbClr val="5E6B84"/>
                </a:solidFill>
                <a:latin typeface="+mj-ea"/>
                <a:ea typeface="+mj-ea"/>
              </a:rPr>
              <a:t>  考</a:t>
            </a:r>
            <a:r>
              <a:rPr lang="zh-TW" altLang="en-US" sz="3800" b="1" dirty="0">
                <a:solidFill>
                  <a:srgbClr val="5E6B84"/>
                </a:solidFill>
                <a:latin typeface="+mj-ea"/>
                <a:ea typeface="+mj-ea"/>
              </a:rPr>
              <a:t>入省立台南工學院建築系。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900" dirty="0" smtClean="0">
                <a:latin typeface="微軟正黑體" pitchFamily="34" charset="-120"/>
                <a:ea typeface="微軟正黑體" pitchFamily="34" charset="-120"/>
              </a:rPr>
              <a:t> </a:t>
            </a:r>
            <a:endParaRPr lang="zh-TW" altLang="en-US" sz="2900" dirty="0"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9728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" t="4372" r="4176" b="32169"/>
          <a:stretch>
            <a:fillRect/>
          </a:stretch>
        </p:blipFill>
        <p:spPr bwMode="auto">
          <a:xfrm>
            <a:off x="6875463" y="3417888"/>
            <a:ext cx="1874837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5" name="文字方塊 1"/>
          <p:cNvSpPr txBox="1">
            <a:spLocks noChangeArrowheads="1"/>
          </p:cNvSpPr>
          <p:nvPr/>
        </p:nvSpPr>
        <p:spPr bwMode="auto">
          <a:xfrm>
            <a:off x="6875463" y="6089650"/>
            <a:ext cx="187483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16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嘉義中學時期</a:t>
            </a:r>
          </a:p>
        </p:txBody>
      </p:sp>
    </p:spTree>
    <p:extLst>
      <p:ext uri="{BB962C8B-B14F-4D97-AF65-F5344CB8AC3E}">
        <p14:creationId xmlns:p14="http://schemas.microsoft.com/office/powerpoint/2010/main" val="1332898903"/>
      </p:ext>
    </p:extLst>
  </p:cSld>
  <p:clrMapOvr>
    <a:masterClrMapping/>
  </p:clrMapOvr>
  <p:transition>
    <p:zoom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63550" y="1412875"/>
            <a:ext cx="5332413" cy="5111750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lnSpc>
                <a:spcPct val="120000"/>
              </a:lnSpc>
              <a:spcAft>
                <a:spcPts val="0"/>
              </a:spcAft>
              <a:buFont typeface="Wingdings 2"/>
              <a:buNone/>
              <a:defRPr/>
            </a:pPr>
            <a:endParaRPr lang="en-US" altLang="zh-TW" sz="800" dirty="0">
              <a:latin typeface="華康中黑體" pitchFamily="49" charset="-120"/>
              <a:ea typeface="華康中黑體" pitchFamily="49" charset="-120"/>
            </a:endParaRPr>
          </a:p>
          <a:p>
            <a:pPr marL="342900" indent="-342900" eaLnBrk="1" fontAlgn="auto" hangingPunct="1">
              <a:spcAft>
                <a:spcPts val="0"/>
              </a:spcAft>
              <a:buFont typeface="Wingdings 2" pitchFamily="18" charset="2"/>
              <a:buAutoNum type="arabicPlain" startAt="1959"/>
              <a:defRPr/>
            </a:pPr>
            <a:endParaRPr lang="en-US" altLang="zh-TW" sz="1800" b="1" dirty="0" smtClean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zh-TW" sz="19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1959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 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留學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日本</a:t>
            </a:r>
            <a:endParaRPr lang="en-US" altLang="zh-TW" sz="1900" b="1" dirty="0" smtClean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           進入東京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大學建築科內田祥哉教授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研究室</a:t>
            </a:r>
            <a:endParaRPr lang="zh-TW" altLang="en-US" sz="1900" b="1" dirty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zh-TW" sz="19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1962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  獲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工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學碩士</a:t>
            </a:r>
            <a:endParaRPr lang="en-US" altLang="zh-TW" sz="1900" b="1" dirty="0" smtClean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zh-TW" sz="19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1963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  與湯淑貞女士結婚</a:t>
            </a:r>
            <a:endParaRPr lang="en-US" altLang="zh-TW" sz="1900" b="1" dirty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zh-TW" sz="19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1967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  獲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工學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博士</a:t>
            </a:r>
            <a:endParaRPr lang="en-US" altLang="zh-TW" sz="1900" b="1" dirty="0" smtClean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           為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成大建築系第一位取得博士學位之系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友</a:t>
            </a:r>
            <a:endParaRPr lang="zh-TW" altLang="en-US" sz="1900" b="1" dirty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en-US" altLang="zh-TW" sz="1900" b="1" dirty="0" smtClean="0">
                <a:solidFill>
                  <a:schemeClr val="bg1"/>
                </a:solidFill>
                <a:latin typeface="微軟正黑體" pitchFamily="34" charset="-120"/>
                <a:ea typeface="微軟正黑體" pitchFamily="34" charset="-120"/>
              </a:rPr>
              <a:t>1967</a:t>
            </a:r>
            <a:r>
              <a:rPr lang="en-US" altLang="zh-TW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 佐</a:t>
            </a: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藤武夫建築</a:t>
            </a:r>
            <a:r>
              <a:rPr lang="zh-TW" altLang="en-US" sz="1900" b="1" dirty="0" smtClean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事務所</a:t>
            </a:r>
            <a:endParaRPr lang="zh-TW" altLang="en-US" sz="1900" b="1" dirty="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marL="0" indent="0" eaLnBrk="1" fontAlgn="auto" hangingPunct="1">
              <a:lnSpc>
                <a:spcPct val="21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1900" b="1" dirty="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</p:txBody>
      </p:sp>
      <p:pic>
        <p:nvPicPr>
          <p:cNvPr id="9830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38" y="1428750"/>
            <a:ext cx="2759075" cy="223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08" name="矩形 2"/>
          <p:cNvSpPr>
            <a:spLocks noChangeArrowheads="1"/>
          </p:cNvSpPr>
          <p:nvPr/>
        </p:nvSpPr>
        <p:spPr bwMode="auto">
          <a:xfrm>
            <a:off x="179388" y="368300"/>
            <a:ext cx="87852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3600" b="1">
                <a:solidFill>
                  <a:srgbClr val="C00000"/>
                </a:solidFill>
                <a:latin typeface="微軟正黑體" pitchFamily="34" charset="-120"/>
                <a:ea typeface="微軟正黑體" pitchFamily="34" charset="-120"/>
              </a:rPr>
              <a:t>其 人 其 事</a:t>
            </a:r>
          </a:p>
        </p:txBody>
      </p:sp>
      <p:sp>
        <p:nvSpPr>
          <p:cNvPr id="98309" name="文字方塊 2"/>
          <p:cNvSpPr txBox="1">
            <a:spLocks noChangeArrowheads="1"/>
          </p:cNvSpPr>
          <p:nvPr/>
        </p:nvSpPr>
        <p:spPr bwMode="auto">
          <a:xfrm>
            <a:off x="5786438" y="3643313"/>
            <a:ext cx="27860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4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1962</a:t>
            </a:r>
            <a:r>
              <a:rPr lang="zh-TW" altLang="en-US" sz="14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 東京郊遊</a:t>
            </a:r>
          </a:p>
        </p:txBody>
      </p:sp>
      <p:pic>
        <p:nvPicPr>
          <p:cNvPr id="6" name="Picture 6" descr="C:\BACKUP\2000建築學會簡報稿\006吳讓治\吳讓治教授照片\1967年與夫人於東大赤門前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63" b="14635"/>
          <a:stretch>
            <a:fillRect/>
          </a:stretch>
        </p:blipFill>
        <p:spPr bwMode="auto">
          <a:xfrm>
            <a:off x="5786438" y="4286250"/>
            <a:ext cx="2795587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9"/>
          <p:cNvSpPr txBox="1">
            <a:spLocks noChangeArrowheads="1"/>
          </p:cNvSpPr>
          <p:nvPr/>
        </p:nvSpPr>
        <p:spPr bwMode="auto">
          <a:xfrm>
            <a:off x="5786438" y="6121400"/>
            <a:ext cx="27971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n-US" altLang="zh-TW" sz="14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1967</a:t>
            </a:r>
            <a:r>
              <a:rPr lang="zh-TW" altLang="en-US" sz="14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與夫人湯淑貞女士攝於東京</a:t>
            </a:r>
            <a:endParaRPr lang="zh-TW" altLang="en-US" sz="140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05668299"/>
      </p:ext>
    </p:extLst>
  </p:cSld>
  <p:clrMapOvr>
    <a:masterClrMapping/>
  </p:clrMapOvr>
  <p:transition>
    <p:zoom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utoUpdateAnimBg="0"/>
      <p:bldP spid="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標題 1"/>
          <p:cNvSpPr>
            <a:spLocks noGrp="1"/>
          </p:cNvSpPr>
          <p:nvPr>
            <p:ph type="title"/>
          </p:nvPr>
        </p:nvSpPr>
        <p:spPr>
          <a:xfrm>
            <a:off x="301625" y="255588"/>
            <a:ext cx="8534400" cy="758825"/>
          </a:xfrm>
        </p:spPr>
        <p:txBody>
          <a:bodyPr/>
          <a:lstStyle/>
          <a:p>
            <a:pPr eaLnBrk="1" hangingPunct="1"/>
            <a:r>
              <a:rPr lang="zh-TW" altLang="en-US" sz="3600" b="1" smtClean="0">
                <a:solidFill>
                  <a:srgbClr val="C00000"/>
                </a:solidFill>
              </a:rPr>
              <a:t>其 人 其 事</a:t>
            </a:r>
          </a:p>
        </p:txBody>
      </p:sp>
      <p:sp>
        <p:nvSpPr>
          <p:cNvPr id="21507" name="內容版面配置區 3"/>
          <p:cNvSpPr>
            <a:spLocks noGrp="1"/>
          </p:cNvSpPr>
          <p:nvPr>
            <p:ph sz="quarter" idx="1"/>
          </p:nvPr>
        </p:nvSpPr>
        <p:spPr>
          <a:xfrm>
            <a:off x="395288" y="1773238"/>
            <a:ext cx="7632700" cy="4751387"/>
          </a:xfrm>
        </p:spPr>
        <p:txBody>
          <a:bodyPr/>
          <a:lstStyle/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1968  </a:t>
            </a:r>
            <a:r>
              <a:rPr lang="zh-TW" altLang="en-US" sz="1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以客座副教授聘任於成功大學建築系 </a:t>
            </a: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1969  </a:t>
            </a:r>
            <a:r>
              <a:rPr lang="zh-TW" altLang="en-US" sz="1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設</a:t>
            </a:r>
            <a:r>
              <a:rPr lang="en-US" altLang="zh-TW" sz="1800" b="1" dirty="0" smtClean="0">
                <a:solidFill>
                  <a:srgbClr val="5E6B84"/>
                </a:solidFill>
                <a:latin typeface="+mj-ea"/>
                <a:ea typeface="+mj-ea"/>
              </a:rPr>
              <a:t>BIRG(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房屋工業化研究室</a:t>
            </a:r>
            <a:r>
              <a:rPr lang="en-US" altLang="zh-TW" sz="1800" b="1" dirty="0" smtClean="0">
                <a:solidFill>
                  <a:srgbClr val="5E6B84"/>
                </a:solidFill>
                <a:latin typeface="+mj-ea"/>
                <a:ea typeface="+mj-ea"/>
              </a:rPr>
              <a:t>)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，展開台灣建築生產合理化之研究。</a:t>
            </a: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1972</a:t>
            </a:r>
            <a:r>
              <a:rPr lang="en-US" altLang="zh-TW" sz="1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 成功大學建築系系主任兼研究所所長 </a:t>
            </a: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1983</a:t>
            </a:r>
            <a:r>
              <a:rPr lang="zh-TW" altLang="en-US" sz="1800" b="1" dirty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  提出成立國家建築研究構想計劃</a:t>
            </a: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1989  </a:t>
            </a:r>
            <a:r>
              <a:rPr lang="zh-TW" altLang="en-US" sz="1800" b="1" dirty="0" smtClean="0">
                <a:solidFill>
                  <a:schemeClr val="bg1"/>
                </a:solidFill>
                <a:latin typeface="+mj-ea"/>
                <a:ea typeface="+mj-ea"/>
              </a:rPr>
              <a:t>  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推動「建築學報」之發行  </a:t>
            </a: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1995</a:t>
            </a:r>
            <a:r>
              <a:rPr lang="en-US" altLang="zh-TW" sz="1800" b="1" dirty="0" smtClean="0">
                <a:solidFill>
                  <a:srgbClr val="5E6B84"/>
                </a:solidFill>
                <a:latin typeface="+mj-ea"/>
                <a:ea typeface="+mj-ea"/>
              </a:rPr>
              <a:t>  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 成立「吳讓治建築文教基金會」</a:t>
            </a:r>
            <a:endParaRPr lang="en-US" altLang="zh-TW" sz="1800" b="1" dirty="0" smtClean="0">
              <a:solidFill>
                <a:srgbClr val="5E6B84"/>
              </a:solidFill>
              <a:latin typeface="+mj-ea"/>
              <a:ea typeface="+mj-ea"/>
            </a:endParaRP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</a:t>
            </a:r>
            <a:r>
              <a:rPr lang="en-US" altLang="zh-TW" sz="1800" b="1" dirty="0" smtClean="0">
                <a:solidFill>
                  <a:schemeClr val="bg1"/>
                </a:solidFill>
                <a:latin typeface="+mj-ea"/>
                <a:ea typeface="+mj-ea"/>
              </a:rPr>
              <a:t>2000</a:t>
            </a:r>
            <a:r>
              <a:rPr lang="zh-TW" altLang="en-US" sz="1800" b="1" dirty="0" smtClean="0">
                <a:solidFill>
                  <a:srgbClr val="5E6B84"/>
                </a:solidFill>
                <a:latin typeface="+mj-ea"/>
                <a:ea typeface="+mj-ea"/>
              </a:rPr>
              <a:t>    退休</a:t>
            </a:r>
          </a:p>
          <a:p>
            <a:pPr marL="0" indent="0" eaLnBrk="1" hangingPunct="1">
              <a:lnSpc>
                <a:spcPct val="200000"/>
              </a:lnSpc>
              <a:buFont typeface="Wingdings 2" pitchFamily="18" charset="2"/>
              <a:buNone/>
              <a:defRPr/>
            </a:pPr>
            <a:endParaRPr lang="zh-TW" altLang="en-US" sz="1800" b="1" dirty="0" smtClean="0">
              <a:latin typeface="+mj-ea"/>
              <a:ea typeface="+mj-ea"/>
            </a:endParaRPr>
          </a:p>
        </p:txBody>
      </p:sp>
      <p:pic>
        <p:nvPicPr>
          <p:cNvPr id="993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62" t="5190" r="5174"/>
          <a:stretch>
            <a:fillRect/>
          </a:stretch>
        </p:blipFill>
        <p:spPr bwMode="auto">
          <a:xfrm>
            <a:off x="5795963" y="3860800"/>
            <a:ext cx="2736850" cy="211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3" name="文字方塊 1"/>
          <p:cNvSpPr txBox="1">
            <a:spLocks noChangeArrowheads="1"/>
          </p:cNvSpPr>
          <p:nvPr/>
        </p:nvSpPr>
        <p:spPr bwMode="auto">
          <a:xfrm>
            <a:off x="5795963" y="5980113"/>
            <a:ext cx="27368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6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2000 </a:t>
            </a:r>
            <a:r>
              <a:rPr lang="zh-TW" altLang="en-US" sz="1600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吳教授攝於退休茶會</a:t>
            </a:r>
          </a:p>
        </p:txBody>
      </p:sp>
    </p:spTree>
    <p:extLst>
      <p:ext uri="{BB962C8B-B14F-4D97-AF65-F5344CB8AC3E}">
        <p14:creationId xmlns:p14="http://schemas.microsoft.com/office/powerpoint/2010/main" val="2519287943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88" y="422275"/>
            <a:ext cx="3832225" cy="293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4" b="-2"/>
          <a:stretch>
            <a:fillRect/>
          </a:stretch>
        </p:blipFill>
        <p:spPr bwMode="auto">
          <a:xfrm>
            <a:off x="763588" y="3409950"/>
            <a:ext cx="3116262" cy="269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7"/>
          <a:stretch>
            <a:fillRect/>
          </a:stretch>
        </p:blipFill>
        <p:spPr bwMode="auto">
          <a:xfrm>
            <a:off x="5302250" y="422275"/>
            <a:ext cx="3116263" cy="269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357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288" y="3357563"/>
            <a:ext cx="3832225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0358" name="文字方塊 1"/>
          <p:cNvSpPr txBox="1">
            <a:spLocks noChangeArrowheads="1"/>
          </p:cNvSpPr>
          <p:nvPr/>
        </p:nvSpPr>
        <p:spPr bwMode="auto">
          <a:xfrm>
            <a:off x="763588" y="422275"/>
            <a:ext cx="38227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1969</a:t>
            </a:r>
            <a:r>
              <a:rPr lang="zh-TW" altLang="en-US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2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與學生同遊大崗山</a:t>
            </a:r>
          </a:p>
        </p:txBody>
      </p:sp>
      <p:sp>
        <p:nvSpPr>
          <p:cNvPr id="100359" name="文字方塊 2"/>
          <p:cNvSpPr txBox="1">
            <a:spLocks noChangeArrowheads="1"/>
          </p:cNvSpPr>
          <p:nvPr/>
        </p:nvSpPr>
        <p:spPr bwMode="auto">
          <a:xfrm>
            <a:off x="5302250" y="2887663"/>
            <a:ext cx="311626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1990</a:t>
            </a:r>
            <a:r>
              <a:rPr lang="zh-TW" altLang="en-US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2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全家福</a:t>
            </a:r>
          </a:p>
        </p:txBody>
      </p:sp>
      <p:sp>
        <p:nvSpPr>
          <p:cNvPr id="100360" name="文字方塊 3"/>
          <p:cNvSpPr txBox="1">
            <a:spLocks noChangeArrowheads="1"/>
          </p:cNvSpPr>
          <p:nvPr/>
        </p:nvSpPr>
        <p:spPr bwMode="auto">
          <a:xfrm>
            <a:off x="763588" y="5876925"/>
            <a:ext cx="31162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1974</a:t>
            </a:r>
            <a:r>
              <a:rPr lang="zh-TW" altLang="en-US" sz="12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偕夫人及學生同遊排雲山莊</a:t>
            </a:r>
          </a:p>
        </p:txBody>
      </p:sp>
      <p:sp>
        <p:nvSpPr>
          <p:cNvPr id="100361" name="文字方塊 4"/>
          <p:cNvSpPr txBox="1">
            <a:spLocks noChangeArrowheads="1"/>
          </p:cNvSpPr>
          <p:nvPr/>
        </p:nvSpPr>
        <p:spPr bwMode="auto">
          <a:xfrm>
            <a:off x="4586288" y="5876925"/>
            <a:ext cx="3802062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TW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1998</a:t>
            </a:r>
            <a:r>
              <a:rPr lang="zh-TW" altLang="en-US" sz="1200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sz="1200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與學生合影</a:t>
            </a:r>
          </a:p>
        </p:txBody>
      </p:sp>
    </p:spTree>
    <p:extLst>
      <p:ext uri="{BB962C8B-B14F-4D97-AF65-F5344CB8AC3E}">
        <p14:creationId xmlns:p14="http://schemas.microsoft.com/office/powerpoint/2010/main" val="3031274269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280988" y="1363663"/>
          <a:ext cx="8569325" cy="494507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69325"/>
              </a:tblGrid>
              <a:tr h="540745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 smtClean="0">
                          <a:effectLst/>
                          <a:latin typeface="+mj-ea"/>
                          <a:ea typeface="+mj-ea"/>
                        </a:rPr>
                        <a:t>1999</a:t>
                      </a:r>
                      <a:r>
                        <a:rPr lang="zh-TW" altLang="en-US" sz="1800" kern="100" dirty="0" smtClean="0"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 smtClean="0"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公共場所防火安全評鑑及認證制度之研議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，內政部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建築研究所。</a:t>
                      </a:r>
                    </a:p>
                  </a:txBody>
                  <a:tcPr marL="17781" marR="17781" marT="0" marB="0"/>
                </a:tc>
              </a:tr>
              <a:tr h="560603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1999/6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建築物防火性能評估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，財團法人成大研究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發展基金會。</a:t>
                      </a:r>
                      <a:endParaRPr lang="en-US" altLang="zh-TW" sz="18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1" marR="17781" marT="0" marB="0"/>
                </a:tc>
              </a:tr>
              <a:tr h="560603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1999/6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建築防火實驗群實驗設施與營運規劃之研究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，內政部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建築研究所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en-US" altLang="zh-TW" sz="18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1" marR="17781" marT="0" marB="0"/>
                </a:tc>
              </a:tr>
              <a:tr h="761985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1998/7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台灣地區建築內裝修用壁紙布構造型態防焰之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研</a:t>
                      </a:r>
                      <a:r>
                        <a:rPr lang="en-US" sz="1800" kern="100" dirty="0" smtClean="0"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究</a:t>
                      </a:r>
                      <a:r>
                        <a:rPr lang="en-US" sz="1800" kern="100" dirty="0"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，國家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科學</a:t>
                      </a:r>
                      <a:endParaRPr lang="en-US" altLang="zh-TW" sz="18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kern="100" dirty="0" smtClean="0">
                          <a:effectLst/>
                          <a:latin typeface="+mj-ea"/>
                          <a:ea typeface="+mj-ea"/>
                        </a:rPr>
                        <a:t>                              </a:t>
                      </a:r>
                      <a:r>
                        <a:rPr lang="zh-TW" altLang="en-US" sz="1800" kern="100" baseline="0" dirty="0" smtClean="0">
                          <a:effectLst/>
                          <a:latin typeface="+mj-ea"/>
                          <a:ea typeface="+mj-ea"/>
                        </a:rPr>
                        <a:t>     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委員會。</a:t>
                      </a:r>
                      <a:endParaRPr lang="en-US" altLang="zh-TW" sz="1800" kern="100" dirty="0" smtClean="0"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1" marR="17781" marT="0" marB="0"/>
                </a:tc>
              </a:tr>
              <a:tr h="1046522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王順治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1997/12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從「未實施容積管制地區綜合設計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鼓勵辦法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」條文之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修</a:t>
                      </a:r>
                      <a:endParaRPr lang="en-US" altLang="zh-TW" sz="180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 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正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來看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其對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居住密度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與居住品質之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研究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，建築學報第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23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期，中華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民</a:t>
                      </a:r>
                      <a:endParaRPr lang="en-US" altLang="zh-TW" sz="180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 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國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建築學會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zh-TW" sz="18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1" marR="17781" marT="0" marB="0"/>
                </a:tc>
              </a:tr>
              <a:tr h="914000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胥直強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1997/12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建築系統整合初探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-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理論背景與現況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發展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評估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建築學</a:t>
                      </a:r>
                      <a:endParaRPr lang="en-US" altLang="zh-TW" sz="180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 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報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第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23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期，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pp.105-118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台北科技</a:t>
                      </a:r>
                      <a:r>
                        <a:rPr lang="zh-TW" sz="1800" kern="100" dirty="0">
                          <a:effectLst/>
                          <a:latin typeface="+mj-ea"/>
                          <a:ea typeface="+mj-ea"/>
                        </a:rPr>
                        <a:t>大學建設計技術系</a:t>
                      </a:r>
                      <a:r>
                        <a:rPr lang="zh-TW" sz="1800" kern="100" dirty="0" smtClean="0"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zh-TW" sz="18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1" marR="17781" marT="0" marB="0"/>
                </a:tc>
              </a:tr>
              <a:tr h="560603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1997/7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台灣地區居住密度與居住品質之現況分析</a:t>
                      </a:r>
                      <a:r>
                        <a:rPr lang="en-US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國家</a:t>
                      </a:r>
                      <a:r>
                        <a:rPr lang="zh-TW" sz="180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科學委員會</a:t>
                      </a:r>
                      <a:r>
                        <a:rPr lang="zh-TW" sz="180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en-US" altLang="zh-TW" sz="180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1" marR="17781" marT="0" marB="0"/>
                </a:tc>
              </a:tr>
            </a:tbl>
          </a:graphicData>
        </a:graphic>
      </p:graphicFrame>
      <p:sp>
        <p:nvSpPr>
          <p:cNvPr id="101396" name="文字方塊 2"/>
          <p:cNvSpPr txBox="1">
            <a:spLocks noChangeArrowheads="1"/>
          </p:cNvSpPr>
          <p:nvPr/>
        </p:nvSpPr>
        <p:spPr bwMode="auto">
          <a:xfrm>
            <a:off x="2411413" y="476250"/>
            <a:ext cx="44640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280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專書及論文  </a:t>
            </a:r>
            <a:r>
              <a:rPr lang="en-US" altLang="zh-TW" sz="280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1995-1999</a:t>
            </a:r>
            <a:endParaRPr lang="zh-TW" altLang="en-US" sz="280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23006597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>
            <a:graphicFrameLocks noGrp="1"/>
          </p:cNvGraphicFramePr>
          <p:nvPr/>
        </p:nvGraphicFramePr>
        <p:xfrm>
          <a:off x="250825" y="1052513"/>
          <a:ext cx="8640763" cy="52819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40763"/>
              </a:tblGrid>
              <a:tr h="761933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王順治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1997/3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台灣地區集合住宅之居住密度指標研究</a:t>
                      </a:r>
                      <a:r>
                        <a:rPr 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建築學報第</a:t>
                      </a:r>
                      <a:r>
                        <a:rPr 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20</a:t>
                      </a: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期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中華民國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建築學會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  <a:tr h="761933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1996/7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台灣地區中層集合住宅火災擴大的途徑及防止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對策</a:t>
                      </a:r>
                      <a:r>
                        <a:rPr 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，國家科學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 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委員會。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  <a:tr h="982091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康弘雄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1995/11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住宅中插座開關與用電器具之現況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調查分析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中華民國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zh-TW" altLang="en-US" sz="1800" b="0" kern="100" baseline="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建築學會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第八屆建築研究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成果發表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會論文集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上冊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pp.445-448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 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中華民國建築學會。</a:t>
                      </a: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  <a:tr h="1015910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王順治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1995/11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台灣地區國宅居住密度調查研究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，中華民國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建築學會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第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八屆建築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研究成果發表會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論文集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上冊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pp.371-376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，中華民國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altLang="en-US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                             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學會。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l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  <a:tr h="507955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1995/8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台灣省立彰化社教館建築計劃之研訂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台灣省立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彰化社教館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  <a:tr h="743834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1995/6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台南市住宅建設計劃之規劃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，內政部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研究所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台南市市政府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  <a:tr h="507955">
                <a:tc>
                  <a:txBody>
                    <a:bodyPr/>
                    <a:lstStyle/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吳讓治，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1995/6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&lt;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集合住宅住戶使用手冊範本之研定</a:t>
                      </a:r>
                      <a:r>
                        <a:rPr lang="en-US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&gt;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，內政部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建築</a:t>
                      </a:r>
                      <a:r>
                        <a:rPr lang="zh-TW" sz="1800" b="0" kern="100" dirty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研究所籌備處</a:t>
                      </a:r>
                      <a:r>
                        <a:rPr lang="zh-TW" sz="1800" b="0" kern="100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。</a:t>
                      </a:r>
                      <a:endParaRPr lang="en-US" altLang="zh-TW" sz="1800" b="0" kern="100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just">
                        <a:lnSpc>
                          <a:spcPts val="2000"/>
                        </a:lnSpc>
                        <a:spcAft>
                          <a:spcPts val="0"/>
                        </a:spcAft>
                        <a:tabLst>
                          <a:tab pos="609600" algn="l"/>
                        </a:tabLst>
                      </a:pPr>
                      <a:endParaRPr lang="zh-TW" sz="1800" b="0" kern="100" dirty="0">
                        <a:effectLst/>
                        <a:latin typeface="+mj-ea"/>
                        <a:ea typeface="+mj-ea"/>
                      </a:endParaRPr>
                    </a:p>
                  </a:txBody>
                  <a:tcPr marL="17780" marR="17780" marT="0" marB="0"/>
                </a:tc>
              </a:tr>
            </a:tbl>
          </a:graphicData>
        </a:graphic>
      </p:graphicFrame>
      <p:sp>
        <p:nvSpPr>
          <p:cNvPr id="102420" name="文字方塊 2"/>
          <p:cNvSpPr txBox="1">
            <a:spLocks noChangeArrowheads="1"/>
          </p:cNvSpPr>
          <p:nvPr/>
        </p:nvSpPr>
        <p:spPr bwMode="auto">
          <a:xfrm>
            <a:off x="2411413" y="188913"/>
            <a:ext cx="44640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TW" altLang="en-US" sz="280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專書及論文  </a:t>
            </a:r>
            <a:r>
              <a:rPr lang="en-US" altLang="zh-TW" sz="2800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1995-1999</a:t>
            </a:r>
            <a:endParaRPr lang="zh-TW" altLang="en-US" sz="2800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56008373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orient="vert" idx="1"/>
          </p:nvPr>
        </p:nvSpPr>
        <p:spPr>
          <a:xfrm>
            <a:off x="323850" y="1595438"/>
            <a:ext cx="7127875" cy="4786312"/>
          </a:xfrm>
        </p:spPr>
        <p:txBody>
          <a:bodyPr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zh-TW" sz="800" dirty="0"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en-US" altLang="zh-TW" sz="2400" dirty="0" smtClean="0">
              <a:latin typeface="華康中黑體" pitchFamily="49" charset="-120"/>
              <a:ea typeface="華康中黑體" pitchFamily="49" charset="-12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600" dirty="0">
                <a:latin typeface="+mj-ea"/>
                <a:ea typeface="+mj-ea"/>
              </a:rPr>
              <a:t> </a:t>
            </a:r>
            <a:r>
              <a:rPr lang="zh-TW" altLang="en-US" sz="2600" dirty="0" smtClean="0">
                <a:latin typeface="+mj-ea"/>
                <a:ea typeface="+mj-ea"/>
              </a:rPr>
              <a:t>   舉凡</a:t>
            </a:r>
            <a:endParaRPr lang="en-US" altLang="zh-TW" sz="2600" dirty="0" smtClean="0">
              <a:latin typeface="+mj-ea"/>
              <a:ea typeface="+mj-ea"/>
            </a:endParaRP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 smtClean="0">
                <a:latin typeface="+mj-ea"/>
                <a:ea typeface="+mj-ea"/>
              </a:rPr>
              <a:t>「</a:t>
            </a:r>
            <a:r>
              <a:rPr lang="zh-TW" altLang="en-US" sz="2600" dirty="0">
                <a:latin typeface="+mj-ea"/>
                <a:ea typeface="+mj-ea"/>
              </a:rPr>
              <a:t>房屋工業化」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>
                <a:latin typeface="+mj-ea"/>
                <a:ea typeface="+mj-ea"/>
              </a:rPr>
              <a:t>「營建自動化」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>
                <a:latin typeface="+mj-ea"/>
                <a:ea typeface="+mj-ea"/>
              </a:rPr>
              <a:t>「建築防火」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>
                <a:latin typeface="+mj-ea"/>
                <a:ea typeface="+mj-ea"/>
              </a:rPr>
              <a:t>「建築防災」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>
                <a:latin typeface="+mj-ea"/>
                <a:ea typeface="+mj-ea"/>
              </a:rPr>
              <a:t>「建築性能」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>
                <a:latin typeface="+mj-ea"/>
                <a:ea typeface="+mj-ea"/>
              </a:rPr>
              <a:t>「住宅問題」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2600" dirty="0">
                <a:latin typeface="+mj-ea"/>
                <a:ea typeface="+mj-ea"/>
              </a:rPr>
              <a:t>「居住品質</a:t>
            </a:r>
            <a:r>
              <a:rPr lang="zh-TW" altLang="en-US" sz="2600" dirty="0" smtClean="0">
                <a:latin typeface="+mj-ea"/>
                <a:ea typeface="+mj-ea"/>
              </a:rPr>
              <a:t>」</a:t>
            </a:r>
            <a:endParaRPr lang="en-US" altLang="zh-TW" sz="2600" dirty="0" smtClean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600" dirty="0">
                <a:latin typeface="+mj-ea"/>
                <a:ea typeface="+mj-ea"/>
              </a:rPr>
              <a:t> </a:t>
            </a:r>
            <a:r>
              <a:rPr lang="zh-TW" altLang="en-US" sz="2600" dirty="0" smtClean="0">
                <a:latin typeface="+mj-ea"/>
                <a:ea typeface="+mj-ea"/>
              </a:rPr>
              <a:t>  </a:t>
            </a:r>
            <a:endParaRPr lang="en-US" altLang="zh-TW" sz="2600" dirty="0" smtClean="0">
              <a:latin typeface="+mj-ea"/>
              <a:ea typeface="+mj-ea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600" dirty="0">
                <a:latin typeface="+mj-ea"/>
                <a:ea typeface="+mj-ea"/>
              </a:rPr>
              <a:t> </a:t>
            </a:r>
            <a:r>
              <a:rPr lang="zh-TW" altLang="en-US" sz="2600" dirty="0" smtClean="0">
                <a:latin typeface="+mj-ea"/>
                <a:ea typeface="+mj-ea"/>
              </a:rPr>
              <a:t>   等議題，</a:t>
            </a:r>
            <a:r>
              <a:rPr lang="zh-TW" altLang="en-US" sz="2600" dirty="0">
                <a:latin typeface="+mj-ea"/>
                <a:ea typeface="+mj-ea"/>
              </a:rPr>
              <a:t>均可看到吳教授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600" dirty="0" smtClean="0">
                <a:latin typeface="+mj-ea"/>
                <a:ea typeface="+mj-ea"/>
              </a:rPr>
              <a:t>    豐富</a:t>
            </a:r>
            <a:r>
              <a:rPr lang="zh-TW" altLang="en-US" sz="2600" dirty="0">
                <a:latin typeface="+mj-ea"/>
                <a:ea typeface="+mj-ea"/>
              </a:rPr>
              <a:t>的研究成果，吳教授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600" dirty="0" smtClean="0">
                <a:latin typeface="+mj-ea"/>
                <a:ea typeface="+mj-ea"/>
              </a:rPr>
              <a:t>    為台灣本土</a:t>
            </a:r>
            <a:r>
              <a:rPr lang="zh-TW" altLang="en-US" sz="2600" dirty="0">
                <a:latin typeface="+mj-ea"/>
                <a:ea typeface="+mj-ea"/>
              </a:rPr>
              <a:t>的</a:t>
            </a:r>
            <a:r>
              <a:rPr lang="zh-TW" altLang="en-US" sz="2600" dirty="0" smtClean="0">
                <a:latin typeface="+mj-ea"/>
                <a:ea typeface="+mj-ea"/>
              </a:rPr>
              <a:t>建築計劃研</a:t>
            </a:r>
            <a:endParaRPr lang="en-US" altLang="zh-TW" sz="2600" dirty="0" smtClean="0">
              <a:latin typeface="+mj-ea"/>
              <a:ea typeface="+mj-ea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zh-TW" altLang="en-US" sz="2600" dirty="0">
                <a:latin typeface="+mj-ea"/>
                <a:ea typeface="+mj-ea"/>
              </a:rPr>
              <a:t> </a:t>
            </a:r>
            <a:r>
              <a:rPr lang="zh-TW" altLang="en-US" sz="2600" dirty="0" smtClean="0">
                <a:latin typeface="+mj-ea"/>
                <a:ea typeface="+mj-ea"/>
              </a:rPr>
              <a:t>   究，奠定了堅實</a:t>
            </a:r>
            <a:r>
              <a:rPr lang="zh-TW" altLang="en-US" sz="2600" dirty="0">
                <a:latin typeface="+mj-ea"/>
                <a:ea typeface="+mj-ea"/>
              </a:rPr>
              <a:t>基礎。</a:t>
            </a:r>
          </a:p>
        </p:txBody>
      </p:sp>
      <p:sp>
        <p:nvSpPr>
          <p:cNvPr id="23555" name="Rectangle 2"/>
          <p:cNvSpPr>
            <a:spLocks noGrp="1" noChangeArrowheads="1"/>
          </p:cNvSpPr>
          <p:nvPr>
            <p:ph type="title" orient="vert"/>
          </p:nvPr>
        </p:nvSpPr>
        <p:spPr>
          <a:xfrm>
            <a:off x="7596188" y="333375"/>
            <a:ext cx="1447800" cy="5851525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sz="4000" b="1" dirty="0" smtClean="0">
                <a:solidFill>
                  <a:srgbClr val="C00000"/>
                </a:solidFill>
                <a:latin typeface="+mj-ea"/>
              </a:rPr>
              <a:t>專 業 貢 獻</a:t>
            </a:r>
            <a:endParaRPr lang="zh-TW" altLang="en-US" dirty="0" smtClean="0">
              <a:solidFill>
                <a:srgbClr val="C00000"/>
              </a:solidFill>
              <a:latin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794036551"/>
      </p:ext>
    </p:extLst>
  </p:cSld>
  <p:clrMapOvr>
    <a:masterClrMapping/>
  </p:clrMapOvr>
  <p:transition>
    <p:zoom dir="in"/>
    <p:sndAc>
      <p:stSnd>
        <p:snd r:embed="rId2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內容版面配置區 2"/>
          <p:cNvSpPr>
            <a:spLocks noGrp="1"/>
          </p:cNvSpPr>
          <p:nvPr>
            <p:ph sz="quarter" idx="1"/>
          </p:nvPr>
        </p:nvSpPr>
        <p:spPr>
          <a:xfrm>
            <a:off x="857250" y="1527175"/>
            <a:ext cx="7572375" cy="4572000"/>
          </a:xfrm>
        </p:spPr>
        <p:txBody>
          <a:bodyPr/>
          <a:lstStyle/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吳教授於</a:t>
            </a: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1995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年成立「吳讓治建築文教基金會」，由教育的觀點出發，以舉辦文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  <a:buFont typeface="Wingdings 2" pitchFamily="18" charset="2"/>
              <a:buNone/>
            </a:pP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教活動致力於推動臺灣建築品質之提昇。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2002    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出版吳教授榮退紀念文集「深耕的先行者」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2003    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邀請日本建築師長谷川逸子來台演講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2004    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舉辦「臺灣現代建築溯源</a:t>
            </a: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-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建築前輩及其世代系列</a:t>
            </a: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(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一</a:t>
            </a: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)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」 ，邀請高而潘  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             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、陳邁、王秋華、吳明修等建築師演講及對話。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2005    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邀請日本建築師藤森照信來台演講，並出版基金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              會十週年文集「深耕與實踐」 。</a:t>
            </a:r>
            <a:endParaRPr lang="en-US" altLang="zh-TW" sz="160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ct val="150000"/>
              </a:lnSpc>
            </a:pPr>
            <a:r>
              <a:rPr lang="en-US" altLang="zh-TW" sz="1600" smtClean="0">
                <a:latin typeface="微軟正黑體" pitchFamily="34" charset="-120"/>
                <a:ea typeface="微軟正黑體" pitchFamily="34" charset="-120"/>
              </a:rPr>
              <a:t>2010     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出版「巨塔</a:t>
            </a:r>
            <a:r>
              <a:rPr lang="ja-JP" altLang="en-US" sz="1600" smtClean="0">
                <a:latin typeface="新細明體" pitchFamily="18" charset="-120"/>
                <a:ea typeface="新細明體" pitchFamily="18" charset="-120"/>
              </a:rPr>
              <a:t>の</a:t>
            </a:r>
            <a:r>
              <a:rPr lang="zh-TW" altLang="en-US" sz="1600" smtClean="0">
                <a:latin typeface="新細明體" pitchFamily="18" charset="-120"/>
              </a:rPr>
              <a:t>男－郭茂林</a:t>
            </a:r>
            <a:r>
              <a:rPr lang="zh-TW" altLang="en-US" sz="1600" smtClean="0">
                <a:latin typeface="微軟正黑體" pitchFamily="34" charset="-120"/>
                <a:ea typeface="微軟正黑體" pitchFamily="34" charset="-120"/>
              </a:rPr>
              <a:t>」</a:t>
            </a:r>
          </a:p>
        </p:txBody>
      </p:sp>
      <p:sp>
        <p:nvSpPr>
          <p:cNvPr id="104451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z="3600" smtClean="0">
                <a:solidFill>
                  <a:srgbClr val="C00000"/>
                </a:solidFill>
                <a:latin typeface="微軟正黑體" pitchFamily="34" charset="-120"/>
              </a:rPr>
              <a:t>吳讓治建築文教基金會</a:t>
            </a:r>
            <a:endParaRPr lang="zh-TW" altLang="en-US" sz="3600" b="1" smtClean="0">
              <a:solidFill>
                <a:srgbClr val="C00000"/>
              </a:solidFill>
            </a:endParaRPr>
          </a:p>
        </p:txBody>
      </p:sp>
      <p:pic>
        <p:nvPicPr>
          <p:cNvPr id="104452" name="內容版面配置區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786188"/>
            <a:ext cx="1820863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9515162"/>
      </p:ext>
    </p:extLst>
  </p:cSld>
  <p:clrMapOvr>
    <a:masterClrMapping/>
  </p:clrMapOvr>
  <p:transition>
    <p:zoom dir="in"/>
    <p:sndAc>
      <p:stSnd>
        <p:snd r:embed="rId2" name="TYP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標題 3"/>
          <p:cNvSpPr>
            <a:spLocks noGrp="1"/>
          </p:cNvSpPr>
          <p:nvPr>
            <p:ph type="title"/>
          </p:nvPr>
        </p:nvSpPr>
        <p:spPr>
          <a:xfrm>
            <a:off x="301625" y="238125"/>
            <a:ext cx="8534400" cy="758825"/>
          </a:xfrm>
        </p:spPr>
        <p:txBody>
          <a:bodyPr/>
          <a:lstStyle/>
          <a:p>
            <a:r>
              <a:rPr lang="zh-TW" altLang="en-US" sz="4000" b="1" smtClean="0">
                <a:solidFill>
                  <a:srgbClr val="C00000"/>
                </a:solidFill>
              </a:rPr>
              <a:t>榮 譽 事 蹟</a:t>
            </a:r>
          </a:p>
        </p:txBody>
      </p:sp>
      <p:pic>
        <p:nvPicPr>
          <p:cNvPr id="105475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938338"/>
            <a:ext cx="3455987" cy="3938587"/>
          </a:xfrm>
          <a:noFill/>
          <a:ln w="57150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105476" name="矩形 5"/>
          <p:cNvSpPr>
            <a:spLocks noChangeArrowheads="1"/>
          </p:cNvSpPr>
          <p:nvPr/>
        </p:nvSpPr>
        <p:spPr bwMode="auto">
          <a:xfrm>
            <a:off x="4500563" y="1773238"/>
            <a:ext cx="39227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ju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吳讓治教授於</a:t>
            </a:r>
            <a:r>
              <a:rPr lang="en-US" altLang="zh-TW" b="1">
                <a:solidFill>
                  <a:srgbClr val="FFFFFF"/>
                </a:solidFill>
                <a:latin typeface="微軟正黑體" pitchFamily="34" charset="-120"/>
                <a:ea typeface="微軟正黑體" pitchFamily="34" charset="-120"/>
              </a:rPr>
              <a:t>1968</a:t>
            </a:r>
            <a:r>
              <a:rPr lang="zh-TW" altLang="en-US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年起任職成功大學建築系，專職奉獻於研究教育工作至今。其間為台灣建築界培育無數人才，成為現在學界與業界的中堅。教授為台灣的建築教育鞠躬盡粹，貢獻不可抹滅。</a:t>
            </a:r>
            <a:endParaRPr lang="en-US" altLang="zh-TW" b="1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TW" altLang="en-US" b="1">
              <a:solidFill>
                <a:srgbClr val="5E6B84"/>
              </a:solidFill>
              <a:latin typeface="微軟正黑體" pitchFamily="34" charset="-120"/>
              <a:ea typeface="微軟正黑體" pitchFamily="34" charset="-120"/>
            </a:endParaRPr>
          </a:p>
          <a:p>
            <a:pPr algn="dist" eaLnBrk="1" fontAlgn="base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吳教授於</a:t>
            </a:r>
            <a:r>
              <a:rPr lang="en-US" altLang="zh-TW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80</a:t>
            </a:r>
            <a:r>
              <a:rPr lang="zh-TW" altLang="en-US" b="1">
                <a:solidFill>
                  <a:srgbClr val="5E6B84"/>
                </a:solidFill>
                <a:latin typeface="微軟正黑體" pitchFamily="34" charset="-120"/>
                <a:ea typeface="微軟正黑體" pitchFamily="34" charset="-120"/>
              </a:rPr>
              <a:t>年代末期起，致力推動建築學會之制度化，使建築學會逐漸具有建築專業研究之學術領導地位。</a:t>
            </a:r>
          </a:p>
        </p:txBody>
      </p:sp>
    </p:spTree>
    <p:extLst>
      <p:ext uri="{BB962C8B-B14F-4D97-AF65-F5344CB8AC3E}">
        <p14:creationId xmlns:p14="http://schemas.microsoft.com/office/powerpoint/2010/main" val="1124415769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zh-TW" altLang="en-US" sz="3600" b="1" dirty="0" smtClean="0">
                <a:solidFill>
                  <a:srgbClr val="C00000"/>
                </a:solidFill>
              </a:rPr>
              <a:t>榮 譽 事 蹟</a:t>
            </a:r>
            <a:endParaRPr lang="zh-TW" altLang="en-US" dirty="0"/>
          </a:p>
        </p:txBody>
      </p:sp>
      <p:pic>
        <p:nvPicPr>
          <p:cNvPr id="106499" name="內容版面配置區 8" descr="AIOT 13-03吳讓治會士.jpg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03325" y="1597025"/>
            <a:ext cx="6757988" cy="4781550"/>
          </a:xfrm>
        </p:spPr>
      </p:pic>
    </p:spTree>
    <p:extLst>
      <p:ext uri="{BB962C8B-B14F-4D97-AF65-F5344CB8AC3E}">
        <p14:creationId xmlns:p14="http://schemas.microsoft.com/office/powerpoint/2010/main" val="2761950961"/>
      </p:ext>
    </p:extLst>
  </p:cSld>
  <p:clrMapOvr>
    <a:masterClrMapping/>
  </p:clrMapOvr>
  <p:transition>
    <p:zoom dir="in"/>
    <p:sndAc>
      <p:stSnd>
        <p:snd r:embed="rId2" name="TYPE.WAV"/>
      </p:stSnd>
    </p:sndAc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6"/>
          <p:cNvSpPr txBox="1">
            <a:spLocks noChangeArrowheads="1"/>
          </p:cNvSpPr>
          <p:nvPr/>
        </p:nvSpPr>
        <p:spPr bwMode="auto">
          <a:xfrm>
            <a:off x="0" y="3284538"/>
            <a:ext cx="9144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870" tIns="51435" rIns="102870" bIns="51435">
            <a:spAutoFit/>
          </a:bodyPr>
          <a:lstStyle>
            <a:lvl1pPr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defTabSz="981075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defTabSz="981075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TW" altLang="en-US" sz="3200" b="1">
                <a:solidFill>
                  <a:srgbClr val="FFFFFF"/>
                </a:solidFill>
                <a:latin typeface="RomanC" pitchFamily="2" charset="0"/>
                <a:ea typeface="華康特粗明體" pitchFamily="49" charset="-120"/>
              </a:rPr>
              <a:t>恭喜 吳讓治 會員 晉升會士</a:t>
            </a:r>
            <a:endParaRPr lang="en-US" altLang="zh-TW" sz="3200" b="1">
              <a:solidFill>
                <a:srgbClr val="FFFFFF"/>
              </a:solidFill>
              <a:latin typeface="Swis721 BT" pitchFamily="34" charset="0"/>
            </a:endParaRPr>
          </a:p>
        </p:txBody>
      </p:sp>
      <p:pic>
        <p:nvPicPr>
          <p:cNvPr id="1075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375" y="450850"/>
            <a:ext cx="2127250" cy="2809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58014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市鎮">
  <a:themeElements>
    <a:clrScheme name="市鎮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市鎮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市鎮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宣紙">
  <a:themeElements>
    <a:clrScheme name="宣紙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宣紙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宣紙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1181</Words>
  <Application>Microsoft Office PowerPoint</Application>
  <PresentationFormat>如螢幕大小 (4:3)</PresentationFormat>
  <Paragraphs>140</Paragraphs>
  <Slides>16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16</vt:i4>
      </vt:variant>
    </vt:vector>
  </HeadingPairs>
  <TitlesOfParts>
    <vt:vector size="18" baseType="lpstr">
      <vt:lpstr>市鎮</vt:lpstr>
      <vt:lpstr>宣紙</vt:lpstr>
      <vt:lpstr>臺灣建築學會</vt:lpstr>
      <vt:lpstr>基 本 資 料</vt:lpstr>
      <vt:lpstr>吳讓治   教授 台灣「房屋工業化研究」之先驅 台灣建築界「建築計劃」領域之啟蒙者</vt:lpstr>
      <vt:lpstr>主 要 學 歷</vt:lpstr>
      <vt:lpstr>PowerPoint 簡報</vt:lpstr>
      <vt:lpstr>其 人 其 事</vt:lpstr>
      <vt:lpstr>PowerPoint 簡報</vt:lpstr>
      <vt:lpstr>其 人 其 事</vt:lpstr>
      <vt:lpstr>PowerPoint 簡報</vt:lpstr>
      <vt:lpstr>PowerPoint 簡報</vt:lpstr>
      <vt:lpstr>PowerPoint 簡報</vt:lpstr>
      <vt:lpstr>專 業 貢 獻</vt:lpstr>
      <vt:lpstr>吳讓治建築文教基金會</vt:lpstr>
      <vt:lpstr>榮 譽 事 蹟</vt:lpstr>
      <vt:lpstr>榮 譽 事 蹟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臺灣建築學會</dc:title>
  <dc:creator>HP2</dc:creator>
  <cp:lastModifiedBy>HP2</cp:lastModifiedBy>
  <cp:revision>1</cp:revision>
  <dcterms:created xsi:type="dcterms:W3CDTF">2014-11-17T01:32:27Z</dcterms:created>
  <dcterms:modified xsi:type="dcterms:W3CDTF">2014-11-17T01:32:59Z</dcterms:modified>
</cp:coreProperties>
</file>