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8"/>
  </p:notesMasterIdLst>
  <p:sldIdLst>
    <p:sldId id="256" r:id="rId2"/>
    <p:sldId id="259" r:id="rId3"/>
    <p:sldId id="261" r:id="rId4"/>
    <p:sldId id="262" r:id="rId5"/>
    <p:sldId id="277" r:id="rId6"/>
    <p:sldId id="278" r:id="rId7"/>
  </p:sldIdLst>
  <p:sldSz cx="10801350" cy="7200900"/>
  <p:notesSz cx="9144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35" userDrawn="1">
          <p15:clr>
            <a:srgbClr val="A4A3A4"/>
          </p15:clr>
        </p15:guide>
        <p15:guide id="3" pos="3898" userDrawn="1">
          <p15:clr>
            <a:srgbClr val="A4A3A4"/>
          </p15:clr>
        </p15:guide>
        <p15:guide id="4" orient="horz" pos="1098" userDrawn="1">
          <p15:clr>
            <a:srgbClr val="A4A3A4"/>
          </p15:clr>
        </p15:guide>
        <p15:guide id="5" orient="horz" pos="824" userDrawn="1">
          <p15:clr>
            <a:srgbClr val="A4A3A4"/>
          </p15:clr>
        </p15:guide>
        <p15:guide id="7" orient="horz" pos="127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8F8F"/>
    <a:srgbClr val="8E8E8E"/>
    <a:srgbClr val="FFFFFF"/>
    <a:srgbClr val="2A2A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4" autoAdjust="0"/>
    <p:restoredTop sz="94556"/>
  </p:normalViewPr>
  <p:slideViewPr>
    <p:cSldViewPr>
      <p:cViewPr varScale="1">
        <p:scale>
          <a:sx n="105" d="100"/>
          <a:sy n="105" d="100"/>
        </p:scale>
        <p:origin x="192" y="184"/>
      </p:cViewPr>
      <p:guideLst>
        <p:guide orient="horz" pos="2268"/>
        <p:guide pos="335"/>
        <p:guide pos="3898"/>
        <p:guide orient="horz" pos="1098"/>
        <p:guide orient="horz" pos="824"/>
        <p:guide orient="horz" pos="127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5D215-EE88-4CDD-9AB3-E563C13334CA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35275" y="857250"/>
            <a:ext cx="34734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45438-4872-4131-A801-2D29647AAA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50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E56D6-0CE7-4080-AC7F-4B277B157C7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30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1597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9168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4F956D-A18F-5CBF-C48D-9C1C7D800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178481"/>
            <a:ext cx="8101013" cy="2506980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C3BA5FE-54B0-B135-B64F-5B1B44F06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782140"/>
            <a:ext cx="8101013" cy="1738550"/>
          </a:xfrm>
        </p:spPr>
        <p:txBody>
          <a:bodyPr/>
          <a:lstStyle>
            <a:lvl1pPr marL="0" indent="0" algn="ctr">
              <a:buNone/>
              <a:defRPr sz="2126"/>
            </a:lvl1pPr>
            <a:lvl2pPr marL="405033" indent="0" algn="ctr">
              <a:buNone/>
              <a:defRPr sz="1772"/>
            </a:lvl2pPr>
            <a:lvl3pPr marL="810067" indent="0" algn="ctr">
              <a:buNone/>
              <a:defRPr sz="1595"/>
            </a:lvl3pPr>
            <a:lvl4pPr marL="1215100" indent="0" algn="ctr">
              <a:buNone/>
              <a:defRPr sz="1417"/>
            </a:lvl4pPr>
            <a:lvl5pPr marL="1620134" indent="0" algn="ctr">
              <a:buNone/>
              <a:defRPr sz="1417"/>
            </a:lvl5pPr>
            <a:lvl6pPr marL="2025167" indent="0" algn="ctr">
              <a:buNone/>
              <a:defRPr sz="1417"/>
            </a:lvl6pPr>
            <a:lvl7pPr marL="2430201" indent="0" algn="ctr">
              <a:buNone/>
              <a:defRPr sz="1417"/>
            </a:lvl7pPr>
            <a:lvl8pPr marL="2835234" indent="0" algn="ctr">
              <a:buNone/>
              <a:defRPr sz="1417"/>
            </a:lvl8pPr>
            <a:lvl9pPr marL="3240268" indent="0" algn="ctr">
              <a:buNone/>
              <a:defRPr sz="1417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300FFE-AC62-DFAB-96F2-79B1A59BE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F4B0E-2D47-42D8-B154-5E87F590810E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4D49AAB-AE4C-B10C-EB5B-4E6543DC9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043DE8-0D9B-3C7A-E765-BF4638BA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8D295C-4FC1-454D-B7AA-BF625B9EA98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1918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151FF6-B1B1-E307-6B2E-C627F31AD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27145C-17CC-74DB-17C6-774BFF7A3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0A8D9B-0060-7A94-5FD0-5AC0D3FF6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AB4E63-6FC6-49A8-DBF2-A7FF051B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5273563-C731-157D-61CD-E3617CC5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501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A3FAAD-7422-4899-441A-C003E63A3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7" y="1795225"/>
            <a:ext cx="9316164" cy="2995374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2B7B84F-935F-3D72-9B4F-6FFCC094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7" y="4818937"/>
            <a:ext cx="9316164" cy="1575196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5033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10067" indent="0">
              <a:buNone/>
              <a:defRPr sz="1595">
                <a:solidFill>
                  <a:schemeClr val="tx1">
                    <a:tint val="75000"/>
                  </a:schemeClr>
                </a:solidFill>
              </a:defRPr>
            </a:lvl3pPr>
            <a:lvl4pPr marL="1215100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201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516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3020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52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4026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D7AB984-7DE4-8197-4CE7-293B61486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814A4B-4096-EB3F-4F6E-4FC8C09D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E60CA67-9493-FF45-D982-1ACD641D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853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AC3CD3-76F2-191E-03F5-FB5DDB3DC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6F092F-A811-C6D4-2A45-FA8B58751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59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529D542-BD95-5CE1-5B74-861426AFB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6818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6E3F502-29C4-A9A4-236E-E2E463DF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08BE372-8327-F1AE-6C0A-65BDA466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9897E56-9AD6-7646-156B-13D91363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677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970164-C1FA-13C2-2C0E-75392DC6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383382"/>
            <a:ext cx="9316164" cy="139184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3C03E9A-2C3B-F2E9-7CDD-440A5302B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000" y="1765221"/>
            <a:ext cx="4569477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65EF378-E50A-BD5B-64FA-E85C25B6F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000" y="2630329"/>
            <a:ext cx="4569477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FAF84C3-92A6-A78B-BD07-5A7EF2404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765221"/>
            <a:ext cx="4591981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AF84CB1-5826-5DC3-10BD-4373F44C01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630329"/>
            <a:ext cx="4591981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7A80F0E-9C68-8966-7248-E73F3A2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5EB290C-EE58-AC8D-7D6A-60238A9BC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7212357-9B56-E717-1610-C9919B5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82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473773B-E6FA-CF83-DCCE-0D7AF1EF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8EEDDF-F143-0425-0314-86028C65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276C65-5B4A-4CA6-8485-577A7FDAF930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DBA4F1E-B88A-BDDF-C3E5-3234DC5D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CD5DC4B-13C9-935F-5EBD-D20D8197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E30572-AE04-439A-B40C-19C2D5A323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5728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1BCC058-38C6-A612-A7B4-0283A389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A9DBDB-BDD8-41C6-BAD1-B96829BE9154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6A61705-B0AC-F895-736A-11FCC8B1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8B1FCBD-0364-B662-9983-D69FBBED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9E84-B055-45EC-986B-6D1EEE6E9B7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29628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230346-E727-36A9-3C19-665D9FD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B4A5437-F312-415C-781B-A2C403493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>
              <a:defRPr sz="2835"/>
            </a:lvl1pPr>
            <a:lvl2pPr>
              <a:defRPr sz="2481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49443FC-2157-F6FA-8FA3-6E2D30B0D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FF280E3-D4AD-CC19-A58F-7B61C8F5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94D363D-056D-2E89-EB13-5C187414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04B7D9B-3F69-1A8D-FF44-FEB0E47B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64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8D49AC-D5F8-B202-15A4-E377455D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7E0B4D7-77C2-7669-824C-BB1DB5426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 marL="0" indent="0">
              <a:buNone/>
              <a:defRPr sz="2835"/>
            </a:lvl1pPr>
            <a:lvl2pPr marL="405033" indent="0">
              <a:buNone/>
              <a:defRPr sz="2481"/>
            </a:lvl2pPr>
            <a:lvl3pPr marL="810067" indent="0">
              <a:buNone/>
              <a:defRPr sz="2126"/>
            </a:lvl3pPr>
            <a:lvl4pPr marL="1215100" indent="0">
              <a:buNone/>
              <a:defRPr sz="1772"/>
            </a:lvl4pPr>
            <a:lvl5pPr marL="1620134" indent="0">
              <a:buNone/>
              <a:defRPr sz="1772"/>
            </a:lvl5pPr>
            <a:lvl6pPr marL="2025167" indent="0">
              <a:buNone/>
              <a:defRPr sz="1772"/>
            </a:lvl6pPr>
            <a:lvl7pPr marL="2430201" indent="0">
              <a:buNone/>
              <a:defRPr sz="1772"/>
            </a:lvl7pPr>
            <a:lvl8pPr marL="2835234" indent="0">
              <a:buNone/>
              <a:defRPr sz="1772"/>
            </a:lvl8pPr>
            <a:lvl9pPr marL="3240268" indent="0">
              <a:buNone/>
              <a:defRPr sz="1772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EFB3070-DFDC-F2CF-45FD-FC4A052F1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4E3BA6B-82A4-CF8E-FF8C-043DA7C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84C4585-0621-FF4C-6D8A-0BD6CD2DB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AF5A70D-5F93-CF16-3C2C-A537CDF91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084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4FA415-0C5B-FA3A-5CEA-3267E508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7D1EC4C-7C9C-CD0E-F24E-48E224CB9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AA68CB1-51FA-F5B7-CE53-7E42779F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AD652-AEE0-43CE-8718-9B4815F61AA2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55305F3-19EA-3EB0-EFC4-67E7C8E3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6FF87D-3093-B5FE-220B-0A1048707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76C96-6D2F-4FDD-B96C-12BD90D3505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642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A617E6D-ECD2-02D8-9652-E61FB7E36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29716" y="383381"/>
            <a:ext cx="2329041" cy="61024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ED34EE8-5F55-223E-D2BC-4FC9FBD98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2593" y="383381"/>
            <a:ext cx="6852106" cy="610243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59BD393-976E-B3ED-3E9B-20085401C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04543-BB17-4245-AC18-D791B97E6F05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EE256D-1D77-BB86-8DD3-603BD6AF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B6219EE-2051-02EC-7FFA-49CF6EAA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257D8-76BB-4AB7-B8DE-3ED0AD1B520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31129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F745869-DC76-EFEF-6977-7358EE27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93" y="383382"/>
            <a:ext cx="9316164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446DE6-77E5-FE3E-0867-60ABAC41D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593" y="1916906"/>
            <a:ext cx="9316164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2D31CC8-47C5-78C6-F94C-36A1DE14D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B1EF0D0-BED2-05EB-0193-6EEF0B400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7" y="6674168"/>
            <a:ext cx="364545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E4E3B77-5954-08CC-B7E1-6EFA5879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56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 spd="slow">
    <p:fade/>
  </p:transition>
  <p:txStyles>
    <p:titleStyle>
      <a:lvl1pPr algn="l" defTabSz="810067" rtl="0" eaLnBrk="1" latinLnBrk="0" hangingPunct="1">
        <a:lnSpc>
          <a:spcPct val="90000"/>
        </a:lnSpc>
        <a:spcBef>
          <a:spcPct val="0"/>
        </a:spcBef>
        <a:buNone/>
        <a:defRPr sz="38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517" indent="-202517" algn="l" defTabSz="810067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607550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125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417617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8226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2276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632718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30377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442785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2pPr>
      <a:lvl3pPr marL="8100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3pPr>
      <a:lvl4pPr marL="121510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6201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0251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430201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28352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240268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png"/><Relationship Id="rId12" Type="http://schemas.openxmlformats.org/officeDocument/2006/relationships/image" Target="../media/image16.jpe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2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2.png"/><Relationship Id="rId12" Type="http://schemas.openxmlformats.org/officeDocument/2006/relationships/image" Target="../media/image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1.jpeg"/><Relationship Id="rId11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openxmlformats.org/officeDocument/2006/relationships/image" Target="../media/image24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67" y="1358187"/>
            <a:ext cx="3136497" cy="326836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545633" y="2001456"/>
            <a:ext cx="5724644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7200" b="1" i="0" u="none" strike="noStrike" cap="none">
                <a:solidFill>
                  <a:srgbClr val="002060"/>
                </a:solidFill>
                <a:latin typeface="Microsoft JhengHei"/>
                <a:ea typeface="Microsoft JhengHei"/>
                <a:cs typeface="Microsoft JhengHei"/>
                <a:sym typeface="Arial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dirty="0"/>
              <a:t>臺灣建築學會</a:t>
            </a:r>
            <a:endParaRPr lang="en-US" altLang="zh-TW" dirty="0"/>
          </a:p>
          <a:p>
            <a:r>
              <a:rPr lang="en-US" altLang="zh-TW" dirty="0"/>
              <a:t>2026</a:t>
            </a:r>
            <a:r>
              <a:rPr lang="zh-TW" altLang="en-US" dirty="0"/>
              <a:t>年會士</a:t>
            </a:r>
            <a:endParaRPr lang="en-US" altLang="zh-TW" dirty="0"/>
          </a:p>
        </p:txBody>
      </p:sp>
      <p:sp>
        <p:nvSpPr>
          <p:cNvPr id="8" name="文字方塊 7"/>
          <p:cNvSpPr txBox="1"/>
          <p:nvPr/>
        </p:nvSpPr>
        <p:spPr>
          <a:xfrm>
            <a:off x="2929998" y="4637401"/>
            <a:ext cx="4955914" cy="1415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5400" b="1" i="0" u="none" strike="noStrike" cap="none">
                <a:solidFill>
                  <a:srgbClr val="002060"/>
                </a:solidFill>
                <a:latin typeface="Microsoft JhengHei"/>
                <a:ea typeface="Microsoft JhengHei"/>
                <a:cs typeface="Microsoft JhengHei"/>
                <a:sym typeface="Arial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dirty="0"/>
              <a:t>姚仁喜</a:t>
            </a:r>
            <a:endParaRPr lang="en-US" altLang="zh-TW" dirty="0"/>
          </a:p>
          <a:p>
            <a:r>
              <a:rPr lang="en-US" altLang="zh-TW" sz="3200" dirty="0"/>
              <a:t>Kris Yao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649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flash/>
      </p:transition>
    </mc:Choice>
    <mc:Fallback xmlns="">
      <p:transition spd="slow" advClick="0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姚仁喜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5" name="文字方塊 3"/>
          <p:cNvSpPr txBox="1">
            <a:spLocks noChangeArrowheads="1"/>
          </p:cNvSpPr>
          <p:nvPr/>
        </p:nvSpPr>
        <p:spPr bwMode="auto">
          <a:xfrm>
            <a:off x="472058" y="2088282"/>
            <a:ext cx="6728817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現任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姚仁喜｜大元建築工場　創始人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學歷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sz="1600" dirty="0">
                <a:latin typeface="微軟正黑體" pitchFamily="34" charset="-120"/>
                <a:ea typeface="微軟正黑體" pitchFamily="34" charset="-120"/>
              </a:rPr>
              <a:t>1978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美國加州大學柏克萊分校建築碩士</a:t>
            </a:r>
            <a:endParaRPr lang="en-US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AutoNum type="arabicPlain" startAt="1975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臺灣東海大學建築系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榮譽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2026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東海大學名譽工學博士</a:t>
            </a:r>
          </a:p>
          <a:p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2024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陽明交大名譽藝術學博士</a:t>
            </a:r>
          </a:p>
          <a:p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2014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美國建築師協會榮譽院士</a:t>
            </a:r>
          </a:p>
          <a:p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2011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國土建設特別貢獻獎</a:t>
            </a:r>
          </a:p>
          <a:p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2007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國家文藝獎建築類</a:t>
            </a:r>
          </a:p>
          <a:p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2005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美國加州大學柏克萊分校環境設計學院傑出校友獎</a:t>
            </a:r>
          </a:p>
          <a:p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1997 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中華民國傑出建築師獎</a:t>
            </a:r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B853B57E-E873-E3E0-9ED6-B056788D90A4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E84ECEC2-A745-9785-118A-AC0FE3FBE1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CB863735-198E-ECB3-EA2B-120EB1B6A1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931" y="1743075"/>
            <a:ext cx="2394796" cy="3592193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090C9BF5-9EB5-2684-9539-CD224B5710C3}"/>
              </a:ext>
            </a:extLst>
          </p:cNvPr>
          <p:cNvSpPr txBox="1"/>
          <p:nvPr/>
        </p:nvSpPr>
        <p:spPr>
          <a:xfrm>
            <a:off x="431800" y="1086792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個人簡介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榮譽事蹟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姚仁喜 p.2 -2 - 2026:3:30 上午11.14">
            <a:hlinkClick r:id="" action="ppaction://media"/>
            <a:extLst>
              <a:ext uri="{FF2B5EF4-FFF2-40B4-BE49-F238E27FC236}">
                <a16:creationId xmlns:a16="http://schemas.microsoft.com/office/drawing/2014/main" id="{674AF96F-62E5-001C-5F1F-F7C0D64BC3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71328" y="182997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453381" y="1710121"/>
            <a:ext cx="5739266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提升臺灣建築國際能見度</a:t>
            </a:r>
          </a:p>
          <a:p>
            <a:pPr marL="180975" indent="-115888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參與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2002, 2008, 2014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年威尼斯國際雙年展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180975" indent="-115888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事務所國際獎項</a:t>
            </a:r>
            <a:br>
              <a:rPr lang="en-US" altLang="zh-TW" sz="1600" dirty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2022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altLang="zh-TW" sz="1600" dirty="0" err="1">
                <a:latin typeface="微軟正黑體" pitchFamily="34" charset="-120"/>
                <a:ea typeface="微軟正黑體" pitchFamily="34" charset="-120"/>
              </a:rPr>
              <a:t>Architizer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A+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國際建築奬－亞洲最佳建築師事務所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180975"/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sz="1600" dirty="0" err="1">
                <a:latin typeface="微軟正黑體" pitchFamily="34" charset="-120"/>
                <a:ea typeface="微軟正黑體" pitchFamily="34" charset="-120"/>
              </a:rPr>
              <a:t>Architizer</a:t>
            </a:r>
            <a:r>
              <a:rPr 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臺灣最佳建築師事務所第一名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180975"/>
            <a:r>
              <a:rPr lang="en-US" sz="1600" dirty="0">
                <a:latin typeface="微軟正黑體" pitchFamily="34" charset="-120"/>
                <a:ea typeface="微軟正黑體" pitchFamily="34" charset="-120"/>
              </a:rPr>
              <a:t>2023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sz="1600" dirty="0">
                <a:latin typeface="微軟正黑體" pitchFamily="34" charset="-120"/>
                <a:ea typeface="微軟正黑體" pitchFamily="34" charset="-120"/>
              </a:rPr>
              <a:t>LOOP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國際設計奬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亞洲最佳建築師事務所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180975"/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2025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sz="1600" dirty="0">
                <a:latin typeface="微軟正黑體" pitchFamily="34" charset="-120"/>
                <a:ea typeface="微軟正黑體" pitchFamily="34" charset="-120"/>
              </a:rPr>
              <a:t>AIA International Firm Award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180975" indent="-115888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其他國際展覽：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鹿特丹建築雙年展、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英國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IAS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國際建築展、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上海當代藝術館</a:t>
            </a:r>
            <a:r>
              <a:rPr lang="zh-TW" altLang="en-US" sz="1600" dirty="0">
                <a:latin typeface="PMingLiU" panose="02020500000000000000" pitchFamily="18" charset="-120"/>
                <a:ea typeface="PMingLiU" panose="02020500000000000000" pitchFamily="18" charset="-120"/>
              </a:rPr>
              <a:t>「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內境外象</a:t>
            </a:r>
            <a:r>
              <a:rPr lang="zh-TW" altLang="en-US" sz="16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」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展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促進建築實務與工藝精進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姚建築師作品多元，跨足文化、展演、教育、商業、企業、交通、醫療等各類領域，其作品關懷臺灣產業發展、著重美學與技術執行，在品質技術面除獲公共工程金質獎外，建築美學及執行成果亦獲國際獎項肯定，其事務所長期致力提升國內建築技術與卓越建築美學與品質的實踐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融入文化詩意的建築實踐</a:t>
            </a: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姚建築師將文化、地景、歷史與人文議題融入建築創作，使建築不僅是技術上的成果，亦包含人文意涵、光影、空間詩意的藝術表現，成就空間與人文生活結合的成果與經驗。</a:t>
            </a: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29F1DC77-5AC2-BA08-DFDF-CD965967D386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0" name="Picture 2" descr="Picture 2">
            <a:extLst>
              <a:ext uri="{FF2B5EF4-FFF2-40B4-BE49-F238E27FC236}">
                <a16:creationId xmlns:a16="http://schemas.microsoft.com/office/drawing/2014/main" id="{2518C3B8-AAA6-6B12-30A9-EA1509B7250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" t="1" r="25295" b="-1"/>
          <a:stretch/>
        </p:blipFill>
        <p:spPr>
          <a:xfrm>
            <a:off x="6192647" y="2094296"/>
            <a:ext cx="2016223" cy="180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" name="Picture 2" descr="M:\公司對外區\公司Profile\簡介powerpoint\台北大元\2019年後+最新標準版\20211203-東京威力競圖_辦公廠房\展覽照片\2016-「內境‧外象」上海\DSC02403-1-system.jpg">
            <a:extLst>
              <a:ext uri="{FF2B5EF4-FFF2-40B4-BE49-F238E27FC236}">
                <a16:creationId xmlns:a16="http://schemas.microsoft.com/office/drawing/2014/main" id="{81FC1B35-5F3E-A059-4234-A8F789BC5C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10" t="1" r="3561" b="-1"/>
          <a:stretch/>
        </p:blipFill>
        <p:spPr bwMode="auto">
          <a:xfrm>
            <a:off x="8280995" y="2094291"/>
            <a:ext cx="2520355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M:\公司對外區\公司Profile\簡介powerpoint\台北大元\2019年後+最新標準版\20211203-東京威力競圖_辦公廠房\展覽照片\2014-威尼斯雙年展(第九柱)\11-system.jpg">
            <a:extLst>
              <a:ext uri="{FF2B5EF4-FFF2-40B4-BE49-F238E27FC236}">
                <a16:creationId xmlns:a16="http://schemas.microsoft.com/office/drawing/2014/main" id="{7101A3D9-1E71-EF04-2C1D-331808EA46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673" r="14643"/>
          <a:stretch/>
        </p:blipFill>
        <p:spPr bwMode="auto">
          <a:xfrm>
            <a:off x="6192648" y="3960690"/>
            <a:ext cx="201622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9EAFF5CC-B78B-3E91-7CEB-776AC43BAAD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33" b="40008"/>
          <a:stretch/>
        </p:blipFill>
        <p:spPr>
          <a:xfrm>
            <a:off x="8280765" y="3960690"/>
            <a:ext cx="2520585" cy="1799999"/>
          </a:xfrm>
          <a:prstGeom prst="rect">
            <a:avLst/>
          </a:prstGeom>
        </p:spPr>
      </p:pic>
      <p:sp>
        <p:nvSpPr>
          <p:cNvPr id="4" name="文字方塊 1">
            <a:extLst>
              <a:ext uri="{FF2B5EF4-FFF2-40B4-BE49-F238E27FC236}">
                <a16:creationId xmlns:a16="http://schemas.microsoft.com/office/drawing/2014/main" id="{1A879089-1454-ADCE-BE8D-8350CB493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姚仁喜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1B76933B-5968-AA54-5868-FCD876BA3684}"/>
              </a:ext>
            </a:extLst>
          </p:cNvPr>
          <p:cNvSpPr txBox="1"/>
          <p:nvPr/>
        </p:nvSpPr>
        <p:spPr>
          <a:xfrm>
            <a:off x="431800" y="1086792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專業貢獻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姚仁喜 p.3- 2026:3:29 晚上9.03">
            <a:hlinkClick r:id="" action="ppaction://media"/>
            <a:extLst>
              <a:ext uri="{FF2B5EF4-FFF2-40B4-BE49-F238E27FC236}">
                <a16:creationId xmlns:a16="http://schemas.microsoft.com/office/drawing/2014/main" id="{2796F5E9-A0F4-6B04-4B36-98ADEE03C6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668310" y="236224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3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字方塊 1"/>
          <p:cNvSpPr txBox="1">
            <a:spLocks noChangeArrowheads="1"/>
          </p:cNvSpPr>
          <p:nvPr/>
        </p:nvSpPr>
        <p:spPr bwMode="auto">
          <a:xfrm>
            <a:off x="432123" y="1710121"/>
            <a:ext cx="586752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國內建築獎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臺灣建築獎：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新北市美術館、法鼓山水月道場、蘭陽博物館、臺灣高速鐵路新竹站、故宮南院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佳作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、實踐大學設計學院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佳作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國家卓越建設獎：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桃園長庚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A8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轉運站、新北市美術館、新竹轉運站、蘭陽博物館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公共工程金質獎：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新北市美術館．蘭陽博物館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國際建築獎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The Plan 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國際設計奬：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新北市美術館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芝加哥雅典娜國際建築奬：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新北市美術館、漢寶德紀念館、中鋼總部、蘭陽博物館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AMP 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建築大師：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台積電南京園區、台積電竹科新研發中心、新北市美術館、同欣電子八德廠、臺大次震宇宙館、史前文化博物館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南科考古館、凱基金控總部、臺北時代寓所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DF2B68EF-6D44-788D-C3FF-E96C572C485B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3ECFF093-502F-63E9-4E3E-2D980E9B4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93EC3E99-81FF-1F7A-67B0-65681863B1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017" y="1817220"/>
            <a:ext cx="1418717" cy="1320874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C9EE6644-0F94-2542-A46E-8B59E25299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900" y="3265827"/>
            <a:ext cx="2106181" cy="749130"/>
          </a:xfrm>
          <a:prstGeom prst="rect">
            <a:avLst/>
          </a:prstGeom>
        </p:spPr>
      </p:pic>
      <p:pic>
        <p:nvPicPr>
          <p:cNvPr id="26" name="圖片 25">
            <a:extLst>
              <a:ext uri="{FF2B5EF4-FFF2-40B4-BE49-F238E27FC236}">
                <a16:creationId xmlns:a16="http://schemas.microsoft.com/office/drawing/2014/main" id="{6B4E8A66-AFCC-F58A-0CE0-5E29D281AC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846" y="4123860"/>
            <a:ext cx="1032078" cy="1273796"/>
          </a:xfrm>
          <a:prstGeom prst="rect">
            <a:avLst/>
          </a:prstGeom>
        </p:spPr>
      </p:pic>
      <p:pic>
        <p:nvPicPr>
          <p:cNvPr id="28" name="圖片 27">
            <a:extLst>
              <a:ext uri="{FF2B5EF4-FFF2-40B4-BE49-F238E27FC236}">
                <a16:creationId xmlns:a16="http://schemas.microsoft.com/office/drawing/2014/main" id="{638DBDE7-1C3D-1554-A254-5D950BAA866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307" y="3752097"/>
            <a:ext cx="2008593" cy="2008593"/>
          </a:xfrm>
          <a:prstGeom prst="rect">
            <a:avLst/>
          </a:prstGeom>
        </p:spPr>
      </p:pic>
      <p:pic>
        <p:nvPicPr>
          <p:cNvPr id="30" name="圖片 29">
            <a:extLst>
              <a:ext uri="{FF2B5EF4-FFF2-40B4-BE49-F238E27FC236}">
                <a16:creationId xmlns:a16="http://schemas.microsoft.com/office/drawing/2014/main" id="{5B563B97-A249-3673-EC3A-453E4E46E02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725" y="3287955"/>
            <a:ext cx="1827759" cy="478873"/>
          </a:xfrm>
          <a:prstGeom prst="rect">
            <a:avLst/>
          </a:prstGeom>
        </p:spPr>
      </p:pic>
      <p:pic>
        <p:nvPicPr>
          <p:cNvPr id="10240" name="圖片 10239">
            <a:extLst>
              <a:ext uri="{FF2B5EF4-FFF2-40B4-BE49-F238E27FC236}">
                <a16:creationId xmlns:a16="http://schemas.microsoft.com/office/drawing/2014/main" id="{22C7060A-28A5-3602-EADF-C3648CE95C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3"/>
          <a:stretch/>
        </p:blipFill>
        <p:spPr>
          <a:xfrm>
            <a:off x="6380286" y="2190961"/>
            <a:ext cx="2548781" cy="1121457"/>
          </a:xfrm>
          <a:prstGeom prst="rect">
            <a:avLst/>
          </a:prstGeom>
        </p:spPr>
      </p:pic>
      <p:pic>
        <p:nvPicPr>
          <p:cNvPr id="10243" name="圖片 10242">
            <a:extLst>
              <a:ext uri="{FF2B5EF4-FFF2-40B4-BE49-F238E27FC236}">
                <a16:creationId xmlns:a16="http://schemas.microsoft.com/office/drawing/2014/main" id="{36F0FF31-56A9-E20B-F0F9-A30383C809F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949" y="4129609"/>
            <a:ext cx="1137808" cy="1186491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F85E0374-9465-7EBF-A308-B833A2C9DFC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59" t="53361" r="65707" b="42442"/>
          <a:stretch/>
        </p:blipFill>
        <p:spPr>
          <a:xfrm>
            <a:off x="6600846" y="1967336"/>
            <a:ext cx="1264258" cy="302150"/>
          </a:xfrm>
          <a:prstGeom prst="rect">
            <a:avLst/>
          </a:prstGeom>
        </p:spPr>
      </p:pic>
      <p:sp>
        <p:nvSpPr>
          <p:cNvPr id="5" name="文字方塊 1">
            <a:extLst>
              <a:ext uri="{FF2B5EF4-FFF2-40B4-BE49-F238E27FC236}">
                <a16:creationId xmlns:a16="http://schemas.microsoft.com/office/drawing/2014/main" id="{A8C5E4AF-87FF-5D75-C05F-656E9DEDF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姚仁喜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999269EB-D868-63EF-808F-A88792331696}"/>
              </a:ext>
            </a:extLst>
          </p:cNvPr>
          <p:cNvSpPr txBox="1"/>
          <p:nvPr/>
        </p:nvSpPr>
        <p:spPr>
          <a:xfrm>
            <a:off x="431799" y="1085230"/>
            <a:ext cx="3240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歷年精選作品得獎紀錄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姚仁喜 p.4 - 2026:3:29 晚上9.10">
            <a:hlinkClick r:id="" action="ppaction://media"/>
            <a:extLst>
              <a:ext uri="{FF2B5EF4-FFF2-40B4-BE49-F238E27FC236}">
                <a16:creationId xmlns:a16="http://schemas.microsoft.com/office/drawing/2014/main" id="{9BCD6160-6631-9315-35EE-8E07E7CAAF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668310" y="163632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字方塊 1"/>
          <p:cNvSpPr txBox="1">
            <a:spLocks noChangeArrowheads="1"/>
          </p:cNvSpPr>
          <p:nvPr/>
        </p:nvSpPr>
        <p:spPr bwMode="auto">
          <a:xfrm>
            <a:off x="421491" y="1710225"/>
            <a:ext cx="5555248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文化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表演中心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蘭陽博物館、水月道場、故宮南院、南科考古館、漢寶德紀念館、新北市美術館、臺北音樂廳與圖書總館、臺灣戲曲中心、屏東演藝廳等、烏鎮大劇院、合肥市中心圖書館、天一閣南館及周邊設施、豐子愷藝術中心、江寧美術館等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臺大次震宇宙館、法鼓文理學院、實踐大學體育館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圖書館、 實踐大學設計學院、竹銘醫院等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交通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臺灣高速鐵路彰化站、臺灣高速鐵路雲林站、高速鐵路新竹站、長庚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A8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轉運站、新竹轉運站等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企業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中鋼總部大樓、富士康上海總部、台積電南京園區、台積電竹科新研發中心、台積電亞利桑那園區、凱基金控總部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旅館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寒舍艾麗酒店、寒舍艾美酒店、臺北時代寓所、台北英迪格酒店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B05CA07B-F589-9EE5-1E2B-611640D7BD4E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A58D36A5-5E9F-D3F7-ECF5-3B3303E950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C165AA82-81AC-6E3A-CC99-4A61B1EFA9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176"/>
          <a:stretch/>
        </p:blipFill>
        <p:spPr>
          <a:xfrm>
            <a:off x="6188075" y="2020948"/>
            <a:ext cx="2478674" cy="1800000"/>
          </a:xfrm>
          <a:prstGeom prst="rect">
            <a:avLst/>
          </a:prstGeom>
        </p:spPr>
      </p:pic>
      <p:pic>
        <p:nvPicPr>
          <p:cNvPr id="10" name="Picture 5" descr="Picture 5">
            <a:extLst>
              <a:ext uri="{FF2B5EF4-FFF2-40B4-BE49-F238E27FC236}">
                <a16:creationId xmlns:a16="http://schemas.microsoft.com/office/drawing/2014/main" id="{8559A044-36C0-93CE-55A7-F5E3623772D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69" r="11083"/>
          <a:stretch/>
        </p:blipFill>
        <p:spPr>
          <a:xfrm>
            <a:off x="8739774" y="3888771"/>
            <a:ext cx="2061576" cy="1800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73D14F2F-AC65-593A-163C-E356345DFF5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109" r="7256"/>
          <a:stretch/>
        </p:blipFill>
        <p:spPr>
          <a:xfrm>
            <a:off x="6188075" y="3888771"/>
            <a:ext cx="2478674" cy="1800000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1DE990FA-9054-9AED-37A6-FBDAAAD5ED3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568" t="9710" r="16491"/>
          <a:stretch/>
        </p:blipFill>
        <p:spPr>
          <a:xfrm>
            <a:off x="8739774" y="2020948"/>
            <a:ext cx="2061576" cy="1800000"/>
          </a:xfrm>
          <a:prstGeom prst="rect">
            <a:avLst/>
          </a:prstGeom>
        </p:spPr>
      </p:pic>
      <p:sp>
        <p:nvSpPr>
          <p:cNvPr id="5" name="文字方塊 1">
            <a:extLst>
              <a:ext uri="{FF2B5EF4-FFF2-40B4-BE49-F238E27FC236}">
                <a16:creationId xmlns:a16="http://schemas.microsoft.com/office/drawing/2014/main" id="{BC7ED472-8824-E4A9-3102-B53669ACF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姚仁喜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57FC674F-427C-5DC4-B1C1-1B9B9DE9E486}"/>
              </a:ext>
            </a:extLst>
          </p:cNvPr>
          <p:cNvSpPr txBox="1"/>
          <p:nvPr/>
        </p:nvSpPr>
        <p:spPr>
          <a:xfrm>
            <a:off x="431799" y="1086792"/>
            <a:ext cx="3240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代表作品</a:t>
            </a:r>
          </a:p>
        </p:txBody>
      </p:sp>
      <p:pic>
        <p:nvPicPr>
          <p:cNvPr id="6" name="姚仁喜 p.5 - 2026:3:29 晚上9.14">
            <a:hlinkClick r:id="" action="ppaction://media"/>
            <a:extLst>
              <a:ext uri="{FF2B5EF4-FFF2-40B4-BE49-F238E27FC236}">
                <a16:creationId xmlns:a16="http://schemas.microsoft.com/office/drawing/2014/main" id="{9BE66143-E655-B130-1B70-6AF13AD14E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668310" y="157103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17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1"/>
          <p:cNvSpPr txBox="1">
            <a:spLocks noChangeArrowheads="1"/>
          </p:cNvSpPr>
          <p:nvPr/>
        </p:nvSpPr>
        <p:spPr bwMode="auto">
          <a:xfrm>
            <a:off x="438076" y="1710121"/>
            <a:ext cx="5610671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走向世界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姚建築師長期透過建築實踐，將臺灣的文化特色與建築專業成果推向國際。其作品常態性發表於全球權威建築媒體，並多次受邀參與國際建築展覽、競賽，以及與各國建築團隊進行跨國合作。這不僅實質提升了臺灣建築美學與技術能力在國際上的能見度，也展現了臺灣建築界接軌全球的實力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buAutoNum type="arabicPeriod"/>
            </a:pP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建築專業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姚建築師的作品涵蓋多元領域，其核心特質在於將建築的技術機能，與當地的文化、地景、歷史或人文面向進行深度整合。他憑藉「融入人文與空間詩意」的設計理念，屢獲國際建築獎項肯定，為臺灣建築界建立具備國際標準的專業典範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薪火相傳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姚建築師的事務所多年來持續培育建築人才，並透過執業及監造實務經驗的對外分享，傳遞專業技術新知與執案心得。除了長期支持國內各大學建築系所的實習活動，他亦受邀至美國、日本、新加坡等國外院校進行專業講座，致力於將實務經驗與專業信念傳承予新一代建築人才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962E6844-7422-6ADC-BA55-AA873A1683B2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0F76C523-3D02-EF16-A420-CF73A07E75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D18CB674-4C8E-4174-314D-B858BBBFBEB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6" t="21959" r="25000"/>
          <a:stretch/>
        </p:blipFill>
        <p:spPr>
          <a:xfrm>
            <a:off x="8353078" y="2016125"/>
            <a:ext cx="2448272" cy="1800000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CC27A4A1-5A56-48C8-1189-8EB59A589AD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151" t="3079" r="-1" b="17807"/>
          <a:stretch/>
        </p:blipFill>
        <p:spPr>
          <a:xfrm>
            <a:off x="8353077" y="3894765"/>
            <a:ext cx="2448272" cy="1591459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92F3B4A9-6838-DE70-6281-35E61BB760F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2" r="16801"/>
          <a:stretch/>
        </p:blipFill>
        <p:spPr>
          <a:xfrm>
            <a:off x="6188075" y="2016125"/>
            <a:ext cx="2092919" cy="1799997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679DEE53-EEE0-F022-4355-693EAEC4AAC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270"/>
          <a:stretch/>
        </p:blipFill>
        <p:spPr>
          <a:xfrm>
            <a:off x="6188075" y="3894765"/>
            <a:ext cx="2092919" cy="1591459"/>
          </a:xfrm>
          <a:prstGeom prst="rect">
            <a:avLst/>
          </a:prstGeom>
        </p:spPr>
      </p:pic>
      <p:sp>
        <p:nvSpPr>
          <p:cNvPr id="6" name="文字方塊 1">
            <a:extLst>
              <a:ext uri="{FF2B5EF4-FFF2-40B4-BE49-F238E27FC236}">
                <a16:creationId xmlns:a16="http://schemas.microsoft.com/office/drawing/2014/main" id="{2D4F4213-80CE-9A3B-FD8E-316A24E07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姚仁喜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會士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6FA1CEF-AF5F-EB1B-D729-43378AC0F074}"/>
              </a:ext>
            </a:extLst>
          </p:cNvPr>
          <p:cNvSpPr txBox="1"/>
          <p:nvPr/>
        </p:nvSpPr>
        <p:spPr>
          <a:xfrm>
            <a:off x="431799" y="1086792"/>
            <a:ext cx="3240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推薦理由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" name="姚仁喜 p.6 - 2026:3:29 晚上9.18">
            <a:hlinkClick r:id="" action="ppaction://media"/>
            <a:extLst>
              <a:ext uri="{FF2B5EF4-FFF2-40B4-BE49-F238E27FC236}">
                <a16:creationId xmlns:a16="http://schemas.microsoft.com/office/drawing/2014/main" id="{CBECB55B-088B-938C-5ECB-5259691BC7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668310" y="236224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31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5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3050</TotalTime>
  <Words>892</Words>
  <Application>Microsoft Macintosh PowerPoint</Application>
  <PresentationFormat>自訂</PresentationFormat>
  <Paragraphs>82</Paragraphs>
  <Slides>6</Slides>
  <Notes>3</Notes>
  <HiddenSlides>0</HiddenSlides>
  <MMClips>5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4" baseType="lpstr">
      <vt:lpstr>微軟正黑體</vt:lpstr>
      <vt:lpstr>微軟正黑體</vt:lpstr>
      <vt:lpstr>PMingLiU</vt:lpstr>
      <vt:lpstr>PMingLiU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shiva</dc:creator>
  <cp:lastModifiedBy>Pei-Hsin Chen</cp:lastModifiedBy>
  <cp:revision>123</cp:revision>
  <dcterms:created xsi:type="dcterms:W3CDTF">2009-04-26T08:14:43Z</dcterms:created>
  <dcterms:modified xsi:type="dcterms:W3CDTF">2026-04-02T04:06:40Z</dcterms:modified>
</cp:coreProperties>
</file>