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0" r:id="rId1"/>
  </p:sldMasterIdLst>
  <p:notesMasterIdLst>
    <p:notesMasterId r:id="rId7"/>
  </p:notesMasterIdLst>
  <p:sldIdLst>
    <p:sldId id="256" r:id="rId2"/>
    <p:sldId id="259" r:id="rId3"/>
    <p:sldId id="261" r:id="rId4"/>
    <p:sldId id="262" r:id="rId5"/>
    <p:sldId id="277" r:id="rId6"/>
  </p:sldIdLst>
  <p:sldSz cx="10801350" cy="7200900"/>
  <p:notesSz cx="9928225" cy="679767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268">
          <p15:clr>
            <a:srgbClr val="A4A3A4"/>
          </p15:clr>
        </p15:guide>
        <p15:guide id="2" pos="340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2A2AA8"/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792" y="92"/>
      </p:cViewPr>
      <p:guideLst>
        <p:guide orient="horz" pos="2268"/>
        <p:guide pos="34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231" cy="3414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624271" y="0"/>
            <a:ext cx="4302231" cy="3414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25D215-EE88-4CDD-9AB3-E563C13334CA}" type="datetimeFigureOut">
              <a:rPr lang="zh-TW" altLang="en-US" smtClean="0"/>
              <a:pPr/>
              <a:t>2023/3/22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243263" y="849313"/>
            <a:ext cx="3441700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92823" y="3271382"/>
            <a:ext cx="7942580" cy="267658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456219"/>
            <a:ext cx="4302231" cy="3414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624271" y="6456219"/>
            <a:ext cx="4302231" cy="3414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945438-4872-4131-A801-2D29647AAA8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512505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1E56D6-0CE7-4080-AC7F-4B277B157C7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5260307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45438-4872-4131-A801-2D29647AAA81}" type="slidenum">
              <a:rPr lang="zh-TW" altLang="en-US" smtClean="0"/>
              <a:pPr/>
              <a:t>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45438-4872-4131-A801-2D29647AAA81}" type="slidenum">
              <a:rPr lang="zh-TW" altLang="en-US" smtClean="0"/>
              <a:pPr/>
              <a:t>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45438-4872-4131-A801-2D29647AAA81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45438-4872-4131-A801-2D29647AAA81}" type="slidenum">
              <a:rPr lang="zh-TW" altLang="en-US" smtClean="0"/>
              <a:pPr/>
              <a:t>5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A04F956D-A18F-5CBF-C48D-9C1C7D8000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50169" y="1178481"/>
            <a:ext cx="8101013" cy="2506980"/>
          </a:xfrm>
        </p:spPr>
        <p:txBody>
          <a:bodyPr anchor="b"/>
          <a:lstStyle>
            <a:lvl1pPr algn="ctr">
              <a:defRPr sz="531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="" xmlns:a16="http://schemas.microsoft.com/office/drawing/2014/main" id="{BC3BA5FE-54B0-B135-B64F-5B1B44F060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0169" y="3782140"/>
            <a:ext cx="8101013" cy="1738550"/>
          </a:xfrm>
        </p:spPr>
        <p:txBody>
          <a:bodyPr/>
          <a:lstStyle>
            <a:lvl1pPr marL="0" indent="0" algn="ctr">
              <a:buNone/>
              <a:defRPr sz="2126"/>
            </a:lvl1pPr>
            <a:lvl2pPr marL="405033" indent="0" algn="ctr">
              <a:buNone/>
              <a:defRPr sz="1772"/>
            </a:lvl2pPr>
            <a:lvl3pPr marL="810067" indent="0" algn="ctr">
              <a:buNone/>
              <a:defRPr sz="1595"/>
            </a:lvl3pPr>
            <a:lvl4pPr marL="1215100" indent="0" algn="ctr">
              <a:buNone/>
              <a:defRPr sz="1417"/>
            </a:lvl4pPr>
            <a:lvl5pPr marL="1620134" indent="0" algn="ctr">
              <a:buNone/>
              <a:defRPr sz="1417"/>
            </a:lvl5pPr>
            <a:lvl6pPr marL="2025167" indent="0" algn="ctr">
              <a:buNone/>
              <a:defRPr sz="1417"/>
            </a:lvl6pPr>
            <a:lvl7pPr marL="2430201" indent="0" algn="ctr">
              <a:buNone/>
              <a:defRPr sz="1417"/>
            </a:lvl7pPr>
            <a:lvl8pPr marL="2835234" indent="0" algn="ctr">
              <a:buNone/>
              <a:defRPr sz="1417"/>
            </a:lvl8pPr>
            <a:lvl9pPr marL="3240268" indent="0" algn="ctr">
              <a:buNone/>
              <a:defRPr sz="1417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80300FFE-AC62-DFAB-96F2-79B1A59BE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ECF4B0E-2D47-42D8-B154-5E87F590810E}" type="datetimeFigureOut">
              <a:rPr lang="zh-TW" altLang="en-US" smtClean="0"/>
              <a:pPr>
                <a:defRPr/>
              </a:pPr>
              <a:t>2023/3/22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="" xmlns:a16="http://schemas.microsoft.com/office/drawing/2014/main" id="{14D49AAB-AE4C-B10C-EB5B-4E6543DC9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1C043DE8-0D9B-3C7A-E765-BF4638BA3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8D295C-4FC1-454D-B7AA-BF625B9EA988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218191863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7A151FF6-B1B1-E307-6B2E-C627F31AD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C027145C-17CC-74DB-17C6-774BFF7A34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970A8D9B-0060-7A94-5FD0-5AC0D3FF6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2023/3/22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="" xmlns:a16="http://schemas.microsoft.com/office/drawing/2014/main" id="{39AB4E63-6FC6-49A8-DBF2-A7FF051B5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65273563-C731-157D-61CD-E3617CC5A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765018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CCA3FAAD-7422-4899-441A-C003E63A3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967" y="1795225"/>
            <a:ext cx="9316164" cy="2995374"/>
          </a:xfrm>
        </p:spPr>
        <p:txBody>
          <a:bodyPr anchor="b"/>
          <a:lstStyle>
            <a:lvl1pPr>
              <a:defRPr sz="531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="" xmlns:a16="http://schemas.microsoft.com/office/drawing/2014/main" id="{22B7B84F-935F-3D72-9B4F-6FFCC094E8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6967" y="4818937"/>
            <a:ext cx="9316164" cy="1575196"/>
          </a:xfrm>
        </p:spPr>
        <p:txBody>
          <a:bodyPr/>
          <a:lstStyle>
            <a:lvl1pPr marL="0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1pPr>
            <a:lvl2pPr marL="405033" indent="0">
              <a:buNone/>
              <a:defRPr sz="1772">
                <a:solidFill>
                  <a:schemeClr val="tx1">
                    <a:tint val="75000"/>
                  </a:schemeClr>
                </a:solidFill>
              </a:defRPr>
            </a:lvl2pPr>
            <a:lvl3pPr marL="810067" indent="0">
              <a:buNone/>
              <a:defRPr sz="1595">
                <a:solidFill>
                  <a:schemeClr val="tx1">
                    <a:tint val="75000"/>
                  </a:schemeClr>
                </a:solidFill>
              </a:defRPr>
            </a:lvl3pPr>
            <a:lvl4pPr marL="1215100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4pPr>
            <a:lvl5pPr marL="1620134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5pPr>
            <a:lvl6pPr marL="2025167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6pPr>
            <a:lvl7pPr marL="2430201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7pPr>
            <a:lvl8pPr marL="2835234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8pPr>
            <a:lvl9pPr marL="3240268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4D7AB984-7DE4-8197-4CE7-293B61486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2023/3/22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="" xmlns:a16="http://schemas.microsoft.com/office/drawing/2014/main" id="{AA814A4B-4096-EB3F-4F6E-4FC8C09D8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3E60CA67-9493-FF45-D982-1ACD641DB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496853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DEAC3CD3-76F2-191E-03F5-FB5DDB3DC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A56F092F-A811-C6D4-2A45-FA8B58751D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42593" y="1916906"/>
            <a:ext cx="4590574" cy="456890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="" xmlns:a16="http://schemas.microsoft.com/office/drawing/2014/main" id="{8529D542-BD95-5CE1-5B74-861426AFB4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68183" y="1916906"/>
            <a:ext cx="4590574" cy="456890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="" xmlns:a16="http://schemas.microsoft.com/office/drawing/2014/main" id="{66E3F502-29C4-A9A4-236E-E2E463DF2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2023/3/22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="" xmlns:a16="http://schemas.microsoft.com/office/drawing/2014/main" id="{608BE372-8327-F1AE-6C0A-65BDA466A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="" xmlns:a16="http://schemas.microsoft.com/office/drawing/2014/main" id="{19897E56-9AD6-7646-156B-13D913636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726772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B7970164-C1FA-13C2-2C0E-75392DC629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000" y="383382"/>
            <a:ext cx="9316164" cy="1391841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="" xmlns:a16="http://schemas.microsoft.com/office/drawing/2014/main" id="{93C03E9A-2C3B-F2E9-7CDD-440A5302B1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4000" y="1765221"/>
            <a:ext cx="4569477" cy="865108"/>
          </a:xfrm>
        </p:spPr>
        <p:txBody>
          <a:bodyPr anchor="b"/>
          <a:lstStyle>
            <a:lvl1pPr marL="0" indent="0">
              <a:buNone/>
              <a:defRPr sz="2126" b="1"/>
            </a:lvl1pPr>
            <a:lvl2pPr marL="405033" indent="0">
              <a:buNone/>
              <a:defRPr sz="1772" b="1"/>
            </a:lvl2pPr>
            <a:lvl3pPr marL="810067" indent="0">
              <a:buNone/>
              <a:defRPr sz="1595" b="1"/>
            </a:lvl3pPr>
            <a:lvl4pPr marL="1215100" indent="0">
              <a:buNone/>
              <a:defRPr sz="1417" b="1"/>
            </a:lvl4pPr>
            <a:lvl5pPr marL="1620134" indent="0">
              <a:buNone/>
              <a:defRPr sz="1417" b="1"/>
            </a:lvl5pPr>
            <a:lvl6pPr marL="2025167" indent="0">
              <a:buNone/>
              <a:defRPr sz="1417" b="1"/>
            </a:lvl6pPr>
            <a:lvl7pPr marL="2430201" indent="0">
              <a:buNone/>
              <a:defRPr sz="1417" b="1"/>
            </a:lvl7pPr>
            <a:lvl8pPr marL="2835234" indent="0">
              <a:buNone/>
              <a:defRPr sz="1417" b="1"/>
            </a:lvl8pPr>
            <a:lvl9pPr marL="3240268" indent="0">
              <a:buNone/>
              <a:defRPr sz="1417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="" xmlns:a16="http://schemas.microsoft.com/office/drawing/2014/main" id="{465EF378-E50A-BD5B-64FA-E85C25B6FE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4000" y="2630329"/>
            <a:ext cx="4569477" cy="386881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="" xmlns:a16="http://schemas.microsoft.com/office/drawing/2014/main" id="{BFAF84C3-92A6-A78B-BD07-5A7EF24044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468183" y="1765221"/>
            <a:ext cx="4591981" cy="865108"/>
          </a:xfrm>
        </p:spPr>
        <p:txBody>
          <a:bodyPr anchor="b"/>
          <a:lstStyle>
            <a:lvl1pPr marL="0" indent="0">
              <a:buNone/>
              <a:defRPr sz="2126" b="1"/>
            </a:lvl1pPr>
            <a:lvl2pPr marL="405033" indent="0">
              <a:buNone/>
              <a:defRPr sz="1772" b="1"/>
            </a:lvl2pPr>
            <a:lvl3pPr marL="810067" indent="0">
              <a:buNone/>
              <a:defRPr sz="1595" b="1"/>
            </a:lvl3pPr>
            <a:lvl4pPr marL="1215100" indent="0">
              <a:buNone/>
              <a:defRPr sz="1417" b="1"/>
            </a:lvl4pPr>
            <a:lvl5pPr marL="1620134" indent="0">
              <a:buNone/>
              <a:defRPr sz="1417" b="1"/>
            </a:lvl5pPr>
            <a:lvl6pPr marL="2025167" indent="0">
              <a:buNone/>
              <a:defRPr sz="1417" b="1"/>
            </a:lvl6pPr>
            <a:lvl7pPr marL="2430201" indent="0">
              <a:buNone/>
              <a:defRPr sz="1417" b="1"/>
            </a:lvl7pPr>
            <a:lvl8pPr marL="2835234" indent="0">
              <a:buNone/>
              <a:defRPr sz="1417" b="1"/>
            </a:lvl8pPr>
            <a:lvl9pPr marL="3240268" indent="0">
              <a:buNone/>
              <a:defRPr sz="1417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="" xmlns:a16="http://schemas.microsoft.com/office/drawing/2014/main" id="{0AF84CB1-5826-5DC3-10BD-4373F44C01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468183" y="2630329"/>
            <a:ext cx="4591981" cy="386881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="" xmlns:a16="http://schemas.microsoft.com/office/drawing/2014/main" id="{57A80F0E-9C68-8966-7248-E73F3A28C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2023/3/22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="" xmlns:a16="http://schemas.microsoft.com/office/drawing/2014/main" id="{55EB290C-EE58-AC8D-7D6A-60238A9BC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="" xmlns:a16="http://schemas.microsoft.com/office/drawing/2014/main" id="{37212357-9B56-E717-1610-C9919B5D7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143829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6473773B-E6FA-CF83-DCCE-0D7AF1EF1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="" xmlns:a16="http://schemas.microsoft.com/office/drawing/2014/main" id="{078EEDDF-F143-0425-0314-86028C65F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276C65-5B4A-4CA6-8485-577A7FDAF930}" type="datetimeFigureOut">
              <a:rPr lang="zh-TW" altLang="en-US" smtClean="0"/>
              <a:pPr>
                <a:defRPr/>
              </a:pPr>
              <a:t>2023/3/22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="" xmlns:a16="http://schemas.microsoft.com/office/drawing/2014/main" id="{ADBA4F1E-B88A-BDDF-C3E5-3234DC5D6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="" xmlns:a16="http://schemas.microsoft.com/office/drawing/2014/main" id="{2CD5DC4B-13C9-935F-5EBD-D20D81972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E30572-AE04-439A-B40C-19C2D5A32315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4218257286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="" xmlns:a16="http://schemas.microsoft.com/office/drawing/2014/main" id="{91BCC058-38C6-A612-A7B4-0283A3897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A9DBDB-BDD8-41C6-BAD1-B96829BE9154}" type="datetimeFigureOut">
              <a:rPr lang="zh-TW" altLang="en-US" smtClean="0"/>
              <a:pPr>
                <a:defRPr/>
              </a:pPr>
              <a:t>2023/3/22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="" xmlns:a16="http://schemas.microsoft.com/office/drawing/2014/main" id="{06A61705-B0AC-F895-736A-11FCC8B1F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="" xmlns:a16="http://schemas.microsoft.com/office/drawing/2014/main" id="{C8B1FCBD-0364-B662-9983-D69FBBED2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C79E84-B055-45EC-986B-6D1EEE6E9B70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125296289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43230346-E727-36A9-3C19-665D9FDA4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000" y="480060"/>
            <a:ext cx="3483716" cy="1680210"/>
          </a:xfrm>
        </p:spPr>
        <p:txBody>
          <a:bodyPr anchor="b"/>
          <a:lstStyle>
            <a:lvl1pPr>
              <a:defRPr sz="283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="" xmlns:a16="http://schemas.microsoft.com/office/drawing/2014/main" id="{7B4A5437-F312-415C-781B-A2C4034932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1981" y="1036797"/>
            <a:ext cx="5468183" cy="5117306"/>
          </a:xfrm>
        </p:spPr>
        <p:txBody>
          <a:bodyPr/>
          <a:lstStyle>
            <a:lvl1pPr>
              <a:defRPr sz="2835"/>
            </a:lvl1pPr>
            <a:lvl2pPr>
              <a:defRPr sz="2481"/>
            </a:lvl2pPr>
            <a:lvl3pPr>
              <a:defRPr sz="2126"/>
            </a:lvl3pPr>
            <a:lvl4pPr>
              <a:defRPr sz="1772"/>
            </a:lvl4pPr>
            <a:lvl5pPr>
              <a:defRPr sz="1772"/>
            </a:lvl5pPr>
            <a:lvl6pPr>
              <a:defRPr sz="1772"/>
            </a:lvl6pPr>
            <a:lvl7pPr>
              <a:defRPr sz="1772"/>
            </a:lvl7pPr>
            <a:lvl8pPr>
              <a:defRPr sz="1772"/>
            </a:lvl8pPr>
            <a:lvl9pPr>
              <a:defRPr sz="1772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="" xmlns:a16="http://schemas.microsoft.com/office/drawing/2014/main" id="{449443FC-2157-F6FA-8FA3-6E2D30B0DE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4000" y="2160270"/>
            <a:ext cx="3483716" cy="4002167"/>
          </a:xfrm>
        </p:spPr>
        <p:txBody>
          <a:bodyPr/>
          <a:lstStyle>
            <a:lvl1pPr marL="0" indent="0">
              <a:buNone/>
              <a:defRPr sz="1417"/>
            </a:lvl1pPr>
            <a:lvl2pPr marL="405033" indent="0">
              <a:buNone/>
              <a:defRPr sz="1240"/>
            </a:lvl2pPr>
            <a:lvl3pPr marL="810067" indent="0">
              <a:buNone/>
              <a:defRPr sz="1063"/>
            </a:lvl3pPr>
            <a:lvl4pPr marL="1215100" indent="0">
              <a:buNone/>
              <a:defRPr sz="886"/>
            </a:lvl4pPr>
            <a:lvl5pPr marL="1620134" indent="0">
              <a:buNone/>
              <a:defRPr sz="886"/>
            </a:lvl5pPr>
            <a:lvl6pPr marL="2025167" indent="0">
              <a:buNone/>
              <a:defRPr sz="886"/>
            </a:lvl6pPr>
            <a:lvl7pPr marL="2430201" indent="0">
              <a:buNone/>
              <a:defRPr sz="886"/>
            </a:lvl7pPr>
            <a:lvl8pPr marL="2835234" indent="0">
              <a:buNone/>
              <a:defRPr sz="886"/>
            </a:lvl8pPr>
            <a:lvl9pPr marL="3240268" indent="0">
              <a:buNone/>
              <a:defRPr sz="886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="" xmlns:a16="http://schemas.microsoft.com/office/drawing/2014/main" id="{DFF280E3-D4AD-CC19-A58F-7B61C8F59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2023/3/22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="" xmlns:a16="http://schemas.microsoft.com/office/drawing/2014/main" id="{394D363D-056D-2E89-EB13-5C1874145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="" xmlns:a16="http://schemas.microsoft.com/office/drawing/2014/main" id="{604B7D9B-3F69-1A8D-FF44-FEB0E47B6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009643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C38D49AC-D5F8-B202-15A4-E377455D5F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000" y="480060"/>
            <a:ext cx="3483716" cy="1680210"/>
          </a:xfrm>
        </p:spPr>
        <p:txBody>
          <a:bodyPr anchor="b"/>
          <a:lstStyle>
            <a:lvl1pPr>
              <a:defRPr sz="283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="" xmlns:a16="http://schemas.microsoft.com/office/drawing/2014/main" id="{F7E0B4D7-77C2-7669-824C-BB1DB54265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591981" y="1036797"/>
            <a:ext cx="5468183" cy="5117306"/>
          </a:xfrm>
        </p:spPr>
        <p:txBody>
          <a:bodyPr/>
          <a:lstStyle>
            <a:lvl1pPr marL="0" indent="0">
              <a:buNone/>
              <a:defRPr sz="2835"/>
            </a:lvl1pPr>
            <a:lvl2pPr marL="405033" indent="0">
              <a:buNone/>
              <a:defRPr sz="2481"/>
            </a:lvl2pPr>
            <a:lvl3pPr marL="810067" indent="0">
              <a:buNone/>
              <a:defRPr sz="2126"/>
            </a:lvl3pPr>
            <a:lvl4pPr marL="1215100" indent="0">
              <a:buNone/>
              <a:defRPr sz="1772"/>
            </a:lvl4pPr>
            <a:lvl5pPr marL="1620134" indent="0">
              <a:buNone/>
              <a:defRPr sz="1772"/>
            </a:lvl5pPr>
            <a:lvl6pPr marL="2025167" indent="0">
              <a:buNone/>
              <a:defRPr sz="1772"/>
            </a:lvl6pPr>
            <a:lvl7pPr marL="2430201" indent="0">
              <a:buNone/>
              <a:defRPr sz="1772"/>
            </a:lvl7pPr>
            <a:lvl8pPr marL="2835234" indent="0">
              <a:buNone/>
              <a:defRPr sz="1772"/>
            </a:lvl8pPr>
            <a:lvl9pPr marL="3240268" indent="0">
              <a:buNone/>
              <a:defRPr sz="1772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="" xmlns:a16="http://schemas.microsoft.com/office/drawing/2014/main" id="{3EFB3070-DFDC-F2CF-45FD-FC4A052F10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4000" y="2160270"/>
            <a:ext cx="3483716" cy="4002167"/>
          </a:xfrm>
        </p:spPr>
        <p:txBody>
          <a:bodyPr/>
          <a:lstStyle>
            <a:lvl1pPr marL="0" indent="0">
              <a:buNone/>
              <a:defRPr sz="1417"/>
            </a:lvl1pPr>
            <a:lvl2pPr marL="405033" indent="0">
              <a:buNone/>
              <a:defRPr sz="1240"/>
            </a:lvl2pPr>
            <a:lvl3pPr marL="810067" indent="0">
              <a:buNone/>
              <a:defRPr sz="1063"/>
            </a:lvl3pPr>
            <a:lvl4pPr marL="1215100" indent="0">
              <a:buNone/>
              <a:defRPr sz="886"/>
            </a:lvl4pPr>
            <a:lvl5pPr marL="1620134" indent="0">
              <a:buNone/>
              <a:defRPr sz="886"/>
            </a:lvl5pPr>
            <a:lvl6pPr marL="2025167" indent="0">
              <a:buNone/>
              <a:defRPr sz="886"/>
            </a:lvl6pPr>
            <a:lvl7pPr marL="2430201" indent="0">
              <a:buNone/>
              <a:defRPr sz="886"/>
            </a:lvl7pPr>
            <a:lvl8pPr marL="2835234" indent="0">
              <a:buNone/>
              <a:defRPr sz="886"/>
            </a:lvl8pPr>
            <a:lvl9pPr marL="3240268" indent="0">
              <a:buNone/>
              <a:defRPr sz="886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="" xmlns:a16="http://schemas.microsoft.com/office/drawing/2014/main" id="{84E3BA6B-82A4-CF8E-FF8C-043DA7CB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2023/3/22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="" xmlns:a16="http://schemas.microsoft.com/office/drawing/2014/main" id="{084C4585-0621-FF4C-6D8A-0BD6CD2DB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="" xmlns:a16="http://schemas.microsoft.com/office/drawing/2014/main" id="{2AF5A70D-5F93-CF16-3C2C-A537CDF91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990849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694FA415-0C5B-FA3A-5CEA-3267E5084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="" xmlns:a16="http://schemas.microsoft.com/office/drawing/2014/main" id="{67D1EC4C-7C9C-CD0E-F24E-48E224CB98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8AA68CB1-51FA-F5B7-CE53-7E42779F8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CAD652-AEE0-43CE-8718-9B4815F61AA2}" type="datetimeFigureOut">
              <a:rPr lang="zh-TW" altLang="en-US" smtClean="0"/>
              <a:pPr>
                <a:defRPr/>
              </a:pPr>
              <a:t>2023/3/22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="" xmlns:a16="http://schemas.microsoft.com/office/drawing/2014/main" id="{855305F3-19EA-3EB0-EFC4-67E7C8E30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026FF87D-3093-B5FE-220B-0A1048707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176C96-6D2F-4FDD-B96C-12BD90D3505C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613642945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="" xmlns:a16="http://schemas.microsoft.com/office/drawing/2014/main" id="{2A617E6D-ECD2-02D8-9652-E61FB7E362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729716" y="383381"/>
            <a:ext cx="2329041" cy="610243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="" xmlns:a16="http://schemas.microsoft.com/office/drawing/2014/main" id="{BED34EE8-5F55-223E-D2BC-4FC9FBD981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42593" y="383381"/>
            <a:ext cx="6852106" cy="610243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F59BD393-976E-B3ED-3E9B-20085401C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304543-BB17-4245-AC18-D791B97E6F05}" type="datetimeFigureOut">
              <a:rPr lang="zh-TW" altLang="en-US" smtClean="0"/>
              <a:pPr>
                <a:defRPr/>
              </a:pPr>
              <a:t>2023/3/22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="" xmlns:a16="http://schemas.microsoft.com/office/drawing/2014/main" id="{1DEE256D-1D77-BB86-8DD3-603BD6AFD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FB6219EE-2051-02EC-7FFA-49CF6EAA2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D257D8-76BB-4AB7-B8DE-3ED0AD1B520C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514311290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="" xmlns:a16="http://schemas.microsoft.com/office/drawing/2014/main" id="{8F745869-DC76-EFEF-6977-7358EE278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593" y="383382"/>
            <a:ext cx="9316164" cy="13918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="" xmlns:a16="http://schemas.microsoft.com/office/drawing/2014/main" id="{E2446DE6-77E5-FE3E-0867-60ABAC41D8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2593" y="1916906"/>
            <a:ext cx="9316164" cy="45689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42D31CC8-47C5-78C6-F94C-36A1DE14D3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42593" y="6674168"/>
            <a:ext cx="2430304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2023/3/22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="" xmlns:a16="http://schemas.microsoft.com/office/drawing/2014/main" id="{4B1EF0D0-BED2-05EB-0193-6EEF0B4009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77947" y="6674168"/>
            <a:ext cx="3645456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DE4E3B77-5954-08CC-B7E1-6EFA58794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628453" y="6674168"/>
            <a:ext cx="2430304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396567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1" r:id="rId1"/>
    <p:sldLayoutId id="2147483922" r:id="rId2"/>
    <p:sldLayoutId id="2147483923" r:id="rId3"/>
    <p:sldLayoutId id="2147483924" r:id="rId4"/>
    <p:sldLayoutId id="2147483925" r:id="rId5"/>
    <p:sldLayoutId id="2147483926" r:id="rId6"/>
    <p:sldLayoutId id="2147483927" r:id="rId7"/>
    <p:sldLayoutId id="2147483928" r:id="rId8"/>
    <p:sldLayoutId id="2147483929" r:id="rId9"/>
    <p:sldLayoutId id="2147483930" r:id="rId10"/>
    <p:sldLayoutId id="2147483931" r:id="rId11"/>
  </p:sldLayoutIdLst>
  <p:transition spd="slow">
    <p:fade/>
  </p:transition>
  <p:txStyles>
    <p:titleStyle>
      <a:lvl1pPr algn="l" defTabSz="810067" rtl="0" eaLnBrk="1" latinLnBrk="0" hangingPunct="1">
        <a:lnSpc>
          <a:spcPct val="90000"/>
        </a:lnSpc>
        <a:spcBef>
          <a:spcPct val="0"/>
        </a:spcBef>
        <a:buNone/>
        <a:defRPr sz="389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2517" indent="-202517" algn="l" defTabSz="810067" rtl="0" eaLnBrk="1" latinLnBrk="0" hangingPunct="1">
        <a:lnSpc>
          <a:spcPct val="90000"/>
        </a:lnSpc>
        <a:spcBef>
          <a:spcPts val="886"/>
        </a:spcBef>
        <a:buFont typeface="Arial" panose="020B0604020202020204" pitchFamily="34" charset="0"/>
        <a:buChar char="•"/>
        <a:defRPr sz="2481" kern="1200">
          <a:solidFill>
            <a:schemeClr val="tx1"/>
          </a:solidFill>
          <a:latin typeface="+mn-lt"/>
          <a:ea typeface="+mn-ea"/>
          <a:cs typeface="+mn-cs"/>
        </a:defRPr>
      </a:lvl1pPr>
      <a:lvl2pPr marL="607550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2pPr>
      <a:lvl3pPr marL="1012584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3pPr>
      <a:lvl4pPr marL="1417617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4pPr>
      <a:lvl5pPr marL="1822651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5pPr>
      <a:lvl6pPr marL="2227684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6pPr>
      <a:lvl7pPr marL="2632718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7pPr>
      <a:lvl8pPr marL="3037751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8pPr>
      <a:lvl9pPr marL="3442785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1pPr>
      <a:lvl2pPr marL="405033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2pPr>
      <a:lvl3pPr marL="810067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3pPr>
      <a:lvl4pPr marL="1215100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4pPr>
      <a:lvl5pPr marL="1620134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5pPr>
      <a:lvl6pPr marL="2025167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6pPr>
      <a:lvl7pPr marL="2430201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7pPr>
      <a:lvl8pPr marL="2835234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8pPr>
      <a:lvl9pPr marL="3240268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567" y="1358187"/>
            <a:ext cx="3136497" cy="3268362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2545633" y="2001456"/>
            <a:ext cx="572464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zh-TW" altLang="en-US" sz="7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臺灣建築學會</a:t>
            </a:r>
            <a:endParaRPr lang="en-US" altLang="zh-TW" sz="7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>
              <a:defRPr/>
            </a:pPr>
            <a:r>
              <a:rPr lang="en-US" altLang="zh-TW" sz="7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2023</a:t>
            </a:r>
            <a:r>
              <a:rPr lang="zh-TW" altLang="en-US" sz="7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年會士</a:t>
            </a:r>
            <a:endParaRPr lang="en-US" altLang="zh-TW" sz="7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sz="7200" dirty="0"/>
          </a:p>
        </p:txBody>
      </p:sp>
      <p:sp>
        <p:nvSpPr>
          <p:cNvPr id="8" name="文字方塊 7"/>
          <p:cNvSpPr txBox="1"/>
          <p:nvPr/>
        </p:nvSpPr>
        <p:spPr>
          <a:xfrm>
            <a:off x="2929998" y="4637401"/>
            <a:ext cx="49559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王榮進</a:t>
            </a:r>
            <a:endParaRPr lang="en-US" altLang="zh-TW" sz="5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649970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文字方塊 1"/>
          <p:cNvSpPr txBox="1">
            <a:spLocks noChangeArrowheads="1"/>
          </p:cNvSpPr>
          <p:nvPr/>
        </p:nvSpPr>
        <p:spPr bwMode="auto">
          <a:xfrm>
            <a:off x="431800" y="504825"/>
            <a:ext cx="14157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王榮進</a:t>
            </a:r>
            <a:endParaRPr kumimoji="0" lang="zh-TW" altLang="en-US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195" name="文字方塊 3"/>
          <p:cNvSpPr txBox="1">
            <a:spLocks noChangeArrowheads="1"/>
          </p:cNvSpPr>
          <p:nvPr/>
        </p:nvSpPr>
        <p:spPr bwMode="auto">
          <a:xfrm>
            <a:off x="360115" y="1224186"/>
            <a:ext cx="5832647" cy="5616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zh-TW" b="1" dirty="0" smtClean="0">
                <a:solidFill>
                  <a:schemeClr val="accent5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內政部建築研究所</a:t>
            </a:r>
            <a:r>
              <a:rPr lang="en-US" altLang="zh-TW" b="1" dirty="0" smtClean="0">
                <a:solidFill>
                  <a:schemeClr val="accent5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zh-TW" b="1" dirty="0" smtClean="0">
                <a:solidFill>
                  <a:schemeClr val="accent5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所長</a:t>
            </a:r>
            <a:endParaRPr lang="en-US" altLang="zh-TW" b="1" dirty="0" smtClean="0">
              <a:solidFill>
                <a:schemeClr val="accent5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1600" dirty="0" smtClean="0">
                <a:solidFill>
                  <a:schemeClr val="accent5">
                    <a:lumMod val="75000"/>
                  </a:schemeClr>
                </a:solidFill>
              </a:rPr>
              <a:t>Director General of Architecture and Building Research</a:t>
            </a:r>
          </a:p>
          <a:p>
            <a:r>
              <a:rPr lang="en-US" altLang="zh-TW" sz="1600" dirty="0" smtClean="0">
                <a:solidFill>
                  <a:schemeClr val="accent5">
                    <a:lumMod val="75000"/>
                  </a:schemeClr>
                </a:solidFill>
              </a:rPr>
              <a:t>Institute, Ministry of the Interior</a:t>
            </a:r>
          </a:p>
          <a:p>
            <a:r>
              <a:rPr lang="x-none" altLang="zh-TW" sz="1600" b="1" dirty="0" smtClean="0">
                <a:solidFill>
                  <a:schemeClr val="accent5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國立成功大學建築研究所</a:t>
            </a:r>
            <a:r>
              <a:rPr lang="zh-TW" altLang="zh-TW" sz="1600" b="1" dirty="0" smtClean="0">
                <a:solidFill>
                  <a:schemeClr val="accent5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x-none" altLang="zh-TW" sz="1600" b="1" dirty="0" smtClean="0">
                <a:solidFill>
                  <a:schemeClr val="accent5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碩士</a:t>
            </a:r>
            <a:endParaRPr lang="zh-TW" altLang="zh-TW" sz="1600" b="1" dirty="0" smtClean="0">
              <a:solidFill>
                <a:schemeClr val="accent5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spcBef>
                <a:spcPts val="600"/>
              </a:spcBef>
            </a:pP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■內政部營建署</a:t>
            </a: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副署長</a:t>
            </a: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endParaRPr lang="zh-TW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■內政部營建署</a:t>
            </a: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主任秘書</a:t>
            </a:r>
          </a:p>
          <a:p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■臺北市政府都市發展局</a:t>
            </a: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副局長</a:t>
            </a:r>
          </a:p>
          <a:p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■臺北市建築管理工程處</a:t>
            </a: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處長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財團法人臺灣營建研究院常務董事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財團法人臺灣建築中心董事</a:t>
            </a:r>
          </a:p>
          <a:p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財團法人中央營建技術顧問研究社董事</a:t>
            </a:r>
          </a:p>
          <a:p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內政部建築技術審議委員會副主任委員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臺北市都市設計及土地使用開發許可審議委員會副主任委員</a:t>
            </a:r>
          </a:p>
          <a:p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考選部建築師考試審議委員會副主任委員</a:t>
            </a:r>
          </a:p>
          <a:p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內政部都市計畫委員會委員</a:t>
            </a:r>
          </a:p>
          <a:p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內政部區域計畫委員會委員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內政部國土計畫審議會委員</a:t>
            </a:r>
          </a:p>
          <a:p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內政部住宅審議會委員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內政部國家公園計畫委員會委員</a:t>
            </a:r>
          </a:p>
          <a:p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新北市都市計畫委員會 委員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臺北市政府環境影響評估審查委員會委員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sz="16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197" name="文字方塊 6"/>
          <p:cNvSpPr txBox="1">
            <a:spLocks noChangeArrowheads="1"/>
          </p:cNvSpPr>
          <p:nvPr/>
        </p:nvSpPr>
        <p:spPr bwMode="auto">
          <a:xfrm>
            <a:off x="8353425" y="1056035"/>
            <a:ext cx="1643063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/>
              <a:t>照片放置處</a:t>
            </a:r>
          </a:p>
        </p:txBody>
      </p:sp>
      <p:cxnSp>
        <p:nvCxnSpPr>
          <p:cNvPr id="6" name="直線接點 5">
            <a:extLst>
              <a:ext uri="{FF2B5EF4-FFF2-40B4-BE49-F238E27FC236}">
                <a16:creationId xmlns="" xmlns:a16="http://schemas.microsoft.com/office/drawing/2014/main" id="{B853B57E-E873-E3E0-9ED6-B056788D90A4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="" xmlns:a16="http://schemas.microsoft.com/office/drawing/2014/main" id="{E84ECEC2-A745-9785-118A-AC0FE3FBE11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 l="6430" t="4445" r="3536"/>
          <a:stretch>
            <a:fillRect/>
          </a:stretch>
        </p:blipFill>
        <p:spPr bwMode="auto">
          <a:xfrm>
            <a:off x="6624811" y="1152178"/>
            <a:ext cx="4032448" cy="3095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文字方塊 2"/>
          <p:cNvSpPr txBox="1">
            <a:spLocks noChangeArrowheads="1"/>
          </p:cNvSpPr>
          <p:nvPr/>
        </p:nvSpPr>
        <p:spPr bwMode="auto">
          <a:xfrm>
            <a:off x="360363" y="1171575"/>
            <a:ext cx="4680272" cy="4932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zh-TW" altLang="en-US" sz="1600" b="1" dirty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專業</a:t>
            </a:r>
            <a:r>
              <a:rPr lang="zh-TW" altLang="en-US" sz="16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貢獻</a:t>
            </a: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 </a:t>
            </a:r>
          </a:p>
          <a:p>
            <a:pPr lvl="0" algn="just" eaLnBrk="0" fontAlgn="base" hangingPunct="0">
              <a:spcBef>
                <a:spcPts val="300"/>
              </a:spcBef>
              <a:spcAft>
                <a:spcPct val="0"/>
              </a:spcAft>
              <a:buFontTx/>
              <a:buChar char="•"/>
            </a:pP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推動公寓大廈管理、室內裝修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及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建築物公共安全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lvl="0" algn="just" eaLnBrk="0" fontAlgn="base" hangingPunct="0">
              <a:spcBef>
                <a:spcPts val="300"/>
              </a:spcBef>
              <a:spcAft>
                <a:spcPct val="0"/>
              </a:spcAft>
            </a:pP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檢查申報等法令制度之建立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確保建築物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公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共安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lvl="0" algn="just" eaLnBrk="0" fontAlgn="base" hangingPunct="0">
              <a:spcBef>
                <a:spcPts val="300"/>
              </a:spcBef>
              <a:spcAft>
                <a:spcPct val="0"/>
              </a:spcAft>
            </a:pP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全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lvl="0" algn="just" eaLnBrk="0" fontAlgn="base" hangingPunct="0">
              <a:spcBef>
                <a:spcPts val="300"/>
              </a:spcBef>
              <a:spcAft>
                <a:spcPct val="0"/>
              </a:spcAft>
              <a:buFontTx/>
              <a:buChar char="•"/>
            </a:pP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規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劃推動建築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物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防火避難性能法規及建築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防火材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lvl="0" algn="just" eaLnBrk="0" fontAlgn="base" hangingPunct="0">
              <a:spcBef>
                <a:spcPts val="300"/>
              </a:spcBef>
              <a:spcAft>
                <a:spcPct val="0"/>
              </a:spcAft>
            </a:pP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料審核認可制度，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提升建築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物防火性能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lvl="0" algn="just" eaLnBrk="0" fontAlgn="base" hangingPunct="0">
              <a:spcBef>
                <a:spcPts val="300"/>
              </a:spcBef>
              <a:spcAft>
                <a:spcPct val="0"/>
              </a:spcAft>
              <a:buFontTx/>
              <a:buChar char="•"/>
            </a:pP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規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劃推動建築物耐震能力評估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及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補強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制度，強化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lvl="0" algn="just" eaLnBrk="0" fontAlgn="base" hangingPunct="0">
              <a:spcBef>
                <a:spcPts val="300"/>
              </a:spcBef>
              <a:spcAft>
                <a:spcPct val="0"/>
              </a:spcAft>
            </a:pP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既有建築物抗震能力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lvl="0" algn="just" eaLnBrk="0" fontAlgn="base" hangingPunct="0">
              <a:spcBef>
                <a:spcPts val="300"/>
              </a:spcBef>
              <a:spcAft>
                <a:spcPct val="0"/>
              </a:spcAft>
              <a:buFontTx/>
              <a:buChar char="•"/>
            </a:pP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推動建造執照協審制度及建築管理數位化，提升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lvl="0" algn="just" eaLnBrk="0" fontAlgn="base" hangingPunct="0">
              <a:spcBef>
                <a:spcPts val="300"/>
              </a:spcBef>
              <a:spcAft>
                <a:spcPct val="0"/>
              </a:spcAft>
            </a:pP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建築管理行政效率。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lvl="0" algn="just" eaLnBrk="0" fontAlgn="base" hangingPunct="0">
              <a:spcBef>
                <a:spcPts val="300"/>
              </a:spcBef>
              <a:spcAft>
                <a:spcPct val="0"/>
              </a:spcAft>
              <a:buFontTx/>
              <a:buChar char="•"/>
            </a:pP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協助推動國土計畫法、海岸法及濕地法等法令制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lvl="0" algn="just" eaLnBrk="0" fontAlgn="base" hangingPunct="0">
              <a:spcBef>
                <a:spcPts val="300"/>
              </a:spcBef>
              <a:spcAft>
                <a:spcPct val="0"/>
              </a:spcAft>
            </a:pP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度之建立，促進國土永續發展。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lvl="0" algn="just" eaLnBrk="0" fontAlgn="base" hangingPunct="0">
              <a:spcBef>
                <a:spcPts val="300"/>
              </a:spcBef>
              <a:spcAft>
                <a:spcPct val="0"/>
              </a:spcAft>
              <a:buFontTx/>
              <a:buChar char="•"/>
            </a:pP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協助推動社會住宅之規劃、興建及都市更新業務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lvl="0" algn="just" eaLnBrk="0" fontAlgn="base" hangingPunct="0">
              <a:spcBef>
                <a:spcPts val="300"/>
              </a:spcBef>
              <a:spcAft>
                <a:spcPct val="0"/>
              </a:spcAft>
            </a:pP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，促進都市健全發展。</a:t>
            </a:r>
          </a:p>
          <a:p>
            <a:pPr lvl="0" algn="just" eaLnBrk="0" fontAlgn="base" hangingPunct="0">
              <a:spcBef>
                <a:spcPts val="300"/>
              </a:spcBef>
              <a:spcAft>
                <a:spcPct val="0"/>
              </a:spcAft>
              <a:buFontTx/>
              <a:buChar char="•"/>
            </a:pP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規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劃及推動綠建築、智慧建築及淨零建築發展，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lvl="0" algn="just" eaLnBrk="0" fontAlgn="base" hangingPunct="0">
              <a:spcBef>
                <a:spcPts val="300"/>
              </a:spcBef>
              <a:spcAft>
                <a:spcPct val="0"/>
              </a:spcAft>
            </a:pP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建構建築產業永續發展環境。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224" name="文字方塊 1"/>
          <p:cNvSpPr txBox="1">
            <a:spLocks noChangeArrowheads="1"/>
          </p:cNvSpPr>
          <p:nvPr/>
        </p:nvSpPr>
        <p:spPr bwMode="auto">
          <a:xfrm>
            <a:off x="431800" y="504825"/>
            <a:ext cx="14157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王榮進</a:t>
            </a:r>
            <a:endParaRPr kumimoji="0" lang="zh-TW" altLang="en-US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="" xmlns:a16="http://schemas.microsoft.com/office/drawing/2014/main" id="{D42B3A14-A448-4067-AD03-01564BF285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4" cstate="print"/>
          <a:srcRect l="7702" t="3196" r="5771"/>
          <a:stretch>
            <a:fillRect/>
          </a:stretch>
        </p:blipFill>
        <p:spPr bwMode="auto">
          <a:xfrm>
            <a:off x="8425011" y="1080171"/>
            <a:ext cx="2160240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08787" y="1152178"/>
            <a:ext cx="1944216" cy="1815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" name="直線接點 1">
            <a:extLst>
              <a:ext uri="{FF2B5EF4-FFF2-40B4-BE49-F238E27FC236}">
                <a16:creationId xmlns="" xmlns:a16="http://schemas.microsoft.com/office/drawing/2014/main" id="{29F1DC77-5AC2-BA08-DFDF-CD965967D386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76739" y="3240410"/>
            <a:ext cx="4680520" cy="2753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 t="2857"/>
          <a:stretch>
            <a:fillRect/>
          </a:stretch>
        </p:blipFill>
        <p:spPr bwMode="auto">
          <a:xfrm>
            <a:off x="8785051" y="1080170"/>
            <a:ext cx="1728192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242" name="文字方塊 1"/>
          <p:cNvSpPr txBox="1">
            <a:spLocks noChangeArrowheads="1"/>
          </p:cNvSpPr>
          <p:nvPr/>
        </p:nvSpPr>
        <p:spPr bwMode="auto">
          <a:xfrm>
            <a:off x="512763" y="1296988"/>
            <a:ext cx="4383856" cy="529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1600" b="1" dirty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得獎紀錄</a:t>
            </a:r>
            <a:r>
              <a:rPr lang="en-US" altLang="zh-TW" sz="1600" b="1" dirty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&amp;</a:t>
            </a:r>
            <a:r>
              <a:rPr lang="zh-TW" altLang="en-US" sz="1600" b="1" dirty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榮譽</a:t>
            </a:r>
            <a:r>
              <a:rPr lang="zh-TW" altLang="en-US" sz="16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事蹟</a:t>
            </a:r>
            <a:endParaRPr lang="en-US" altLang="zh-TW" sz="1600" b="1" dirty="0" smtClean="0">
              <a:solidFill>
                <a:schemeClr val="accent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dirty="0" smtClean="0">
              <a:latin typeface="微軟正黑體" pitchFamily="34" charset="-120"/>
              <a:ea typeface="微軟正黑體" pitchFamily="34" charset="-120"/>
            </a:endParaRPr>
          </a:p>
          <a:p>
            <a:pPr eaLnBrk="0" hangingPunct="0">
              <a:spcBef>
                <a:spcPts val="400"/>
              </a:spcBef>
            </a:pP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■</a:t>
            </a: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2019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年榮獲臺灣綠建築發展協會</a:t>
            </a: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—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綠建築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eaLnBrk="0" hangingPunct="0">
              <a:spcBef>
                <a:spcPts val="400"/>
              </a:spcBef>
            </a:pP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卓越貢獻獎</a:t>
            </a:r>
          </a:p>
          <a:p>
            <a:pPr eaLnBrk="0" hangingPunct="0">
              <a:spcBef>
                <a:spcPts val="400"/>
              </a:spcBef>
            </a:pP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■</a:t>
            </a: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2020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年榮獲臺灣智慧城市發展協會</a:t>
            </a: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—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智慧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eaLnBrk="0" hangingPunct="0">
              <a:spcBef>
                <a:spcPts val="400"/>
              </a:spcBef>
            </a:pP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城市卓越貢獻獎</a:t>
            </a:r>
          </a:p>
          <a:p>
            <a:pPr eaLnBrk="0" hangingPunct="0">
              <a:spcBef>
                <a:spcPts val="400"/>
              </a:spcBef>
            </a:pP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■推動性別平等，榮獲行政院第</a:t>
            </a: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16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屆金馨獎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eaLnBrk="0" hangingPunct="0">
              <a:spcBef>
                <a:spcPts val="400"/>
              </a:spcBef>
            </a:pP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「性別平等創新獎」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eaLnBrk="0" hangingPunct="0">
              <a:spcBef>
                <a:spcPts val="600"/>
              </a:spcBef>
            </a:pP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■內政部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營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建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署績優人員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eaLnBrk="0" hangingPunct="0">
              <a:spcBef>
                <a:spcPts val="600"/>
              </a:spcBef>
            </a:pP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■內政部</a:t>
            </a: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87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年度模範公務人員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eaLnBrk="0" hangingPunct="0">
              <a:spcBef>
                <a:spcPts val="600"/>
              </a:spcBef>
            </a:pP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■內政部</a:t>
            </a: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96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年度模範公務人員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eaLnBrk="0" hangingPunct="0">
              <a:spcBef>
                <a:spcPts val="600"/>
              </a:spcBef>
            </a:pP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eaLnBrk="0" hangingPunct="0">
              <a:spcBef>
                <a:spcPts val="600"/>
              </a:spcBef>
              <a:spcAft>
                <a:spcPts val="600"/>
              </a:spcAft>
            </a:pPr>
            <a:endParaRPr lang="zh-TW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248" name="文字方塊 1"/>
          <p:cNvSpPr txBox="1">
            <a:spLocks noChangeArrowheads="1"/>
          </p:cNvSpPr>
          <p:nvPr/>
        </p:nvSpPr>
        <p:spPr bwMode="auto">
          <a:xfrm>
            <a:off x="431800" y="504825"/>
            <a:ext cx="14157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王榮進</a:t>
            </a:r>
            <a:endParaRPr lang="zh-TW" altLang="en-US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2" name="直線接點 1">
            <a:extLst>
              <a:ext uri="{FF2B5EF4-FFF2-40B4-BE49-F238E27FC236}">
                <a16:creationId xmlns="" xmlns:a16="http://schemas.microsoft.com/office/drawing/2014/main" id="{DF2B68EF-6D44-788D-C3FF-E96C572C485B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="" xmlns:a16="http://schemas.microsoft.com/office/drawing/2014/main" id="{3ECFF093-502F-63E9-4E3E-2D980E9B491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72683" y="1152178"/>
            <a:ext cx="3168352" cy="2304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/>
          <a:srcRect b="5266"/>
          <a:stretch>
            <a:fillRect/>
          </a:stretch>
        </p:blipFill>
        <p:spPr bwMode="auto">
          <a:xfrm>
            <a:off x="5459295" y="3528442"/>
            <a:ext cx="5125955" cy="2825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文字方塊 1"/>
          <p:cNvSpPr txBox="1">
            <a:spLocks noChangeArrowheads="1"/>
          </p:cNvSpPr>
          <p:nvPr/>
        </p:nvSpPr>
        <p:spPr bwMode="auto">
          <a:xfrm>
            <a:off x="504131" y="1224186"/>
            <a:ext cx="100540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 b="1" dirty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推薦</a:t>
            </a:r>
            <a:r>
              <a:rPr lang="zh-TW" altLang="en-US" sz="1600" b="1" dirty="0" smtClean="0">
                <a:solidFill>
                  <a:schemeClr val="accent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理由</a:t>
            </a:r>
            <a:endParaRPr lang="en-US" altLang="zh-TW" sz="16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272" name="文字方塊 1"/>
          <p:cNvSpPr txBox="1">
            <a:spLocks noChangeArrowheads="1"/>
          </p:cNvSpPr>
          <p:nvPr/>
        </p:nvSpPr>
        <p:spPr bwMode="auto">
          <a:xfrm>
            <a:off x="431800" y="504825"/>
            <a:ext cx="14157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王榮進</a:t>
            </a:r>
            <a:endParaRPr kumimoji="0" lang="zh-TW" altLang="en-US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2" name="直線接點 1">
            <a:extLst>
              <a:ext uri="{FF2B5EF4-FFF2-40B4-BE49-F238E27FC236}">
                <a16:creationId xmlns="" xmlns:a16="http://schemas.microsoft.com/office/drawing/2014/main" id="{B05CA07B-F589-9EE5-1E2B-611640D7BD4E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="" xmlns:a16="http://schemas.microsoft.com/office/drawing/2014/main" id="{A58D36A5-5E9F-D3F7-ECF5-3B3303E950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504132" y="1656234"/>
            <a:ext cx="4968552" cy="460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ts val="600"/>
              </a:spcAft>
            </a:pP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受推薦人長期於中央及地方政府從事國土規劃、都市計畫及建築管理業務，對於健全國內建築管理法令制度，確保建築物公共安全、提升建築管理行政效率、促進國土永續與城鄉均衡發展及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建構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建築產業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永續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發展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環境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，具有重大貢獻：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推動公寓大廈管理、室內裝修、建築物公共安全檢查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申報、防火避難性能法規及建築物耐震能力評估補強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等法令制度之建立，確保建築物公共安全。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協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助推動國土計畫法、海岸法及濕地法等法令制度之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建立，促進國土永續發展。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全力推動建造執照協審制度及建築管理數位化，提升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建築管理行政效率。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協助推動社會住宅之規劃、興建及都市更新業務，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促進都市健全發展。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策劃及推動綠建築、智慧建築及淨零建築發展，建構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建築產業永續發展環境。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協助建築學會辦理相關學術活動不遺餘力，並全力支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持推動建築學報業務。 </a:t>
            </a:r>
          </a:p>
        </p:txBody>
      </p:sp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4" cstate="print"/>
          <a:srcRect l="2645" t="22025" r="13372"/>
          <a:stretch>
            <a:fillRect/>
          </a:stretch>
        </p:blipFill>
        <p:spPr bwMode="auto">
          <a:xfrm>
            <a:off x="6316726" y="1152178"/>
            <a:ext cx="4392488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 r="2510"/>
          <a:stretch>
            <a:fillRect/>
          </a:stretch>
        </p:blipFill>
        <p:spPr bwMode="auto">
          <a:xfrm>
            <a:off x="6264771" y="3528442"/>
            <a:ext cx="4536579" cy="2520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2677</TotalTime>
  <Words>599</Words>
  <Application>Microsoft Office PowerPoint</Application>
  <PresentationFormat>自訂</PresentationFormat>
  <Paragraphs>81</Paragraphs>
  <Slides>5</Slides>
  <Notes>5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6" baseType="lpstr">
      <vt:lpstr>Office 佈景主題</vt:lpstr>
      <vt:lpstr>投影片 1</vt:lpstr>
      <vt:lpstr>投影片 2</vt:lpstr>
      <vt:lpstr>投影片 3</vt:lpstr>
      <vt:lpstr>投影片 4</vt:lpstr>
      <vt:lpstr>投影片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shiva</dc:creator>
  <cp:lastModifiedBy>PEGGY</cp:lastModifiedBy>
  <cp:revision>143</cp:revision>
  <dcterms:created xsi:type="dcterms:W3CDTF">2009-04-26T08:14:43Z</dcterms:created>
  <dcterms:modified xsi:type="dcterms:W3CDTF">2023-03-22T01:02:01Z</dcterms:modified>
</cp:coreProperties>
</file>