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04" autoAdjust="0"/>
    <p:restoredTop sz="94660"/>
  </p:normalViewPr>
  <p:slideViewPr>
    <p:cSldViewPr snapToGrid="0">
      <p:cViewPr varScale="1">
        <p:scale>
          <a:sx n="62" d="100"/>
          <a:sy n="62" d="100"/>
        </p:scale>
        <p:origin x="90" y="11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3/30/2024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3/30/2024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3/30/2024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3/30/2024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3/30/2024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3/30/2024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2024/3/30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11DB682-58F7-5D40-A2CF-C96CC5FE4E83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303ECA-BAA2-B44C-B735-5BDCC9E0261C}"/>
              </a:ext>
            </a:extLst>
          </p:cNvPr>
          <p:cNvSpPr txBox="1"/>
          <p:nvPr/>
        </p:nvSpPr>
        <p:spPr>
          <a:xfrm>
            <a:off x="693905" y="98602"/>
            <a:ext cx="1518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>
                <a:latin typeface="微軟正黑體" panose="020B0604030504040204" pitchFamily="34" charset="-120"/>
              </a:rPr>
              <a:t>吳建禾 </a:t>
            </a:r>
            <a:endParaRPr lang="zh-TW" altLang="en-US" sz="3200" b="1" dirty="0">
              <a:latin typeface="微軟正黑體" panose="020B0604030504040204" pitchFamily="34" charset="-12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2D169C0-29F4-7045-8E4C-A22FF94C0709}"/>
              </a:ext>
            </a:extLst>
          </p:cNvPr>
          <p:cNvSpPr/>
          <p:nvPr/>
        </p:nvSpPr>
        <p:spPr>
          <a:xfrm>
            <a:off x="693905" y="873712"/>
            <a:ext cx="757460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200" b="1" dirty="0">
                <a:latin typeface="+mn-ea"/>
              </a:rPr>
              <a:t>吳建禾建築師事務所 建築師 </a:t>
            </a:r>
            <a:r>
              <a:rPr lang="en-US" altLang="zh-TW" sz="1200" b="1" dirty="0">
                <a:latin typeface="+mn-ea"/>
              </a:rPr>
              <a:t>/</a:t>
            </a:r>
            <a:r>
              <a:rPr lang="zh-TW" altLang="en-US" sz="1200" b="1" dirty="0">
                <a:latin typeface="+mn-ea"/>
              </a:rPr>
              <a:t> </a:t>
            </a:r>
            <a:r>
              <a:rPr lang="en-US" altLang="zh-TW" sz="1200" b="1" dirty="0">
                <a:latin typeface="+mn-ea"/>
              </a:rPr>
              <a:t>TYarchistudio </a:t>
            </a:r>
            <a:r>
              <a:rPr lang="zh-TW" altLang="en-US" sz="1200" b="1" dirty="0">
                <a:latin typeface="+mn-ea"/>
              </a:rPr>
              <a:t>設計總監 </a:t>
            </a:r>
            <a:r>
              <a:rPr lang="en-US" altLang="zh-TW" sz="1200" b="1" dirty="0">
                <a:latin typeface="+mn-ea"/>
              </a:rPr>
              <a:t>/</a:t>
            </a:r>
            <a:r>
              <a:rPr lang="zh-TW" altLang="en-US" sz="1200" b="1" dirty="0">
                <a:latin typeface="+mn-ea"/>
              </a:rPr>
              <a:t> </a:t>
            </a:r>
            <a:r>
              <a:rPr lang="en-US" altLang="zh-TW" sz="1200" b="1" dirty="0" err="1">
                <a:latin typeface="+mn-ea"/>
              </a:rPr>
              <a:t>TYarchistudioBIM</a:t>
            </a:r>
            <a:r>
              <a:rPr lang="en-US" altLang="zh-TW" sz="1200" b="1" dirty="0">
                <a:latin typeface="+mn-ea"/>
              </a:rPr>
              <a:t> </a:t>
            </a:r>
            <a:r>
              <a:rPr lang="zh-TW" altLang="en-US" sz="1200" b="1" dirty="0">
                <a:latin typeface="+mn-ea"/>
              </a:rPr>
              <a:t>負責人</a:t>
            </a:r>
            <a:endParaRPr lang="en-US" altLang="zh-TW" sz="1200" b="1" dirty="0">
              <a:latin typeface="+mn-ea"/>
            </a:endParaRPr>
          </a:p>
          <a:p>
            <a:pPr algn="just"/>
            <a:endParaRPr lang="en-US" altLang="zh-TW" sz="1200" dirty="0">
              <a:latin typeface="+mn-ea"/>
            </a:endParaRPr>
          </a:p>
          <a:p>
            <a:pPr algn="just"/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透過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BIM-REVIT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從建築到室內設計進行整合規劃，為每位客戶從設計到施工整合建築室內裝修與資訊的串接，共同量身打造出專屬設計與細節；近年來</a:t>
            </a:r>
            <a:r>
              <a:rPr lang="zh-TW" altLang="en-US" sz="1200" kern="0" dirty="0">
                <a:effectLst/>
                <a:latin typeface="+mn-ea"/>
                <a:cs typeface="Segoe UI Historic" panose="020B0502040204020203" pitchFamily="34" charset="0"/>
              </a:rPr>
              <a:t>不但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擔任多種獎項評審，如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2023 </a:t>
            </a:r>
            <a:r>
              <a:rPr lang="en-US" altLang="zh-TW" sz="1200" kern="0" dirty="0" err="1">
                <a:effectLst/>
                <a:latin typeface="+mn-ea"/>
                <a:cs typeface="Arial" panose="020B0604020202020204" pitchFamily="34" charset="0"/>
              </a:rPr>
              <a:t>BIM+award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，建築園冶獎等獎項，並且自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2021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年起以自身近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18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年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BIM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專業（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Autodesk-Revit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）</a:t>
            </a:r>
            <a:r>
              <a:rPr lang="zh-TW" altLang="en-US" sz="1200" kern="0" dirty="0">
                <a:effectLst/>
                <a:latin typeface="+mn-ea"/>
                <a:cs typeface="Segoe UI Historic" panose="020B0502040204020203" pitchFamily="34" charset="0"/>
              </a:rPr>
              <a:t>為業界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進行設計產業升級，知識教育推廣之外也開啟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REVIT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設計與管理課程並且創設</a:t>
            </a:r>
            <a:r>
              <a:rPr lang="en-US" altLang="zh-TW" sz="1200" kern="0" dirty="0" err="1">
                <a:effectLst/>
                <a:latin typeface="+mn-ea"/>
                <a:cs typeface="Arial" panose="020B0604020202020204" pitchFamily="34" charset="0"/>
              </a:rPr>
              <a:t>TYarchistudioBIM-Youtube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頻道，為更多運用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BIM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邁進未來的使用者開創各種引導知識。吳建禾曾運用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BIM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整合設計履獲德國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IF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設計獎，日本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Good design award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，德國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German design award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，義大利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 </a:t>
            </a:r>
            <a:r>
              <a:rPr lang="en-US" altLang="zh-TW" sz="1200" kern="0" dirty="0" err="1">
                <a:effectLst/>
                <a:latin typeface="+mn-ea"/>
                <a:cs typeface="Arial" panose="020B0604020202020204" pitchFamily="34" charset="0"/>
              </a:rPr>
              <a:t>A‘design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 award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，韓國</a:t>
            </a:r>
            <a:r>
              <a:rPr lang="en-US" altLang="zh-TW" sz="1200" kern="0" dirty="0" err="1">
                <a:effectLst/>
                <a:latin typeface="+mn-ea"/>
                <a:cs typeface="Arial" panose="020B0604020202020204" pitchFamily="34" charset="0"/>
              </a:rPr>
              <a:t>K’design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 award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及</a:t>
            </a:r>
            <a:r>
              <a:rPr lang="en-US" altLang="zh-TW" sz="1200" kern="0" dirty="0">
                <a:effectLst/>
                <a:latin typeface="+mn-ea"/>
                <a:cs typeface="Arial" panose="020B0604020202020204" pitchFamily="34" charset="0"/>
              </a:rPr>
              <a:t>Asia design award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，中國華騰獎等國際獎項，擅長以數位技術及設計本位思考串聯多元資訊，將</a:t>
            </a:r>
            <a:r>
              <a:rPr lang="zh-TW" altLang="en-US" sz="1200" kern="0" dirty="0">
                <a:effectLst/>
                <a:latin typeface="+mn-ea"/>
                <a:cs typeface="Segoe UI Historic" panose="020B0502040204020203" pitchFamily="34" charset="0"/>
              </a:rPr>
              <a:t>作品結合人文</a:t>
            </a:r>
            <a:r>
              <a:rPr lang="zh-TW" altLang="zh-TW" sz="1200" kern="0" dirty="0">
                <a:effectLst/>
                <a:latin typeface="+mn-ea"/>
                <a:cs typeface="Segoe UI Historic" panose="020B0502040204020203" pitchFamily="34" charset="0"/>
              </a:rPr>
              <a:t>。</a:t>
            </a:r>
            <a:endParaRPr lang="en-US" altLang="zh-TW" sz="1200" dirty="0">
              <a:latin typeface="+mn-ea"/>
            </a:endParaRPr>
          </a:p>
          <a:p>
            <a:pPr algn="just"/>
            <a:endParaRPr lang="en-US" altLang="zh-TW" sz="1200" dirty="0">
              <a:latin typeface="+mn-ea"/>
            </a:endParaRPr>
          </a:p>
          <a:p>
            <a:pPr algn="just"/>
            <a:r>
              <a:rPr lang="zh-CN" altLang="en-US" sz="1200" b="1" dirty="0">
                <a:latin typeface="+mn-ea"/>
              </a:rPr>
              <a:t>學歷</a:t>
            </a:r>
            <a:endParaRPr lang="en-US" altLang="zh-CN" sz="1200" b="1" dirty="0">
              <a:latin typeface="+mn-ea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成功大學建築研究所建築博士 </a:t>
            </a:r>
            <a:r>
              <a:rPr lang="en-US" altLang="zh-TW" sz="1200" dirty="0">
                <a:latin typeface="+mn-ea"/>
              </a:rPr>
              <a:t>-2010 </a:t>
            </a:r>
            <a:endParaRPr lang="zh-TW" altLang="en-US" sz="1200" dirty="0">
              <a:latin typeface="+mn-ea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成功大學建築研究所建築碩士 </a:t>
            </a:r>
            <a:r>
              <a:rPr lang="en-US" altLang="zh-TW" sz="1200" dirty="0">
                <a:latin typeface="+mn-ea"/>
              </a:rPr>
              <a:t>-2008 </a:t>
            </a:r>
            <a:endParaRPr lang="zh-TW" altLang="en-US" sz="1200" dirty="0">
              <a:latin typeface="+mn-ea"/>
            </a:endParaRPr>
          </a:p>
          <a:p>
            <a:pPr algn="just"/>
            <a:endParaRPr lang="en-US" altLang="zh-TW" sz="1200" dirty="0">
              <a:latin typeface="+mn-ea"/>
            </a:endParaRPr>
          </a:p>
          <a:p>
            <a:pPr algn="just"/>
            <a:r>
              <a:rPr lang="zh-CN" altLang="en-US" sz="1200" b="1" dirty="0">
                <a:latin typeface="+mn-ea"/>
              </a:rPr>
              <a:t>經歷</a:t>
            </a:r>
            <a:endParaRPr lang="en-US" altLang="zh-TW" sz="1200" dirty="0">
              <a:latin typeface="+mn-ea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200" dirty="0" err="1">
                <a:latin typeface="+mn-ea"/>
              </a:rPr>
              <a:t>BIM+Award</a:t>
            </a:r>
            <a:r>
              <a:rPr lang="en-US" altLang="zh-TW" sz="1200" dirty="0">
                <a:latin typeface="+mn-ea"/>
              </a:rPr>
              <a:t> </a:t>
            </a:r>
            <a:r>
              <a:rPr lang="zh-TW" altLang="en-US" sz="1200" dirty="0">
                <a:latin typeface="+mn-ea"/>
              </a:rPr>
              <a:t>評審委員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200" dirty="0" err="1">
                <a:latin typeface="+mn-ea"/>
              </a:rPr>
              <a:t>BIMInteriordesignAward</a:t>
            </a:r>
            <a:r>
              <a:rPr lang="en-US" altLang="zh-TW" sz="1200" dirty="0">
                <a:latin typeface="+mn-ea"/>
              </a:rPr>
              <a:t> </a:t>
            </a:r>
            <a:r>
              <a:rPr lang="zh-TW" altLang="en-US" sz="1200" dirty="0">
                <a:latin typeface="+mn-ea"/>
              </a:rPr>
              <a:t>評審委員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建築園冶獎 評審委員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全國建築師公會資訊 副主任委員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台灣室內設計專技協會 理事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第</a:t>
            </a:r>
            <a:r>
              <a:rPr lang="en-US" altLang="zh-TW" sz="1200" dirty="0">
                <a:latin typeface="+mn-ea"/>
              </a:rPr>
              <a:t>5</a:t>
            </a:r>
            <a:r>
              <a:rPr lang="zh-TW" altLang="en-US" sz="1200" dirty="0">
                <a:latin typeface="+mn-ea"/>
              </a:rPr>
              <a:t>屆及第</a:t>
            </a:r>
            <a:r>
              <a:rPr lang="en-US" altLang="zh-TW" sz="1200" dirty="0">
                <a:latin typeface="+mn-ea"/>
              </a:rPr>
              <a:t>9</a:t>
            </a:r>
            <a:r>
              <a:rPr lang="zh-TW" altLang="en-US" sz="1200" dirty="0">
                <a:latin typeface="+mn-ea"/>
              </a:rPr>
              <a:t>屆</a:t>
            </a:r>
            <a:r>
              <a:rPr lang="en-US" altLang="zh-TW" sz="1200" dirty="0">
                <a:latin typeface="+mn-ea"/>
              </a:rPr>
              <a:t>-</a:t>
            </a:r>
            <a:r>
              <a:rPr lang="zh-TW" altLang="en-US" sz="1200" dirty="0">
                <a:latin typeface="+mn-ea"/>
              </a:rPr>
              <a:t>世界社群建築獎</a:t>
            </a:r>
            <a:r>
              <a:rPr lang="en-US" altLang="zh-TW" sz="1200" dirty="0">
                <a:latin typeface="+mn-ea"/>
              </a:rPr>
              <a:t>(World Architecture Community)</a:t>
            </a:r>
            <a:r>
              <a:rPr lang="zh-TW" altLang="en-US" sz="1200" dirty="0">
                <a:latin typeface="+mn-ea"/>
              </a:rPr>
              <a:t>得主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連續五年德國 </a:t>
            </a:r>
            <a:r>
              <a:rPr lang="en-US" altLang="zh-TW" sz="1200" dirty="0">
                <a:latin typeface="+mn-ea"/>
              </a:rPr>
              <a:t>IF design award</a:t>
            </a:r>
            <a:r>
              <a:rPr lang="zh-TW" altLang="en-US" sz="1200" dirty="0">
                <a:latin typeface="+mn-ea"/>
              </a:rPr>
              <a:t>設計獎得主</a:t>
            </a:r>
            <a:r>
              <a:rPr lang="en-US" altLang="zh-TW" sz="1200" dirty="0">
                <a:latin typeface="+mn-ea"/>
              </a:rPr>
              <a:t>(2019-2023)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連續三年日本</a:t>
            </a:r>
            <a:r>
              <a:rPr lang="en-US" altLang="zh-TW" sz="1200" dirty="0">
                <a:latin typeface="+mn-ea"/>
              </a:rPr>
              <a:t>Good design award</a:t>
            </a:r>
            <a:r>
              <a:rPr lang="zh-TW" altLang="en-US" sz="1200" dirty="0">
                <a:latin typeface="+mn-ea"/>
              </a:rPr>
              <a:t>設計獎得主</a:t>
            </a:r>
            <a:r>
              <a:rPr lang="en-US" altLang="zh-TW" sz="1200" dirty="0">
                <a:latin typeface="+mn-ea"/>
              </a:rPr>
              <a:t>(2018-2020)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連續三年義大利</a:t>
            </a:r>
            <a:r>
              <a:rPr lang="en-US" altLang="zh-TW" sz="1200" dirty="0" err="1">
                <a:latin typeface="+mn-ea"/>
              </a:rPr>
              <a:t>A'design</a:t>
            </a:r>
            <a:r>
              <a:rPr lang="en-US" altLang="zh-TW" sz="1200" dirty="0">
                <a:latin typeface="+mn-ea"/>
              </a:rPr>
              <a:t> award</a:t>
            </a:r>
            <a:r>
              <a:rPr lang="zh-TW" altLang="en-US" sz="1200" dirty="0">
                <a:latin typeface="+mn-ea"/>
              </a:rPr>
              <a:t>設計金獎得主</a:t>
            </a:r>
            <a:r>
              <a:rPr lang="en-US" altLang="zh-TW" sz="1200" dirty="0">
                <a:latin typeface="+mn-ea"/>
              </a:rPr>
              <a:t>(2018-2020)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連續二年中國華騰獎得主</a:t>
            </a:r>
            <a:r>
              <a:rPr lang="en-US" altLang="zh-TW" sz="1200" dirty="0">
                <a:latin typeface="+mn-ea"/>
              </a:rPr>
              <a:t>(2019/2020)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德國國家設計獎</a:t>
            </a:r>
            <a:r>
              <a:rPr lang="en-US" altLang="zh-TW" sz="1200" dirty="0">
                <a:latin typeface="+mn-ea"/>
              </a:rPr>
              <a:t>German design award : Excellent communication design </a:t>
            </a:r>
            <a:r>
              <a:rPr lang="zh-TW" altLang="en-US" sz="1200" dirty="0">
                <a:latin typeface="+mn-ea"/>
              </a:rPr>
              <a:t>得主</a:t>
            </a:r>
            <a:r>
              <a:rPr lang="en-US" altLang="zh-TW" sz="1200" dirty="0">
                <a:latin typeface="+mn-ea"/>
              </a:rPr>
              <a:t>(2018)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韓國</a:t>
            </a:r>
            <a:r>
              <a:rPr lang="en-US" altLang="zh-TW" sz="1200" dirty="0" err="1">
                <a:latin typeface="+mn-ea"/>
              </a:rPr>
              <a:t>Kdesign</a:t>
            </a:r>
            <a:r>
              <a:rPr lang="en-US" altLang="zh-TW" sz="1200" dirty="0">
                <a:latin typeface="+mn-ea"/>
              </a:rPr>
              <a:t> award</a:t>
            </a:r>
            <a:r>
              <a:rPr lang="zh-TW" altLang="en-US" sz="1200" dirty="0">
                <a:latin typeface="+mn-ea"/>
              </a:rPr>
              <a:t>及</a:t>
            </a:r>
            <a:r>
              <a:rPr lang="en-US" altLang="zh-TW" sz="1200" dirty="0">
                <a:latin typeface="+mn-ea"/>
              </a:rPr>
              <a:t>Asia design award</a:t>
            </a:r>
            <a:r>
              <a:rPr lang="zh-TW" altLang="en-US" sz="1200" dirty="0">
                <a:latin typeface="+mn-ea"/>
              </a:rPr>
              <a:t>得主</a:t>
            </a:r>
            <a:r>
              <a:rPr lang="en-US" altLang="zh-TW" sz="1200" dirty="0">
                <a:latin typeface="+mn-ea"/>
              </a:rPr>
              <a:t>(2019)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台灣金點設計獎標章得主</a:t>
            </a:r>
            <a:r>
              <a:rPr lang="en-US" altLang="zh-TW" sz="1200" dirty="0">
                <a:latin typeface="+mn-ea"/>
              </a:rPr>
              <a:t>/</a:t>
            </a:r>
            <a:r>
              <a:rPr lang="zh-TW" altLang="en-US" sz="1200" dirty="0">
                <a:latin typeface="+mn-ea"/>
              </a:rPr>
              <a:t>年度最佳設計獎入圍</a:t>
            </a:r>
            <a:r>
              <a:rPr lang="en-US" altLang="zh-TW" sz="1200" dirty="0">
                <a:latin typeface="+mn-ea"/>
              </a:rPr>
              <a:t>(2018/2021)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200" dirty="0">
                <a:latin typeface="+mn-ea"/>
              </a:rPr>
              <a:t>*40 UNDER 40</a:t>
            </a:r>
            <a:r>
              <a:rPr lang="zh-TW" altLang="en-US" sz="1200" dirty="0">
                <a:latin typeface="+mn-ea"/>
              </a:rPr>
              <a:t>中國設計傑出青年</a:t>
            </a:r>
            <a:r>
              <a:rPr lang="en-US" altLang="zh-TW" sz="1200" dirty="0">
                <a:latin typeface="+mn-ea"/>
              </a:rPr>
              <a:t>(2018/2022/2023)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台灣</a:t>
            </a:r>
            <a:r>
              <a:rPr lang="en-US" altLang="zh-TW" sz="1200" dirty="0">
                <a:latin typeface="+mn-ea"/>
              </a:rPr>
              <a:t>Autodesk(</a:t>
            </a:r>
            <a:r>
              <a:rPr lang="zh-TW" altLang="en-US" sz="1200" dirty="0">
                <a:latin typeface="+mn-ea"/>
              </a:rPr>
              <a:t>歐特克</a:t>
            </a:r>
            <a:r>
              <a:rPr lang="en-US" altLang="zh-TW" sz="1200" dirty="0">
                <a:latin typeface="+mn-ea"/>
              </a:rPr>
              <a:t>)</a:t>
            </a:r>
            <a:r>
              <a:rPr lang="zh-TW" altLang="en-US" sz="1200" dirty="0">
                <a:latin typeface="+mn-ea"/>
              </a:rPr>
              <a:t>全國性應用案例分享會主講人之一</a:t>
            </a:r>
            <a:r>
              <a:rPr lang="en-US" altLang="zh-TW" sz="1200" dirty="0">
                <a:latin typeface="+mn-ea"/>
              </a:rPr>
              <a:t>(2016/2019/2022/2023)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200" dirty="0">
                <a:latin typeface="+mn-ea"/>
              </a:rPr>
              <a:t>高雄市大東藝術圖書館</a:t>
            </a:r>
            <a:r>
              <a:rPr lang="en-US" altLang="zh-TW" sz="1200" dirty="0">
                <a:latin typeface="+mn-ea"/>
              </a:rPr>
              <a:t>-</a:t>
            </a:r>
            <a:r>
              <a:rPr lang="zh-TW" altLang="en-US" sz="1200" dirty="0">
                <a:latin typeface="+mn-ea"/>
              </a:rPr>
              <a:t>大東講堂受邀講者</a:t>
            </a:r>
            <a:r>
              <a:rPr lang="en-US" altLang="zh-TW" sz="1200" dirty="0">
                <a:latin typeface="+mn-ea"/>
              </a:rPr>
              <a:t>(2020) 2021 </a:t>
            </a:r>
            <a:endParaRPr lang="zh-TW" altLang="en-US" sz="1200" dirty="0">
              <a:latin typeface="+mn-ea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C4263FF-D94C-4F15-829E-0BE51C6CEC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4" t="13025" r="10372"/>
          <a:stretch/>
        </p:blipFill>
        <p:spPr>
          <a:xfrm>
            <a:off x="9059334" y="1316553"/>
            <a:ext cx="2802828" cy="473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65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2171</TotalTime>
  <Words>381</Words>
  <Application>Microsoft Office PowerPoint</Application>
  <PresentationFormat>寬螢幕</PresentationFormat>
  <Paragraphs>26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方正舒体</vt:lpstr>
      <vt:lpstr>微軟正黑體</vt:lpstr>
      <vt:lpstr>Arial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吳建禾 建築師</cp:lastModifiedBy>
  <cp:revision>63</cp:revision>
  <dcterms:created xsi:type="dcterms:W3CDTF">2020-08-24T02:03:28Z</dcterms:created>
  <dcterms:modified xsi:type="dcterms:W3CDTF">2024-03-30T12:27:11Z</dcterms:modified>
</cp:coreProperties>
</file>