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0795000" cy="72009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268" userDrawn="1">
          <p15:clr>
            <a:srgbClr val="A4A3A4"/>
          </p15:clr>
        </p15:guide>
        <p15:guide id="2" pos="34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43"/>
    <p:restoredTop sz="94719"/>
  </p:normalViewPr>
  <p:slideViewPr>
    <p:cSldViewPr snapToGrid="0" showGuides="1">
      <p:cViewPr varScale="1">
        <p:scale>
          <a:sx n="92" d="100"/>
          <a:sy n="92" d="100"/>
        </p:scale>
        <p:origin x="852" y="306"/>
      </p:cViewPr>
      <p:guideLst>
        <p:guide orient="horz" pos="2268"/>
        <p:guide pos="34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大標題文字"/>
          <p:cNvSpPr txBox="1">
            <a:spLocks noGrp="1"/>
          </p:cNvSpPr>
          <p:nvPr>
            <p:ph type="title"/>
          </p:nvPr>
        </p:nvSpPr>
        <p:spPr>
          <a:xfrm>
            <a:off x="1350169" y="1178480"/>
            <a:ext cx="8101014" cy="2506981"/>
          </a:xfrm>
          <a:prstGeom prst="rect">
            <a:avLst/>
          </a:prstGeom>
        </p:spPr>
        <p:txBody>
          <a:bodyPr anchor="b"/>
          <a:lstStyle>
            <a:lvl1pPr algn="ctr">
              <a:defRPr sz="3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t>大標題文字</a:t>
            </a:r>
          </a:p>
        </p:txBody>
      </p:sp>
      <p:sp>
        <p:nvSpPr>
          <p:cNvPr id="12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1350169" y="3782140"/>
            <a:ext cx="8101014" cy="1738551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100"/>
            </a:lvl1pPr>
            <a:lvl2pPr marL="0" indent="405033" algn="ctr">
              <a:buSzTx/>
              <a:buFontTx/>
              <a:buNone/>
              <a:defRPr sz="2100"/>
            </a:lvl2pPr>
            <a:lvl3pPr marL="0" indent="810066" algn="ctr">
              <a:buSzTx/>
              <a:buFontTx/>
              <a:buNone/>
              <a:defRPr sz="2100"/>
            </a:lvl3pPr>
            <a:lvl4pPr marL="0" indent="1215099" algn="ctr">
              <a:buSzTx/>
              <a:buFontTx/>
              <a:buNone/>
              <a:defRPr sz="2100"/>
            </a:lvl4pPr>
            <a:lvl5pPr marL="0" indent="1620133" algn="ctr">
              <a:buSzTx/>
              <a:buFontTx/>
              <a:buNone/>
              <a:defRPr sz="2100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13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大標題文字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21" name="內文層級一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22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大標題文字"/>
          <p:cNvSpPr txBox="1">
            <a:spLocks noGrp="1"/>
          </p:cNvSpPr>
          <p:nvPr>
            <p:ph type="title"/>
          </p:nvPr>
        </p:nvSpPr>
        <p:spPr>
          <a:xfrm>
            <a:off x="736966" y="1795224"/>
            <a:ext cx="9316165" cy="2995375"/>
          </a:xfrm>
          <a:prstGeom prst="rect">
            <a:avLst/>
          </a:prstGeom>
        </p:spPr>
        <p:txBody>
          <a:bodyPr anchor="b"/>
          <a:lstStyle>
            <a:lvl1pPr>
              <a:defRPr sz="5300"/>
            </a:lvl1pPr>
          </a:lstStyle>
          <a:p>
            <a:r>
              <a:t>大標題文字</a:t>
            </a:r>
          </a:p>
        </p:txBody>
      </p:sp>
      <p:sp>
        <p:nvSpPr>
          <p:cNvPr id="30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736966" y="4818936"/>
            <a:ext cx="9316165" cy="157519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100">
                <a:solidFill>
                  <a:srgbClr val="888888"/>
                </a:solidFill>
              </a:defRPr>
            </a:lvl1pPr>
            <a:lvl2pPr marL="0" indent="405033">
              <a:buSzTx/>
              <a:buFontTx/>
              <a:buNone/>
              <a:defRPr sz="2100">
                <a:solidFill>
                  <a:srgbClr val="888888"/>
                </a:solidFill>
              </a:defRPr>
            </a:lvl2pPr>
            <a:lvl3pPr marL="0" indent="810066">
              <a:buSzTx/>
              <a:buFontTx/>
              <a:buNone/>
              <a:defRPr sz="2100">
                <a:solidFill>
                  <a:srgbClr val="888888"/>
                </a:solidFill>
              </a:defRPr>
            </a:lvl3pPr>
            <a:lvl4pPr marL="0" indent="1215099">
              <a:buSzTx/>
              <a:buFontTx/>
              <a:buNone/>
              <a:defRPr sz="2100">
                <a:solidFill>
                  <a:srgbClr val="888888"/>
                </a:solidFill>
              </a:defRPr>
            </a:lvl4pPr>
            <a:lvl5pPr marL="0" indent="1620133">
              <a:buSzTx/>
              <a:buFontTx/>
              <a:buNone/>
              <a:defRPr sz="2100">
                <a:solidFill>
                  <a:srgbClr val="888888"/>
                </a:solidFill>
              </a:defRPr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31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大標題文字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39" name="內文層級一…"/>
          <p:cNvSpPr txBox="1">
            <a:spLocks noGrp="1"/>
          </p:cNvSpPr>
          <p:nvPr>
            <p:ph type="body" sz="half" idx="1"/>
          </p:nvPr>
        </p:nvSpPr>
        <p:spPr>
          <a:xfrm>
            <a:off x="742592" y="1916906"/>
            <a:ext cx="4590576" cy="4568905"/>
          </a:xfrm>
          <a:prstGeom prst="rect">
            <a:avLst/>
          </a:prstGeom>
        </p:spPr>
        <p:txBody>
          <a:bodyPr/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0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大標題文字"/>
          <p:cNvSpPr txBox="1">
            <a:spLocks noGrp="1"/>
          </p:cNvSpPr>
          <p:nvPr>
            <p:ph type="title"/>
          </p:nvPr>
        </p:nvSpPr>
        <p:spPr>
          <a:xfrm>
            <a:off x="743999" y="383382"/>
            <a:ext cx="9316165" cy="1391842"/>
          </a:xfrm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48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743999" y="1765220"/>
            <a:ext cx="4569478" cy="865109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100" b="1"/>
            </a:lvl1pPr>
            <a:lvl2pPr marL="0" indent="405033">
              <a:buSzTx/>
              <a:buFontTx/>
              <a:buNone/>
              <a:defRPr sz="2100" b="1"/>
            </a:lvl2pPr>
            <a:lvl3pPr marL="0" indent="810066">
              <a:buSzTx/>
              <a:buFontTx/>
              <a:buNone/>
              <a:defRPr sz="2100" b="1"/>
            </a:lvl3pPr>
            <a:lvl4pPr marL="0" indent="1215099">
              <a:buSzTx/>
              <a:buFontTx/>
              <a:buNone/>
              <a:defRPr sz="2100" b="1"/>
            </a:lvl4pPr>
            <a:lvl5pPr marL="0" indent="1620133">
              <a:buSzTx/>
              <a:buFontTx/>
              <a:buNone/>
              <a:defRPr sz="2100" b="1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9" name="文字版面配置區 4"/>
          <p:cNvSpPr>
            <a:spLocks noGrp="1"/>
          </p:cNvSpPr>
          <p:nvPr>
            <p:ph type="body" sz="quarter" idx="21"/>
          </p:nvPr>
        </p:nvSpPr>
        <p:spPr>
          <a:xfrm>
            <a:off x="5468182" y="1765220"/>
            <a:ext cx="4591982" cy="865109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100" b="1"/>
            </a:pPr>
            <a:endParaRPr/>
          </a:p>
        </p:txBody>
      </p:sp>
      <p:sp>
        <p:nvSpPr>
          <p:cNvPr id="50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大標題文字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大標題文字</a:t>
            </a:r>
          </a:p>
        </p:txBody>
      </p:sp>
      <p:sp>
        <p:nvSpPr>
          <p:cNvPr id="58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大標題文字"/>
          <p:cNvSpPr txBox="1">
            <a:spLocks noGrp="1"/>
          </p:cNvSpPr>
          <p:nvPr>
            <p:ph type="title"/>
          </p:nvPr>
        </p:nvSpPr>
        <p:spPr>
          <a:xfrm>
            <a:off x="743999" y="480059"/>
            <a:ext cx="3483718" cy="1680212"/>
          </a:xfrm>
          <a:prstGeom prst="rect">
            <a:avLst/>
          </a:prstGeom>
        </p:spPr>
        <p:txBody>
          <a:bodyPr anchor="b"/>
          <a:lstStyle>
            <a:lvl1pPr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大標題文字</a:t>
            </a:r>
          </a:p>
        </p:txBody>
      </p:sp>
      <p:sp>
        <p:nvSpPr>
          <p:cNvPr id="73" name="內文層級一…"/>
          <p:cNvSpPr txBox="1">
            <a:spLocks noGrp="1"/>
          </p:cNvSpPr>
          <p:nvPr>
            <p:ph type="body" sz="half" idx="1"/>
          </p:nvPr>
        </p:nvSpPr>
        <p:spPr>
          <a:xfrm>
            <a:off x="4591980" y="1036796"/>
            <a:ext cx="5468184" cy="5117307"/>
          </a:xfrm>
          <a:prstGeom prst="rect">
            <a:avLst/>
          </a:prstGeom>
        </p:spPr>
        <p:txBody>
          <a:bodyPr/>
          <a:lstStyle>
            <a:lvl1pPr marL="202517" indent="-202517">
              <a:defRPr sz="2800"/>
            </a:lvl1pPr>
            <a:lvl2pPr marL="641302" indent="-236269">
              <a:defRPr sz="2800"/>
            </a:lvl2pPr>
            <a:lvl3pPr marL="1080089" indent="-270022">
              <a:defRPr sz="2800"/>
            </a:lvl3pPr>
            <a:lvl4pPr marL="1548657" indent="-333557">
              <a:defRPr sz="2800"/>
            </a:lvl4pPr>
            <a:lvl5pPr marL="1953691" indent="-333557">
              <a:defRPr sz="2800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74" name="文字版面配置區 3"/>
          <p:cNvSpPr>
            <a:spLocks noGrp="1"/>
          </p:cNvSpPr>
          <p:nvPr>
            <p:ph type="body" sz="quarter" idx="21"/>
          </p:nvPr>
        </p:nvSpPr>
        <p:spPr>
          <a:xfrm>
            <a:off x="743999" y="2160270"/>
            <a:ext cx="3483718" cy="400216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大標題文字"/>
          <p:cNvSpPr txBox="1">
            <a:spLocks noGrp="1"/>
          </p:cNvSpPr>
          <p:nvPr>
            <p:ph type="title"/>
          </p:nvPr>
        </p:nvSpPr>
        <p:spPr>
          <a:xfrm>
            <a:off x="743999" y="480059"/>
            <a:ext cx="3483718" cy="1680212"/>
          </a:xfrm>
          <a:prstGeom prst="rect">
            <a:avLst/>
          </a:prstGeom>
        </p:spPr>
        <p:txBody>
          <a:bodyPr anchor="b"/>
          <a:lstStyle>
            <a:lvl1pPr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大標題文字</a:t>
            </a:r>
          </a:p>
        </p:txBody>
      </p:sp>
      <p:sp>
        <p:nvSpPr>
          <p:cNvPr id="83" name="圖片版面配置區 2"/>
          <p:cNvSpPr>
            <a:spLocks noGrp="1"/>
          </p:cNvSpPr>
          <p:nvPr>
            <p:ph type="pic" sz="half" idx="21"/>
          </p:nvPr>
        </p:nvSpPr>
        <p:spPr>
          <a:xfrm>
            <a:off x="4591980" y="1036796"/>
            <a:ext cx="5468184" cy="5117307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內文層級一…"/>
          <p:cNvSpPr txBox="1">
            <a:spLocks noGrp="1"/>
          </p:cNvSpPr>
          <p:nvPr>
            <p:ph type="body" sz="quarter" idx="1"/>
          </p:nvPr>
        </p:nvSpPr>
        <p:spPr>
          <a:xfrm>
            <a:off x="743999" y="2160270"/>
            <a:ext cx="3483718" cy="400216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400"/>
            </a:lvl1pPr>
            <a:lvl2pPr marL="0" indent="405033">
              <a:buSzTx/>
              <a:buFontTx/>
              <a:buNone/>
              <a:defRPr sz="1400"/>
            </a:lvl2pPr>
            <a:lvl3pPr marL="0" indent="810066">
              <a:buSzTx/>
              <a:buFontTx/>
              <a:buNone/>
              <a:defRPr sz="1400"/>
            </a:lvl3pPr>
            <a:lvl4pPr marL="0" indent="1215099">
              <a:buSzTx/>
              <a:buFontTx/>
              <a:buNone/>
              <a:defRPr sz="1400"/>
            </a:lvl4pPr>
            <a:lvl5pPr marL="0" indent="1620133">
              <a:buSzTx/>
              <a:buFontTx/>
              <a:buNone/>
              <a:defRPr sz="1400"/>
            </a:lvl5pPr>
          </a:lstStyle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85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大標題文字"/>
          <p:cNvSpPr txBox="1">
            <a:spLocks noGrp="1"/>
          </p:cNvSpPr>
          <p:nvPr>
            <p:ph type="title"/>
          </p:nvPr>
        </p:nvSpPr>
        <p:spPr>
          <a:xfrm>
            <a:off x="742592" y="383382"/>
            <a:ext cx="9316165" cy="13918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大標題文字</a:t>
            </a:r>
          </a:p>
        </p:txBody>
      </p:sp>
      <p:sp>
        <p:nvSpPr>
          <p:cNvPr id="3" name="內文層級一…"/>
          <p:cNvSpPr txBox="1">
            <a:spLocks noGrp="1"/>
          </p:cNvSpPr>
          <p:nvPr>
            <p:ph type="body" idx="1"/>
          </p:nvPr>
        </p:nvSpPr>
        <p:spPr>
          <a:xfrm>
            <a:off x="742592" y="1916906"/>
            <a:ext cx="9316165" cy="45689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4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9825880" y="6751603"/>
            <a:ext cx="232877" cy="22851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0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810066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8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02516" marR="0" indent="-202516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636480" marR="0" indent="-231447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095973" marR="0" indent="-285906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539127" marR="0" indent="-324027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1944161" marR="0" indent="-324027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349194" marR="0" indent="-324027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2754228" marR="0" indent="-324027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159261" marR="0" indent="-324027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3564295" marR="0" indent="-324027" algn="l" defTabSz="810066" rtl="0" latinLnBrk="0">
        <a:lnSpc>
          <a:spcPct val="90000"/>
        </a:lnSpc>
        <a:spcBef>
          <a:spcPts val="8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jpe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jpe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2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圖片 6" descr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9251" y="1358186"/>
            <a:ext cx="3136498" cy="3268364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文字方塊 3"/>
          <p:cNvSpPr txBox="1"/>
          <p:nvPr/>
        </p:nvSpPr>
        <p:spPr>
          <a:xfrm>
            <a:off x="-13846" y="2001455"/>
            <a:ext cx="10795001" cy="23083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defRPr sz="72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臺灣建築學會</a:t>
            </a:r>
          </a:p>
          <a:p>
            <a:pPr algn="ctr">
              <a:defRPr sz="72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2025年會士</a:t>
            </a:r>
          </a:p>
        </p:txBody>
      </p:sp>
      <p:sp>
        <p:nvSpPr>
          <p:cNvPr id="96" name="文字方塊 7"/>
          <p:cNvSpPr txBox="1"/>
          <p:nvPr/>
        </p:nvSpPr>
        <p:spPr>
          <a:xfrm>
            <a:off x="-13846" y="4866001"/>
            <a:ext cx="10794999" cy="1415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defRPr sz="32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5400" dirty="0"/>
              <a:t>郭肇立</a:t>
            </a:r>
            <a:endParaRPr lang="en-US" sz="5400" dirty="0"/>
          </a:p>
          <a:p>
            <a:pPr algn="ctr">
              <a:defRPr sz="3200" b="1">
                <a:solidFill>
                  <a:srgbClr val="002060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en-US" sz="3200" dirty="0" err="1"/>
              <a:t>Chaolee</a:t>
            </a:r>
            <a:r>
              <a:rPr lang="en-US" sz="3200" dirty="0"/>
              <a:t> Kuo</a:t>
            </a:r>
            <a:endParaRPr sz="3200" dirty="0"/>
          </a:p>
        </p:txBody>
      </p:sp>
    </p:spTree>
  </p:cSld>
  <p:clrMapOvr>
    <a:masterClrMapping/>
  </p:clrMapOvr>
  <p:transition spd="med"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BEB4B546-73A8-59D4-786C-B11C66FCF3D8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8" name="文字方塊 1"/>
          <p:cNvSpPr txBox="1"/>
          <p:nvPr/>
        </p:nvSpPr>
        <p:spPr>
          <a:xfrm>
            <a:off x="408627" y="536998"/>
            <a:ext cx="2144176" cy="5355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 defTabSz="810066">
              <a:lnSpc>
                <a:spcPct val="90000"/>
              </a:lnSpc>
              <a:defRPr sz="3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郭肇立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會士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9" name="文字方塊 3"/>
          <p:cNvSpPr txBox="1"/>
          <p:nvPr/>
        </p:nvSpPr>
        <p:spPr>
          <a:xfrm>
            <a:off x="576138" y="1309864"/>
            <a:ext cx="6666156" cy="52175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簡歷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郭肇立是建築評論家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也是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台灣現代建築學會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創立者。畢業於台灣中原大學建築系之後，繼續在美國及歐洲陸續完成建築專業與學術訓練，包含美國耶魯大學建築學院的專業後碩士學位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M.Arch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II)，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以及比利時魯汶天主教大學的建築博士。在經歷過MIT交換學者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以及美國費城及新澤西州的幾個建築師事務所工作數年之後，他陸續受邀回到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三個大學：中原大學建築系所、東海大學建築系所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以及臺北大學都市計畫研究所擔任教學及研究工作30年，2014年正式退休。</a:t>
            </a:r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學歷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nl-NL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1992    Katholieke Universiteit Leuven, Ph,D.</a:t>
            </a: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1985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en-US" altLang="zh-TW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Katholieke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Universiteit Leuven, </a:t>
            </a:r>
            <a:r>
              <a:rPr lang="en-US" altLang="zh-TW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Doctoraat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1978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Yale University, </a:t>
            </a:r>
            <a:r>
              <a:rPr lang="en-US" altLang="zh-TW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M.Arch.II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1974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中原大學建築學系專業學士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0" name="矩形 4"/>
          <p:cNvSpPr/>
          <p:nvPr/>
        </p:nvSpPr>
        <p:spPr>
          <a:xfrm>
            <a:off x="7993063" y="864938"/>
            <a:ext cx="2001837" cy="2303465"/>
          </a:xfrm>
          <a:prstGeom prst="rect">
            <a:avLst/>
          </a:prstGeom>
          <a:ln w="12700">
            <a:solidFill>
              <a:srgbClr val="32538F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1" name="文字方塊 6"/>
          <p:cNvSpPr txBox="1"/>
          <p:nvPr/>
        </p:nvSpPr>
        <p:spPr>
          <a:xfrm>
            <a:off x="8399144" y="1056034"/>
            <a:ext cx="1551624" cy="408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>
              <a:defRPr>
                <a:latin typeface="+mn-lt"/>
                <a:ea typeface="+mn-ea"/>
                <a:cs typeface="+mn-cs"/>
                <a:sym typeface="Calibri"/>
              </a:defRPr>
            </a:pPr>
            <a:r>
              <a:rPr>
                <a:latin typeface="+mj-lt"/>
                <a:ea typeface="+mj-ea"/>
                <a:cs typeface="+mj-cs"/>
                <a:sym typeface="Helvetica"/>
              </a:rPr>
              <a:t>照片放置處</a:t>
            </a:r>
          </a:p>
        </p:txBody>
      </p:sp>
      <p:pic>
        <p:nvPicPr>
          <p:cNvPr id="103" name="圖片 2" descr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4633" y="6335960"/>
            <a:ext cx="3218695" cy="6309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04" name="IMG_3871拷貝2.jpg" descr="IMG_3871拷貝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3063" y="536998"/>
            <a:ext cx="2144176" cy="3745521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郭肇立會士 p2.wav">
            <a:hlinkClick r:id="" action="ppaction://media"/>
            <a:extLst>
              <a:ext uri="{FF2B5EF4-FFF2-40B4-BE49-F238E27FC236}">
                <a16:creationId xmlns:a16="http://schemas.microsoft.com/office/drawing/2014/main" id="{2C5CD960-288F-6AC5-07DA-AF36B78B9E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00664" y="6296917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1000">
        <p:fade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4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7A82848C-C271-E324-5AEB-FFC1C7A6E487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6" name="文字方塊 2"/>
          <p:cNvSpPr txBox="1"/>
          <p:nvPr/>
        </p:nvSpPr>
        <p:spPr>
          <a:xfrm>
            <a:off x="564086" y="1368859"/>
            <a:ext cx="5419093" cy="37403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建築媒體貢獻</a:t>
            </a:r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郭肇立會士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早年接觸許多建築媒體，曾經歷東海大學漢寶德教授的境與象雜誌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1974-76年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期間擔任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執行編輯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建築師雜誌1975年創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刊的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執行編輯與1982年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主編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以及1996-97年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擔任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Dialogue國際建築誌創刊總編輯等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並常任國際建築競圖評審。2019年至今擔任網媒 World Architecture 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世界建築的國家記者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向世界積極介紹當代台灣建築，近年參與拍攝建築紀錄片「黑潮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流變中的台灣建築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Deep Current- Taiwan Architecture in Flux. 」(2025)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7" name="矩形 3"/>
          <p:cNvSpPr/>
          <p:nvPr/>
        </p:nvSpPr>
        <p:spPr>
          <a:xfrm>
            <a:off x="8504238" y="1104900"/>
            <a:ext cx="1857376" cy="1857375"/>
          </a:xfrm>
          <a:prstGeom prst="rect">
            <a:avLst/>
          </a:prstGeom>
          <a:ln w="12700">
            <a:solidFill>
              <a:srgbClr val="32538F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13" name="圖片 2" descr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4633" y="6335960"/>
            <a:ext cx="3218695" cy="6309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4" name="75-8拷貝.jpeg" descr="75-8拷貝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7487" y="148492"/>
            <a:ext cx="1961731" cy="292462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5" name="76-02拷貝.jpeg" descr="76-02拷貝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9063" y="148492"/>
            <a:ext cx="1961732" cy="292462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6" name="1976.4 家鄉拷貝.jpeg" descr="1976.4 家鄉拷貝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9064" y="3285945"/>
            <a:ext cx="1961732" cy="27027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17" name="D1拷貝.jpeg" descr="D1拷貝.jpe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0928" y="3285945"/>
            <a:ext cx="1948290" cy="2702747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字方塊 1">
            <a:extLst>
              <a:ext uri="{FF2B5EF4-FFF2-40B4-BE49-F238E27FC236}">
                <a16:creationId xmlns:a16="http://schemas.microsoft.com/office/drawing/2014/main" id="{19795A0A-4899-3552-9ED5-7F522ED57C08}"/>
              </a:ext>
            </a:extLst>
          </p:cNvPr>
          <p:cNvSpPr txBox="1"/>
          <p:nvPr/>
        </p:nvSpPr>
        <p:spPr>
          <a:xfrm>
            <a:off x="408627" y="536998"/>
            <a:ext cx="2144176" cy="5355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 defTabSz="810066">
              <a:lnSpc>
                <a:spcPct val="90000"/>
              </a:lnSpc>
              <a:defRPr sz="3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郭肇立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會士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郭肇立會士 p3.wav">
            <a:hlinkClick r:id="" action="ppaction://media"/>
            <a:extLst>
              <a:ext uri="{FF2B5EF4-FFF2-40B4-BE49-F238E27FC236}">
                <a16:creationId xmlns:a16="http://schemas.microsoft.com/office/drawing/2014/main" id="{32FBF878-C89E-67B4-E141-FA8BFA34A7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571833" y="6245029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7000">
        <p:fade/>
      </p:transition>
    </mc:Choice>
    <mc:Fallback xmlns="">
      <p:transition spd="slow" advClick="0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文字方塊 1"/>
          <p:cNvSpPr txBox="1"/>
          <p:nvPr/>
        </p:nvSpPr>
        <p:spPr>
          <a:xfrm>
            <a:off x="580403" y="1393506"/>
            <a:ext cx="5223087" cy="37403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b="1" dirty="0" err="1"/>
              <a:t>個人榮譽事蹟</a:t>
            </a:r>
            <a:endParaRPr lang="en-US" b="1" dirty="0"/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b="1" dirty="0"/>
          </a:p>
          <a:p>
            <a:pPr marL="342900" indent="-342900" defTabSz="810066">
              <a:lnSpc>
                <a:spcPct val="150000"/>
              </a:lnSpc>
              <a:buFont typeface="+mj-lt"/>
              <a:buAutoNum type="arabicPeriod"/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榮獲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比利時魯汶天主教大學最傑出博士論文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« Identity, Tradition and Modernity- A Genealogy of Urban Settlement. » 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Katholieke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Universities Leuven. With great distinction, 1992）。</a:t>
            </a:r>
          </a:p>
          <a:p>
            <a:pPr marL="342900" indent="-342900" defTabSz="810066">
              <a:lnSpc>
                <a:spcPct val="150000"/>
              </a:lnSpc>
              <a:buFont typeface="+mj-lt"/>
              <a:buAutoNum type="arabicPeriod"/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defTabSz="810066">
              <a:lnSpc>
                <a:spcPct val="150000"/>
              </a:lnSpc>
              <a:buFont typeface="+mj-lt"/>
              <a:buAutoNum type="arabicPeriod"/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受邀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ICOFORT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聯合國文教組織防禦城堡保存學會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主題演講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介紹歷史中的台灣竹城堡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“Bamboo Cities in Taiwan” (2019)</a:t>
            </a:r>
          </a:p>
        </p:txBody>
      </p:sp>
      <p:pic>
        <p:nvPicPr>
          <p:cNvPr id="126" name="圖片 2" descr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4633" y="6335960"/>
            <a:ext cx="3218695" cy="6309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1995 現代性與西方建築拷貝.jpeg" descr="1995 現代性與西方建築拷貝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76930" y="1134651"/>
            <a:ext cx="1879162" cy="39036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1998 郭肇立編著，聚落與社會，台北：田園城市拷貝.jpeg" descr="1998 郭肇立編著，聚落與社會，台北：田園城市拷貝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76535" y="1105522"/>
            <a:ext cx="2481422" cy="3873458"/>
          </a:xfrm>
          <a:prstGeom prst="rect">
            <a:avLst/>
          </a:prstGeom>
          <a:ln w="12700">
            <a:miter lim="400000"/>
          </a:ln>
        </p:spPr>
      </p:pic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24F35133-D543-D22D-9ECC-6799008F5ABF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文字方塊 1">
            <a:extLst>
              <a:ext uri="{FF2B5EF4-FFF2-40B4-BE49-F238E27FC236}">
                <a16:creationId xmlns:a16="http://schemas.microsoft.com/office/drawing/2014/main" id="{EBE1146D-5592-F3D9-33F7-A668BC2A0F03}"/>
              </a:ext>
            </a:extLst>
          </p:cNvPr>
          <p:cNvSpPr txBox="1"/>
          <p:nvPr/>
        </p:nvSpPr>
        <p:spPr>
          <a:xfrm>
            <a:off x="408627" y="536998"/>
            <a:ext cx="2144176" cy="5355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 defTabSz="810066">
              <a:lnSpc>
                <a:spcPct val="90000"/>
              </a:lnSpc>
              <a:defRPr sz="3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郭肇立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會士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郭肇立會士 p.4.wav">
            <a:hlinkClick r:id="" action="ppaction://media"/>
            <a:extLst>
              <a:ext uri="{FF2B5EF4-FFF2-40B4-BE49-F238E27FC236}">
                <a16:creationId xmlns:a16="http://schemas.microsoft.com/office/drawing/2014/main" id="{208A92A7-CBD5-25F0-8775-A994D82507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571833" y="633596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E28D6034-FEE4-0162-6714-70477BA17AEA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0" name="文字方塊 1"/>
          <p:cNvSpPr txBox="1"/>
          <p:nvPr/>
        </p:nvSpPr>
        <p:spPr>
          <a:xfrm>
            <a:off x="576140" y="1413207"/>
            <a:ext cx="5614568" cy="37403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主要作品及出版</a:t>
            </a:r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曾策展2008年威尼斯建築雙年展台灣館：黑暗城市(Theme: Dark City)，以及2015年台灣博物館百年展：夢幻博物館(Theme: 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Musemble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City)。</a:t>
            </a:r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發表過史論相關文章上百篇於期刊雜誌，十八篇專書論文，八本書包含介紹漢寶德的「築夢人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」（2004）、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王大閎的「世紀王大閎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」(2018) 、Dark City (2008)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、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夢幻博物城（2015）等。</a:t>
            </a:r>
          </a:p>
        </p:txBody>
      </p:sp>
      <p:pic>
        <p:nvPicPr>
          <p:cNvPr id="137" name="圖片 2" descr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4633" y="6335960"/>
            <a:ext cx="3218695" cy="6309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" name="2004 郭肇立，築夢者，台北：田園城市拷貝.jpeg" descr="2004 郭肇立，築夢者，台北：田園城市拷貝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3423" y="3222585"/>
            <a:ext cx="1916280" cy="196029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9" name="2018 郭肇立主編 世紀王大閎，台北：典藏藝術家庭拷貝.png" descr="2018 郭肇立主編 世紀王大閎，台北：典藏藝術家庭拷貝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9753" y="395393"/>
            <a:ext cx="1916279" cy="2626409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" name="2015 郭肇立著，夢幻博物城，台北：國立臺灣博物館 拷貝.jpg" descr="2015 郭肇立著，夢幻博物城，台北：國立臺灣博物館 拷貝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2418" y="3209965"/>
            <a:ext cx="1934287" cy="193100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1" name="2008 郭肇立著，夜城，台中：國立美術館 拷貝.jpg" descr="2008 郭肇立著，夜城，台中：國立美術館 拷貝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5078" y="1105521"/>
            <a:ext cx="1943622" cy="1943622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字方塊 1">
            <a:extLst>
              <a:ext uri="{FF2B5EF4-FFF2-40B4-BE49-F238E27FC236}">
                <a16:creationId xmlns:a16="http://schemas.microsoft.com/office/drawing/2014/main" id="{0FC74134-EB46-38FC-B4D8-6B082CA52677}"/>
              </a:ext>
            </a:extLst>
          </p:cNvPr>
          <p:cNvSpPr txBox="1"/>
          <p:nvPr/>
        </p:nvSpPr>
        <p:spPr>
          <a:xfrm>
            <a:off x="408627" y="536998"/>
            <a:ext cx="2144176" cy="5355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 defTabSz="810066">
              <a:lnSpc>
                <a:spcPct val="90000"/>
              </a:lnSpc>
              <a:defRPr sz="3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郭肇立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會士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郭肇立會士 p.5.wav">
            <a:hlinkClick r:id="" action="ppaction://media"/>
            <a:extLst>
              <a:ext uri="{FF2B5EF4-FFF2-40B4-BE49-F238E27FC236}">
                <a16:creationId xmlns:a16="http://schemas.microsoft.com/office/drawing/2014/main" id="{39E8439C-9CBE-D392-89FC-C438EFB14D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600628" y="6245029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9000">
        <p:fade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4CAEBEDE-FE92-D3B2-6B31-310CBFEDA83C}"/>
              </a:ext>
            </a:extLst>
          </p:cNvPr>
          <p:cNvCxnSpPr/>
          <p:nvPr/>
        </p:nvCxnSpPr>
        <p:spPr>
          <a:xfrm>
            <a:off x="576139" y="1089025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3" name="文字方塊 1"/>
          <p:cNvSpPr txBox="1"/>
          <p:nvPr/>
        </p:nvSpPr>
        <p:spPr>
          <a:xfrm>
            <a:off x="599580" y="1331562"/>
            <a:ext cx="5152543" cy="48483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just"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b="1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</a:t>
            </a:r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 defTabSz="810066">
              <a:lnSpc>
                <a:spcPct val="150000"/>
              </a:lnSpc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 defTabSz="810066">
              <a:lnSpc>
                <a:spcPct val="150000"/>
              </a:lnSpc>
              <a:buFont typeface="+mj-lt"/>
              <a:buAutoNum type="arabicPeriod"/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郭肇立會士為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建築評論家，長期論述探討台灣城市與建築文化，對思潮傳播有顯著影響力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  <a:sym typeface="Times New Roman"/>
            </a:endParaRPr>
          </a:p>
          <a:p>
            <a:pPr marL="342900" indent="-342900" algn="just" defTabSz="810066">
              <a:lnSpc>
                <a:spcPct val="150000"/>
              </a:lnSpc>
              <a:buFont typeface="+mj-lt"/>
              <a:buAutoNum type="arabicPeriod"/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長期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推動台灣建築媒體及建築文化展覽國際化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，曾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策展威尼斯建築雙年展台灣館「Dark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City」(2008)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反思台灣建築文化特色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另外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策展台灣博物館百年展「夢幻博物城：一個現代性的尋夢計畫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」(2015)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開創城市漫遊概念。近年監製影片「黑潮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—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流變中的台灣建築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」（Deep Current- Taiwan Architecture in Flux）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向世界推介台灣建築與環境特質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  <a:sym typeface="Times New Roman"/>
              </a:rPr>
              <a:t>。</a:t>
            </a:r>
          </a:p>
          <a:p>
            <a:pPr marL="342900" indent="-342900" algn="just" defTabSz="810066">
              <a:lnSpc>
                <a:spcPct val="150000"/>
              </a:lnSpc>
              <a:buFont typeface="+mj-lt"/>
              <a:buAutoNum type="arabicPeriod"/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pPr>
            <a:r>
              <a:rPr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創立「台灣現代學會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」(2011)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，對台灣戰後現代建築研究立下深厚基礎</a:t>
            </a:r>
            <a:r>
              <a:rPr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  <a:sym typeface="Times New Roman"/>
            </a:endParaRPr>
          </a:p>
        </p:txBody>
      </p:sp>
      <p:pic>
        <p:nvPicPr>
          <p:cNvPr id="150" name="圖片 2" descr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4633" y="6335960"/>
            <a:ext cx="3218695" cy="6309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2008 郭肇立著，黑暗論  台中：國立美術館拷貝.jpeg" descr="2008 郭肇立著，黑暗論  台中：國立美術館拷貝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5959" y="152647"/>
            <a:ext cx="1890414" cy="30050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52" name="1985 王立甫、李乾朗、郭肇立合著， 台北建築，台北：台北市建築師公會拷貝.jpeg" descr="1985 王立甫、李乾朗、郭肇立合著， 台北建築，台北：台北市建築師公會拷貝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0669" y="152647"/>
            <a:ext cx="2216840" cy="3001446"/>
          </a:xfrm>
          <a:prstGeom prst="rect">
            <a:avLst/>
          </a:prstGeom>
          <a:ln w="12700">
            <a:miter lim="400000"/>
          </a:ln>
        </p:spPr>
      </p:pic>
      <p:pic>
        <p:nvPicPr>
          <p:cNvPr id="153" name="截圖 2025-02-11 00.23.07.png" descr="截圖 2025-02-11 00.23.07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30669" y="3226966"/>
            <a:ext cx="4155704" cy="3105415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文字方塊 1">
            <a:extLst>
              <a:ext uri="{FF2B5EF4-FFF2-40B4-BE49-F238E27FC236}">
                <a16:creationId xmlns:a16="http://schemas.microsoft.com/office/drawing/2014/main" id="{282EEA71-9580-6F2B-C741-17D5E1A8E207}"/>
              </a:ext>
            </a:extLst>
          </p:cNvPr>
          <p:cNvSpPr txBox="1"/>
          <p:nvPr/>
        </p:nvSpPr>
        <p:spPr>
          <a:xfrm>
            <a:off x="408627" y="536998"/>
            <a:ext cx="2144176" cy="5355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 defTabSz="810066">
              <a:lnSpc>
                <a:spcPct val="90000"/>
              </a:lnSpc>
              <a:defRPr sz="3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郭肇立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會士</a:t>
            </a:r>
            <a:endParaRPr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郭肇立會士 p.6.wav">
            <a:hlinkClick r:id="" action="ppaction://media"/>
            <a:extLst>
              <a:ext uri="{FF2B5EF4-FFF2-40B4-BE49-F238E27FC236}">
                <a16:creationId xmlns:a16="http://schemas.microsoft.com/office/drawing/2014/main" id="{8D659229-F27F-B58E-4D46-5DB5682A6D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571833" y="6332381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佈景主題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 佈景主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佈景主題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321</Words>
  <Application>Microsoft Office PowerPoint</Application>
  <PresentationFormat>自訂</PresentationFormat>
  <Paragraphs>36</Paragraphs>
  <Slides>6</Slides>
  <Notes>0</Notes>
  <HiddenSlides>0</HiddenSlides>
  <MMClips>5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3" baseType="lpstr">
      <vt:lpstr>Helvetica Neue</vt:lpstr>
      <vt:lpstr>Helvetica Neue Light</vt:lpstr>
      <vt:lpstr>微軟正黑體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Kelly</dc:creator>
  <cp:lastModifiedBy>建築學會 臺灣</cp:lastModifiedBy>
  <cp:revision>19</cp:revision>
  <dcterms:modified xsi:type="dcterms:W3CDTF">2025-05-20T04:13:12Z</dcterms:modified>
</cp:coreProperties>
</file>