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00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200" y="1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陳品竹</a:t>
            </a:r>
          </a:p>
        </p:txBody>
      </p:sp>
      <p:sp>
        <p:nvSpPr>
          <p:cNvPr id="9" name="文字方塊 6">
            <a:extLst>
              <a:ext uri="{FF2B5EF4-FFF2-40B4-BE49-F238E27FC236}">
                <a16:creationId xmlns:a16="http://schemas.microsoft.com/office/drawing/2014/main" id="{D4F19664-5ED5-2F8A-5ABF-4F25F4D9D4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48506" y="1268153"/>
            <a:ext cx="1643063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/>
              <a:t>照片放置處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37A282C-5746-00C6-6891-D6FA43895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905" y="748988"/>
            <a:ext cx="7574605" cy="446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76176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zh-TW" altLang="en-US" sz="2400" kern="0" dirty="0">
                <a:latin typeface="+mn-ea"/>
                <a:cs typeface="Segoe UI Historic" panose="020B0502040204020203" pitchFamily="34" charset="0"/>
              </a:rPr>
              <a:t>國立聯合大學建築學系</a:t>
            </a:r>
            <a:r>
              <a:rPr lang="zh-TW" altLang="zh-TW" sz="2400" kern="0" dirty="0">
                <a:latin typeface="+mn-ea"/>
                <a:cs typeface="Segoe UI Historic" panose="020B0502040204020203" pitchFamily="34" charset="0"/>
              </a:rPr>
              <a:t>，</a:t>
            </a:r>
            <a:r>
              <a:rPr lang="zh-TW" altLang="en-US" sz="2400" kern="0" dirty="0">
                <a:latin typeface="+mn-ea"/>
                <a:cs typeface="Segoe UI Historic" panose="020B0502040204020203" pitchFamily="34" charset="0"/>
              </a:rPr>
              <a:t>副教授</a:t>
            </a:r>
            <a:endParaRPr lang="en-US" altLang="zh-TW" sz="2400" kern="0" dirty="0">
              <a:latin typeface="+mn-ea"/>
              <a:cs typeface="Segoe UI Historic" panose="020B0502040204020203" pitchFamily="34" charset="0"/>
            </a:endParaRPr>
          </a:p>
        </p:txBody>
      </p:sp>
      <p:pic>
        <p:nvPicPr>
          <p:cNvPr id="6" name="圖片 5" descr="一張含有 人的臉孔, 服裝, 人員, 微笑 的圖片&#10;&#10;AI 產生的內容可能不正確。">
            <a:extLst>
              <a:ext uri="{FF2B5EF4-FFF2-40B4-BE49-F238E27FC236}">
                <a16:creationId xmlns:a16="http://schemas.microsoft.com/office/drawing/2014/main" id="{B62DB88E-8624-4651-08E7-96A385C88B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3"/>
          <a:stretch>
            <a:fillRect/>
          </a:stretch>
        </p:blipFill>
        <p:spPr>
          <a:xfrm>
            <a:off x="9479289" y="1116325"/>
            <a:ext cx="2502913" cy="3662402"/>
          </a:xfrm>
          <a:prstGeom prst="rect">
            <a:avLst/>
          </a:prstGeom>
        </p:spPr>
      </p:pic>
      <p:grpSp>
        <p:nvGrpSpPr>
          <p:cNvPr id="18" name="群組 17">
            <a:extLst>
              <a:ext uri="{FF2B5EF4-FFF2-40B4-BE49-F238E27FC236}">
                <a16:creationId xmlns:a16="http://schemas.microsoft.com/office/drawing/2014/main" id="{5DFE5235-1AC5-68E6-CE91-58D7DB5CB932}"/>
              </a:ext>
            </a:extLst>
          </p:cNvPr>
          <p:cNvGrpSpPr/>
          <p:nvPr/>
        </p:nvGrpSpPr>
        <p:grpSpPr>
          <a:xfrm>
            <a:off x="3939065" y="98602"/>
            <a:ext cx="10260383" cy="5743689"/>
            <a:chOff x="3625509" y="-1561462"/>
            <a:chExt cx="10260383" cy="5743689"/>
          </a:xfrm>
        </p:grpSpPr>
        <p:sp>
          <p:nvSpPr>
            <p:cNvPr id="12" name="Rectangle 6">
              <a:extLst>
                <a:ext uri="{FF2B5EF4-FFF2-40B4-BE49-F238E27FC236}">
                  <a16:creationId xmlns:a16="http://schemas.microsoft.com/office/drawing/2014/main" id="{26EC36E4-6EE1-AD96-C2BB-F39FBFB316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5509" y="3920641"/>
              <a:ext cx="10260383" cy="2615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0" rIns="91440" bIns="76176" numCol="1" anchor="ctr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lang="zh-TW" altLang="zh-TW" sz="1200" kern="0" dirty="0">
                <a:latin typeface="+mn-ea"/>
                <a:cs typeface="Segoe UI Historic" panose="020B0502040204020203" pitchFamily="34" charset="0"/>
              </a:endParaRPr>
            </a:p>
          </p:txBody>
        </p:sp>
        <p:sp>
          <p:nvSpPr>
            <p:cNvPr id="17" name="Rectangle 3">
              <a:extLst>
                <a:ext uri="{FF2B5EF4-FFF2-40B4-BE49-F238E27FC236}">
                  <a16:creationId xmlns:a16="http://schemas.microsoft.com/office/drawing/2014/main" id="{388C9D7A-5F3D-83D7-54E9-34544ED8C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6357" y="-1561462"/>
              <a:ext cx="184731" cy="3231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0" rIns="91440" bIns="76176" numCol="1" anchor="ctr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zh-TW" sz="1600" b="0" i="0" u="none" strike="noStrike" cap="none" normalizeH="0" baseline="0" dirty="0">
                <a:ln>
                  <a:noFill/>
                </a:ln>
                <a:effectLst/>
                <a:latin typeface="+mn-ea"/>
              </a:endParaRPr>
            </a:p>
          </p:txBody>
        </p:sp>
      </p:grpSp>
      <p:sp>
        <p:nvSpPr>
          <p:cNvPr id="4" name="Rectangle 1">
            <a:extLst>
              <a:ext uri="{FF2B5EF4-FFF2-40B4-BE49-F238E27FC236}">
                <a16:creationId xmlns:a16="http://schemas.microsoft.com/office/drawing/2014/main" id="{A9BA96F9-791C-40EE-69E9-BF560C5C4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905" y="3890267"/>
            <a:ext cx="4952752" cy="1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76176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zh-TW" b="1" kern="0" dirty="0">
                <a:latin typeface="+mn-ea"/>
                <a:cs typeface="Segoe UI Historic" panose="020B0502040204020203" pitchFamily="34" charset="0"/>
              </a:rPr>
              <a:t>學歷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zh-TW" altLang="en-US" sz="1400" kern="0" dirty="0">
                <a:latin typeface="+mn-ea"/>
                <a:cs typeface="Segoe UI Historic" panose="020B0502040204020203" pitchFamily="34" charset="0"/>
              </a:rPr>
              <a:t> </a:t>
            </a:r>
            <a:r>
              <a:rPr lang="en-US" altLang="zh-TW" sz="1400" kern="0" dirty="0">
                <a:latin typeface="+mn-ea"/>
                <a:cs typeface="Segoe UI Historic" panose="020B0502040204020203" pitchFamily="34" charset="0"/>
              </a:rPr>
              <a:t>     </a:t>
            </a: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英國杜倫大學地理學系，博士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zh-TW" altLang="en-US" sz="1400" kern="0" dirty="0">
                <a:latin typeface="+mn-ea"/>
                <a:cs typeface="Segoe UI Historic" panose="020B0502040204020203" pitchFamily="34" charset="0"/>
              </a:rPr>
              <a:t> </a:t>
            </a:r>
            <a:r>
              <a:rPr lang="en-US" altLang="zh-TW" sz="1400" kern="0" dirty="0">
                <a:latin typeface="+mn-ea"/>
                <a:cs typeface="Segoe UI Historic" panose="020B0502040204020203" pitchFamily="34" charset="0"/>
              </a:rPr>
              <a:t>     </a:t>
            </a: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英國諾丁漢大學建築與環境系都市設計組，碩士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zh-TW" altLang="en-US" sz="1400" kern="0" dirty="0">
                <a:latin typeface="+mn-ea"/>
                <a:cs typeface="Segoe UI Historic" panose="020B0502040204020203" pitchFamily="34" charset="0"/>
              </a:rPr>
              <a:t> </a:t>
            </a:r>
            <a:r>
              <a:rPr lang="en-US" altLang="zh-TW" sz="1400" kern="0" dirty="0">
                <a:latin typeface="+mn-ea"/>
                <a:cs typeface="Segoe UI Historic" panose="020B0502040204020203" pitchFamily="34" charset="0"/>
              </a:rPr>
              <a:t>     </a:t>
            </a: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國立聯合大學建築學系，建築學士</a:t>
            </a:r>
            <a:endParaRPr lang="en-US" altLang="zh-TW" sz="1400" kern="0" dirty="0">
              <a:latin typeface="+mn-ea"/>
              <a:cs typeface="Segoe UI Historic" panose="020B0502040204020203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9991440-D8DB-C9EA-F1A0-DD25A6491BB4}"/>
              </a:ext>
            </a:extLst>
          </p:cNvPr>
          <p:cNvSpPr/>
          <p:nvPr/>
        </p:nvSpPr>
        <p:spPr>
          <a:xfrm>
            <a:off x="693903" y="1097136"/>
            <a:ext cx="878260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主持五年兩期之</a:t>
            </a:r>
            <a:r>
              <a:rPr lang="en" altLang="zh-TW" sz="1600" kern="0" dirty="0">
                <a:latin typeface="+mn-ea"/>
                <a:cs typeface="Segoe UI Historic" panose="020B0502040204020203" pitchFamily="34" charset="0"/>
              </a:rPr>
              <a:t>USR</a:t>
            </a:r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計畫，整合跨領域（三系三院）、跨地域（石墻村到西湖溪流域）之規劃設計，推動地方文化與發展。並以「以</a:t>
            </a:r>
            <a:r>
              <a:rPr lang="en-US" altLang="zh-TW" sz="1600" kern="0" dirty="0">
                <a:latin typeface="+mn-ea"/>
                <a:cs typeface="Segoe UI Historic" panose="020B0502040204020203" pitchFamily="34" charset="0"/>
              </a:rPr>
              <a:t>4</a:t>
            </a:r>
            <a:r>
              <a:rPr lang="en" altLang="zh-TW" sz="1600" kern="0" dirty="0">
                <a:latin typeface="+mn-ea"/>
                <a:cs typeface="Segoe UI Historic" panose="020B0502040204020203" pitchFamily="34" charset="0"/>
              </a:rPr>
              <a:t>C</a:t>
            </a:r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教育碳變</a:t>
            </a:r>
            <a:r>
              <a:rPr lang="en-US" altLang="zh-TW" sz="1600" kern="0" dirty="0">
                <a:latin typeface="+mn-ea"/>
                <a:cs typeface="Segoe UI Historic" panose="020B0502040204020203" pitchFamily="34" charset="0"/>
              </a:rPr>
              <a:t>5</a:t>
            </a:r>
            <a:r>
              <a:rPr lang="en" altLang="zh-TW" sz="1600" kern="0" dirty="0">
                <a:latin typeface="+mn-ea"/>
                <a:cs typeface="Segoe UI Historic" panose="020B0502040204020203" pitchFamily="34" charset="0"/>
              </a:rPr>
              <a:t>C</a:t>
            </a:r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在地生活文化」獲得遠見</a:t>
            </a:r>
            <a:r>
              <a:rPr lang="en" altLang="zh-TW" sz="1600" kern="0" dirty="0">
                <a:latin typeface="+mn-ea"/>
                <a:cs typeface="Segoe UI Historic" panose="020B0502040204020203" pitchFamily="34" charset="0"/>
              </a:rPr>
              <a:t>USR</a:t>
            </a:r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大學社會責任獎在地共融組「楷模獎」。展示了對社會責任與可持續發展的關注，透過學術專業力量，將在地文化與社會環境營造連結，實現學術與社會需求的對接，進一步推動社會責任的實踐。</a:t>
            </a:r>
          </a:p>
          <a:p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舉辦多場國際交流實踐工作坊，以台灣社區營造學會秘書長身份，參與規劃並執行</a:t>
            </a:r>
            <a:r>
              <a:rPr lang="en-US" altLang="zh-TW" sz="1600" kern="0" dirty="0">
                <a:latin typeface="+mn-ea"/>
                <a:cs typeface="Segoe UI Historic" panose="020B0502040204020203" pitchFamily="34" charset="0"/>
              </a:rPr>
              <a:t>4</a:t>
            </a:r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屆之「</a:t>
            </a:r>
            <a:r>
              <a:rPr lang="en" altLang="zh-TW" sz="1600" kern="0" dirty="0">
                <a:latin typeface="+mn-ea"/>
                <a:cs typeface="Segoe UI Historic" panose="020B0502040204020203" pitchFamily="34" charset="0"/>
              </a:rPr>
              <a:t>FAPCE</a:t>
            </a:r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亞太社造論壇暨學術研討會」，強化台灣在國際社區營造領域的學術地位，也促進多位亞太地區學者與第一線實踐者，橫跨產官學界之交流合作。透過多項學術平台的搭建，建構台灣學術界與國際之連結，帶動跨文化的學術交流與合作。</a:t>
            </a:r>
          </a:p>
          <a:p>
            <a:r>
              <a:rPr lang="zh-TW" altLang="en-US" sz="1600" kern="0" dirty="0">
                <a:latin typeface="+mn-ea"/>
                <a:cs typeface="Segoe UI Historic" panose="020B0502040204020203" pitchFamily="34" charset="0"/>
              </a:rPr>
              <a:t>豐富的教學實踐經驗，如國際移地教學、跨校授課、國際交流與工作坊等，提升學生的國際視野，並創造跨文化學習的機會。並透過中央與地方實踐案，連結產官學，發揮學術與實踐的結合。與學生及地方共同實驗學術知識，探索與推動區域發展的創新，促使地方文化與社會的發展。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3A1FAB43-1324-CAF6-029F-EE028954E4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903" y="4890517"/>
            <a:ext cx="4391303" cy="1862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76176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zh-TW" b="1" kern="0" dirty="0">
                <a:latin typeface="+mn-ea"/>
                <a:cs typeface="Segoe UI Historic" panose="020B0502040204020203" pitchFamily="34" charset="0"/>
              </a:rPr>
              <a:t>經歷</a:t>
            </a:r>
            <a:r>
              <a:rPr lang="zh-TW" altLang="en-US" kern="0" dirty="0">
                <a:latin typeface="+mn-ea"/>
                <a:cs typeface="Segoe UI Historic" panose="020B0502040204020203" pitchFamily="34" charset="0"/>
              </a:rPr>
              <a:t> </a:t>
            </a:r>
            <a:endParaRPr lang="zh-TW" altLang="zh-TW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國立聯合大學建築學系，副教授</a:t>
            </a:r>
            <a:endParaRPr lang="en-GB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國立聯合大學建築學系，專任助理教授</a:t>
            </a:r>
            <a:endParaRPr lang="en-US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國立聯合大學建築學系，專案助理教授</a:t>
            </a:r>
            <a:endParaRPr lang="en-GB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社團法人台灣社區培力學會，理事長</a:t>
            </a:r>
            <a:endParaRPr lang="en-GB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苗栗縣苑裡鎮都市計畫審議委員</a:t>
            </a:r>
            <a:endParaRPr lang="en-GB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台灣社區營造學會，秘書長</a:t>
            </a:r>
            <a:endParaRPr lang="en-GB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苗栗縣都市設計審議委員</a:t>
            </a:r>
            <a:endParaRPr lang="en-GB" altLang="zh-TW" sz="1400" kern="0" dirty="0">
              <a:latin typeface="+mn-ea"/>
              <a:cs typeface="Segoe UI Historic" panose="020B0502040204020203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B6C50A03-CB26-BC36-F610-44140D082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6112" y="5099175"/>
            <a:ext cx="4655394" cy="1800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76176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110苗栗縣客庄創生環境營造計畫輔導團暨客庄聚落環境願景規劃案 計畫主持人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教育部推動大學社會責任實踐計畫</a:t>
            </a:r>
            <a:r>
              <a:rPr lang="en-US" altLang="zh-TW" sz="1400" kern="0" dirty="0">
                <a:latin typeface="+mn-ea"/>
                <a:cs typeface="Segoe UI Historic" panose="020B0502040204020203" pitchFamily="34" charset="0"/>
              </a:rPr>
              <a:t> -</a:t>
            </a: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石墻紅棗特色生活共享模式建構計畫 計畫主持人</a:t>
            </a:r>
            <a:endParaRPr lang="en-US" altLang="zh-TW" sz="1400" kern="0" dirty="0">
              <a:latin typeface="+mn-ea"/>
              <a:cs typeface="Segoe UI Historic" panose="020B0502040204020203" pitchFamily="34" charset="0"/>
            </a:endParaRPr>
          </a:p>
          <a:p>
            <a:pPr marL="285750" lvl="0" indent="-285750" defTabSz="914400">
              <a:buFont typeface="Arial" panose="020B0604020202020204" pitchFamily="34" charset="0"/>
              <a:buChar char="•"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教育部推動大學社會責任實踐計畫</a:t>
            </a:r>
            <a:r>
              <a:rPr lang="en-US" altLang="zh-TW" sz="1400" kern="0" dirty="0">
                <a:latin typeface="+mn-ea"/>
                <a:cs typeface="Segoe UI Historic" panose="020B0502040204020203" pitchFamily="34" charset="0"/>
              </a:rPr>
              <a:t>-</a:t>
            </a: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共下生活學習實驗室 </a:t>
            </a:r>
            <a:r>
              <a:rPr lang="en-US" altLang="zh-TW" sz="1400" kern="0" dirty="0">
                <a:latin typeface="+mn-ea"/>
                <a:cs typeface="Segoe UI Historic" panose="020B0502040204020203" pitchFamily="34" charset="0"/>
              </a:rPr>
              <a:t>:</a:t>
            </a: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 打哪叭共創聚落計畫 計畫主持人 </a:t>
            </a:r>
          </a:p>
          <a:p>
            <a:pPr marL="285750" lvl="0" indent="-285750" defTabSz="914400">
              <a:buFont typeface="Arial" panose="020B0604020202020204" pitchFamily="34" charset="0"/>
              <a:buChar char="•"/>
            </a:pPr>
            <a:r>
              <a:rPr lang="zh-TW" altLang="zh-TW" sz="1400" kern="0" dirty="0">
                <a:latin typeface="+mn-ea"/>
                <a:cs typeface="Segoe UI Historic" panose="020B0502040204020203" pitchFamily="34" charset="0"/>
              </a:rPr>
              <a:t>113年度苗栗縣客庄地方記憶專案地方輔導團委託專業服務案  計畫主持人</a:t>
            </a:r>
            <a:endParaRPr lang="zh-TW" altLang="en-US" sz="1400" kern="0" dirty="0">
              <a:latin typeface="+mn-ea"/>
              <a:cs typeface="Segoe UI Historic" panose="020B0502040204020203" pitchFamily="34" charset="0"/>
            </a:endParaRPr>
          </a:p>
        </p:txBody>
      </p:sp>
      <p:pic>
        <p:nvPicPr>
          <p:cNvPr id="7" name="陳品竹- 2026:3:30 晚上8.30">
            <a:hlinkClick r:id="" action="ppaction://media"/>
            <a:extLst>
              <a:ext uri="{FF2B5EF4-FFF2-40B4-BE49-F238E27FC236}">
                <a16:creationId xmlns:a16="http://schemas.microsoft.com/office/drawing/2014/main" id="{681A6B13-2303-7D19-25EF-DBA0CC5DDE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90782" y="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5760</TotalTime>
  <Words>455</Words>
  <Application>Microsoft Macintosh PowerPoint</Application>
  <PresentationFormat>寬螢幕</PresentationFormat>
  <Paragraphs>22</Paragraphs>
  <Slides>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微軟正黑體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Pei-Hsin Chen</cp:lastModifiedBy>
  <cp:revision>79</cp:revision>
  <dcterms:created xsi:type="dcterms:W3CDTF">2020-08-24T02:03:28Z</dcterms:created>
  <dcterms:modified xsi:type="dcterms:W3CDTF">2026-04-02T03:52:08Z</dcterms:modified>
</cp:coreProperties>
</file>