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0" r:id="rId1"/>
  </p:sldMasterIdLst>
  <p:notesMasterIdLst>
    <p:notesMasterId r:id="rId8"/>
  </p:notesMasterIdLst>
  <p:sldIdLst>
    <p:sldId id="256" r:id="rId2"/>
    <p:sldId id="259" r:id="rId3"/>
    <p:sldId id="261" r:id="rId4"/>
    <p:sldId id="262" r:id="rId5"/>
    <p:sldId id="277" r:id="rId6"/>
    <p:sldId id="278" r:id="rId7"/>
  </p:sldIdLst>
  <p:sldSz cx="10801350" cy="7200900"/>
  <p:notesSz cx="9144000" cy="6858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4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A2A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49"/>
    <p:restoredTop sz="94673"/>
  </p:normalViewPr>
  <p:slideViewPr>
    <p:cSldViewPr>
      <p:cViewPr varScale="1">
        <p:scale>
          <a:sx n="98" d="100"/>
          <a:sy n="98" d="100"/>
        </p:scale>
        <p:origin x="1720" y="192"/>
      </p:cViewPr>
      <p:guideLst>
        <p:guide orient="horz" pos="2268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5D215-EE88-4CDD-9AB3-E563C13334CA}" type="datetimeFigureOut">
              <a:rPr lang="zh-TW" altLang="en-US" smtClean="0"/>
              <a:t>2024/4/11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835275" y="857250"/>
            <a:ext cx="347345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45438-4872-4131-A801-2D29647AAA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2505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E56D6-0CE7-4080-AC7F-4B277B157C7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030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063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2002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4F956D-A18F-5CBF-C48D-9C1C7D8000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0169" y="1178481"/>
            <a:ext cx="8101013" cy="2506980"/>
          </a:xfrm>
        </p:spPr>
        <p:txBody>
          <a:bodyPr anchor="b"/>
          <a:lstStyle>
            <a:lvl1pPr algn="ctr"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C3BA5FE-54B0-B135-B64F-5B1B44F06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169" y="3782140"/>
            <a:ext cx="8101013" cy="1738550"/>
          </a:xfrm>
        </p:spPr>
        <p:txBody>
          <a:bodyPr/>
          <a:lstStyle>
            <a:lvl1pPr marL="0" indent="0" algn="ctr">
              <a:buNone/>
              <a:defRPr sz="2126"/>
            </a:lvl1pPr>
            <a:lvl2pPr marL="405033" indent="0" algn="ctr">
              <a:buNone/>
              <a:defRPr sz="1772"/>
            </a:lvl2pPr>
            <a:lvl3pPr marL="810067" indent="0" algn="ctr">
              <a:buNone/>
              <a:defRPr sz="1595"/>
            </a:lvl3pPr>
            <a:lvl4pPr marL="1215100" indent="0" algn="ctr">
              <a:buNone/>
              <a:defRPr sz="1417"/>
            </a:lvl4pPr>
            <a:lvl5pPr marL="1620134" indent="0" algn="ctr">
              <a:buNone/>
              <a:defRPr sz="1417"/>
            </a:lvl5pPr>
            <a:lvl6pPr marL="2025167" indent="0" algn="ctr">
              <a:buNone/>
              <a:defRPr sz="1417"/>
            </a:lvl6pPr>
            <a:lvl7pPr marL="2430201" indent="0" algn="ctr">
              <a:buNone/>
              <a:defRPr sz="1417"/>
            </a:lvl7pPr>
            <a:lvl8pPr marL="2835234" indent="0" algn="ctr">
              <a:buNone/>
              <a:defRPr sz="1417"/>
            </a:lvl8pPr>
            <a:lvl9pPr marL="3240268" indent="0" algn="ctr">
              <a:buNone/>
              <a:defRPr sz="1417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0300FFE-AC62-DFAB-96F2-79B1A59BE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CF4B0E-2D47-42D8-B154-5E87F590810E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4D49AAB-AE4C-B10C-EB5B-4E6543DC9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043DE8-0D9B-3C7A-E765-BF4638BA3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8D295C-4FC1-454D-B7AA-BF625B9EA98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8191863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151FF6-B1B1-E307-6B2E-C627F31AD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027145C-17CC-74DB-17C6-774BFF7A3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70A8D9B-0060-7A94-5FD0-5AC0D3FF6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9AB4E63-6FC6-49A8-DBF2-A7FF051B5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5273563-C731-157D-61CD-E3617CC5A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5018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CA3FAAD-7422-4899-441A-C003E63A3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67" y="1795225"/>
            <a:ext cx="9316164" cy="2995374"/>
          </a:xfrm>
        </p:spPr>
        <p:txBody>
          <a:bodyPr anchor="b"/>
          <a:lstStyle>
            <a:lvl1pPr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2B7B84F-935F-3D72-9B4F-6FFCC094E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6967" y="4818937"/>
            <a:ext cx="9316164" cy="1575196"/>
          </a:xfrm>
        </p:spPr>
        <p:txBody>
          <a:bodyPr/>
          <a:lstStyle>
            <a:lvl1pPr marL="0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1pPr>
            <a:lvl2pPr marL="405033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2pPr>
            <a:lvl3pPr marL="810067" indent="0">
              <a:buNone/>
              <a:defRPr sz="1595">
                <a:solidFill>
                  <a:schemeClr val="tx1">
                    <a:tint val="75000"/>
                  </a:schemeClr>
                </a:solidFill>
              </a:defRPr>
            </a:lvl3pPr>
            <a:lvl4pPr marL="1215100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4pPr>
            <a:lvl5pPr marL="16201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5pPr>
            <a:lvl6pPr marL="202516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6pPr>
            <a:lvl7pPr marL="2430201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7pPr>
            <a:lvl8pPr marL="28352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8pPr>
            <a:lvl9pPr marL="3240268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D7AB984-7DE4-8197-4CE7-293B61486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A814A4B-4096-EB3F-4F6E-4FC8C09D8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E60CA67-9493-FF45-D982-1ACD641D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6853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AC3CD3-76F2-191E-03F5-FB5DDB3DC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56F092F-A811-C6D4-2A45-FA8B58751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259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529D542-BD95-5CE1-5B74-861426AFB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6818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6E3F502-29C4-A9A4-236E-E2E463DF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08BE372-8327-F1AE-6C0A-65BDA466A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9897E56-9AD6-7646-156B-13D913636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6772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7970164-C1FA-13C2-2C0E-75392DC62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383382"/>
            <a:ext cx="9316164" cy="139184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3C03E9A-2C3B-F2E9-7CDD-440A5302B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000" y="1765221"/>
            <a:ext cx="4569477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65EF378-E50A-BD5B-64FA-E85C25B6F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4000" y="2630329"/>
            <a:ext cx="4569477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BFAF84C3-92A6-A78B-BD07-5A7EF24044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68183" y="1765221"/>
            <a:ext cx="4591981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0AF84CB1-5826-5DC3-10BD-4373F44C01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68183" y="2630329"/>
            <a:ext cx="4591981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7A80F0E-9C68-8966-7248-E73F3A28C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5EB290C-EE58-AC8D-7D6A-60238A9BC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37212357-9B56-E717-1610-C9919B5D7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382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473773B-E6FA-CF83-DCCE-0D7AF1EF1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78EEDDF-F143-0425-0314-86028C65F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276C65-5B4A-4CA6-8485-577A7FDAF930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DBA4F1E-B88A-BDDF-C3E5-3234DC5D6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CD5DC4B-13C9-935F-5EBD-D20D81972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E30572-AE04-439A-B40C-19C2D5A3231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257286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91BCC058-38C6-A612-A7B4-0283A3897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A9DBDB-BDD8-41C6-BAD1-B96829BE9154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06A61705-B0AC-F895-736A-11FCC8B1F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8B1FCBD-0364-B662-9983-D69FBBED2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79E84-B055-45EC-986B-6D1EEE6E9B7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29628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230346-E727-36A9-3C19-665D9FDA4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B4A5437-F312-415C-781B-A2C403493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>
              <a:defRPr sz="2835"/>
            </a:lvl1pPr>
            <a:lvl2pPr>
              <a:defRPr sz="2481"/>
            </a:lvl2pPr>
            <a:lvl3pPr>
              <a:defRPr sz="2126"/>
            </a:lvl3pPr>
            <a:lvl4pPr>
              <a:defRPr sz="1772"/>
            </a:lvl4pPr>
            <a:lvl5pPr>
              <a:defRPr sz="1772"/>
            </a:lvl5pPr>
            <a:lvl6pPr>
              <a:defRPr sz="1772"/>
            </a:lvl6pPr>
            <a:lvl7pPr>
              <a:defRPr sz="1772"/>
            </a:lvl7pPr>
            <a:lvl8pPr>
              <a:defRPr sz="1772"/>
            </a:lvl8pPr>
            <a:lvl9pPr>
              <a:defRPr sz="177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49443FC-2157-F6FA-8FA3-6E2D30B0DE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FF280E3-D4AD-CC19-A58F-7B61C8F59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94D363D-056D-2E89-EB13-5C1874145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04B7D9B-3F69-1A8D-FF44-FEB0E47B6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9643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38D49AC-D5F8-B202-15A4-E377455D5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F7E0B4D7-77C2-7669-824C-BB1DB5426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 marL="0" indent="0">
              <a:buNone/>
              <a:defRPr sz="2835"/>
            </a:lvl1pPr>
            <a:lvl2pPr marL="405033" indent="0">
              <a:buNone/>
              <a:defRPr sz="2481"/>
            </a:lvl2pPr>
            <a:lvl3pPr marL="810067" indent="0">
              <a:buNone/>
              <a:defRPr sz="2126"/>
            </a:lvl3pPr>
            <a:lvl4pPr marL="1215100" indent="0">
              <a:buNone/>
              <a:defRPr sz="1772"/>
            </a:lvl4pPr>
            <a:lvl5pPr marL="1620134" indent="0">
              <a:buNone/>
              <a:defRPr sz="1772"/>
            </a:lvl5pPr>
            <a:lvl6pPr marL="2025167" indent="0">
              <a:buNone/>
              <a:defRPr sz="1772"/>
            </a:lvl6pPr>
            <a:lvl7pPr marL="2430201" indent="0">
              <a:buNone/>
              <a:defRPr sz="1772"/>
            </a:lvl7pPr>
            <a:lvl8pPr marL="2835234" indent="0">
              <a:buNone/>
              <a:defRPr sz="1772"/>
            </a:lvl8pPr>
            <a:lvl9pPr marL="3240268" indent="0">
              <a:buNone/>
              <a:defRPr sz="1772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3EFB3070-DFDC-F2CF-45FD-FC4A052F1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4E3BA6B-82A4-CF8E-FF8C-043DA7CB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84C4585-0621-FF4C-6D8A-0BD6CD2DB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AF5A70D-5F93-CF16-3C2C-A537CDF91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084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4FA415-0C5B-FA3A-5CEA-3267E5084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7D1EC4C-7C9C-CD0E-F24E-48E224CB9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AA68CB1-51FA-F5B7-CE53-7E42779F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AD652-AEE0-43CE-8718-9B4815F61AA2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55305F3-19EA-3EB0-EFC4-67E7C8E30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26FF87D-3093-B5FE-220B-0A1048707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176C96-6D2F-4FDD-B96C-12BD90D3505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364294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A617E6D-ECD2-02D8-9652-E61FB7E362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29716" y="383381"/>
            <a:ext cx="2329041" cy="610243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ED34EE8-5F55-223E-D2BC-4FC9FBD981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42593" y="383381"/>
            <a:ext cx="6852106" cy="610243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59BD393-976E-B3ED-3E9B-20085401C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304543-BB17-4245-AC18-D791B97E6F05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DEE256D-1D77-BB86-8DD3-603BD6AFD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B6219EE-2051-02EC-7FFA-49CF6EAA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257D8-76BB-4AB7-B8DE-3ED0AD1B520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431129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F745869-DC76-EFEF-6977-7358EE278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593" y="383382"/>
            <a:ext cx="9316164" cy="1391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2446DE6-77E5-FE3E-0867-60ABAC41D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593" y="1916906"/>
            <a:ext cx="9316164" cy="45689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2D31CC8-47C5-78C6-F94C-36A1DE14D3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259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B1EF0D0-BED2-05EB-0193-6EEF0B4009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77947" y="6674168"/>
            <a:ext cx="364545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E4E3B77-5954-08CC-B7E1-6EFA58794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845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6567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</p:sldLayoutIdLst>
  <p:transition spd="slow">
    <p:fade/>
  </p:transition>
  <p:txStyles>
    <p:titleStyle>
      <a:lvl1pPr algn="l" defTabSz="810067" rtl="0" eaLnBrk="1" latinLnBrk="0" hangingPunct="1">
        <a:lnSpc>
          <a:spcPct val="90000"/>
        </a:lnSpc>
        <a:spcBef>
          <a:spcPct val="0"/>
        </a:spcBef>
        <a:buNone/>
        <a:defRPr sz="38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517" indent="-202517" algn="l" defTabSz="810067" rtl="0" eaLnBrk="1" latinLnBrk="0" hangingPunct="1">
        <a:lnSpc>
          <a:spcPct val="90000"/>
        </a:lnSpc>
        <a:spcBef>
          <a:spcPts val="886"/>
        </a:spcBef>
        <a:buFont typeface="Arial" panose="020B0604020202020204" pitchFamily="34" charset="0"/>
        <a:buChar char="•"/>
        <a:defRPr sz="2481" kern="1200">
          <a:solidFill>
            <a:schemeClr val="tx1"/>
          </a:solidFill>
          <a:latin typeface="+mn-lt"/>
          <a:ea typeface="+mn-ea"/>
          <a:cs typeface="+mn-cs"/>
        </a:defRPr>
      </a:lvl1pPr>
      <a:lvl2pPr marL="607550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125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417617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8226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2276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632718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30377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442785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2pPr>
      <a:lvl3pPr marL="8100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3pPr>
      <a:lvl4pPr marL="121510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6201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0251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430201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28352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240268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2567" y="1358187"/>
            <a:ext cx="3136497" cy="326836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545633" y="2001456"/>
            <a:ext cx="572464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zh-TW" altLang="en-US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臺灣建築學會</a:t>
            </a:r>
            <a:endParaRPr lang="en-US" altLang="zh-TW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en-US" altLang="zh-TW" sz="7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2024</a:t>
            </a:r>
            <a:r>
              <a:rPr lang="zh-TW" altLang="en-US" sz="7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年會</a:t>
            </a:r>
            <a:r>
              <a:rPr lang="zh-TW" altLang="en-US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士</a:t>
            </a:r>
            <a:endParaRPr lang="en-US" altLang="zh-TW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72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2929998" y="4637401"/>
            <a:ext cx="495591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杜功仁</a:t>
            </a:r>
            <a:endParaRPr lang="en-US" altLang="zh-TW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en-US" altLang="zh-TW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Kung-Jen Tu</a:t>
            </a:r>
            <a:endParaRPr lang="zh-TW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6499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杜功仁</a:t>
            </a:r>
          </a:p>
        </p:txBody>
      </p:sp>
      <p:sp>
        <p:nvSpPr>
          <p:cNvPr id="8195" name="文字方塊 3"/>
          <p:cNvSpPr txBox="1">
            <a:spLocks noChangeArrowheads="1"/>
          </p:cNvSpPr>
          <p:nvPr/>
        </p:nvSpPr>
        <p:spPr bwMode="auto">
          <a:xfrm>
            <a:off x="431800" y="1243013"/>
            <a:ext cx="6975296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個人簡介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tabLst>
                <a:tab pos="1333500" algn="r"/>
              </a:tabLst>
            </a:pP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學歷：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美國卡內基美倫大學建築系 博士、碩士</a:t>
            </a:r>
          </a:p>
          <a:p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國立成功大學建築工程系 學士</a:t>
            </a: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經歷：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just">
              <a:tabLst>
                <a:tab pos="1333500" algn="r"/>
              </a:tabLst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臺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灣科技大學建築系 系主任</a:t>
            </a:r>
          </a:p>
          <a:p>
            <a:pPr algn="just">
              <a:tabLst>
                <a:tab pos="1333500" algn="r"/>
              </a:tabLst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臺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灣建築學會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理事、學術委員會副主委、會員代表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台灣物業管理學會 第七、八屆理事長；秘書長</a:t>
            </a:r>
          </a:p>
          <a:p>
            <a:pPr algn="just"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台灣物業管理學會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學術期刊《物業管理學報》創刊主編 </a:t>
            </a:r>
          </a:p>
          <a:p>
            <a:pPr algn="just"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內政部住宅審議會 委員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英國皇家特許測量師學會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RICS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台灣分會籌備小組 委員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	</a:t>
            </a:r>
            <a:endParaRPr lang="zh-TW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indent="-165100" algn="just"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英國皇家特許測量師學會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RICS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亞洲「設施管理」專業委員會 委員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現任：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臺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灣科技大學建築系 教授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、設計學院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副院長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臺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灣建築學會 常務理事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《建築學報》常務編審委員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台灣物業管理學會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名譽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理事長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、常務理事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臺北市政府第三屆住宅審議會 委員</a:t>
            </a:r>
          </a:p>
          <a:p>
            <a:pPr algn="just"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中華民國不動產協進會 國家卓越建設獎「最佳管理維護類」評審小組召集人</a:t>
            </a:r>
          </a:p>
          <a:p>
            <a:pPr algn="just"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英國皇家特許測量師學會 資深會士（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FRICS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）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英文學術期刊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Facilities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1983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年創刊）專門編審委員 </a:t>
            </a:r>
          </a:p>
          <a:p>
            <a:pPr marL="165100" indent="-165100" algn="just">
              <a:tabLst>
                <a:tab pos="1333500" algn="r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香港理工大學建築環境與能源工程系「設施管理研究所」校外年度評鑑委員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197" name="文字方塊 6"/>
          <p:cNvSpPr txBox="1">
            <a:spLocks noChangeArrowheads="1"/>
          </p:cNvSpPr>
          <p:nvPr/>
        </p:nvSpPr>
        <p:spPr bwMode="auto">
          <a:xfrm>
            <a:off x="8353425" y="1056035"/>
            <a:ext cx="1643063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/>
              <a:t>照片放置處</a:t>
            </a:r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B853B57E-E873-E3E0-9ED6-B056788D90A4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E84ECEC2-A745-9785-118A-AC0FE3FBE1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391F0BDE-0B18-1A20-458C-05B245ADD5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0939" y="880711"/>
            <a:ext cx="1837283" cy="2303459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字方塊 2"/>
          <p:cNvSpPr txBox="1">
            <a:spLocks noChangeArrowheads="1"/>
          </p:cNvSpPr>
          <p:nvPr/>
        </p:nvSpPr>
        <p:spPr bwMode="auto">
          <a:xfrm>
            <a:off x="431798" y="1245672"/>
            <a:ext cx="5256909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「物業管理」領域之專業貢獻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致力於既有建築物維護管理之現況問題與物業管理模式之研究，提出於建築設計階段導入「物業管理前期檢討」之理念與方法論，以期提前規劃建築物之最佳物管模式。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獲聘為內政部、臺北市政府之住宅審議會委員，提供社宅政策與營運管理之諮詢與建言，協助解決社宅營運與物管問題，進而尋求更有效率之社宅物業管理模式。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呼籲公部門重視公共工程之後續物業管理課題，參與執行各類公共工程之產學合作案，提供物業管理之顧問與諮詢服務，以提升公共建築後續之物業管理效率與品質。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擔任台灣物業管理學會秘書長、理事長，積極推動會務，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辦理研討會、進階培訓課程、優良案場參訪、國際交流活動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，致力於提升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我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國物管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產業與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從業人員之專業水平。</a:t>
            </a: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為臺灣科技大學建築系規劃創設「不動產管理」學分學程，積極培育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宏觀務實、具備多元專業之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建築人才。 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224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杜功仁</a:t>
            </a: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29F1DC77-5AC2-BA08-DFDF-CD965967D386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D42B3A14-A448-4067-AD03-01564BF285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82EC3BF3-B047-84E4-E1ED-1C3CCBA218BA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4556" y="5004714"/>
            <a:ext cx="1656000" cy="972000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A29E67D0-96B1-BA59-08CF-5F60B58652A0}"/>
              </a:ext>
            </a:extLst>
          </p:cNvPr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0244" y="3966231"/>
            <a:ext cx="1656000" cy="97200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51ECF7B5-3FDB-BDEB-EE55-C1DAB30A1787}"/>
              </a:ext>
            </a:extLst>
          </p:cNvPr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8475" y="5004714"/>
            <a:ext cx="1648240" cy="972000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1C427B27-CABC-D6B9-736B-121C5423278F}"/>
              </a:ext>
            </a:extLst>
          </p:cNvPr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0479" y="3959412"/>
            <a:ext cx="1656000" cy="9720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9A03D2FE-2A93-B6E5-FE18-39E2CBA73204}"/>
              </a:ext>
            </a:extLst>
          </p:cNvPr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715" y="3957966"/>
            <a:ext cx="1656000" cy="972000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E6A847F9-83C6-67BF-A2F6-01580D580424}"/>
              </a:ext>
            </a:extLst>
          </p:cNvPr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0244" y="5004714"/>
            <a:ext cx="1656000" cy="972000"/>
          </a:xfrm>
          <a:prstGeom prst="rect">
            <a:avLst/>
          </a:prstGeom>
        </p:spPr>
      </p:pic>
      <p:cxnSp>
        <p:nvCxnSpPr>
          <p:cNvPr id="30" name="直線箭頭接點 29">
            <a:extLst>
              <a:ext uri="{FF2B5EF4-FFF2-40B4-BE49-F238E27FC236}">
                <a16:creationId xmlns:a16="http://schemas.microsoft.com/office/drawing/2014/main" id="{51B38A06-95B6-6C09-B004-3D4626130BFC}"/>
              </a:ext>
            </a:extLst>
          </p:cNvPr>
          <p:cNvCxnSpPr>
            <a:cxnSpLocks/>
          </p:cNvCxnSpPr>
          <p:nvPr/>
        </p:nvCxnSpPr>
        <p:spPr>
          <a:xfrm>
            <a:off x="5468689" y="4104506"/>
            <a:ext cx="285588" cy="0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圖片 4">
            <a:extLst>
              <a:ext uri="{FF2B5EF4-FFF2-40B4-BE49-F238E27FC236}">
                <a16:creationId xmlns:a16="http://schemas.microsoft.com/office/drawing/2014/main" id="{2ED436AC-BAAE-2C95-A29F-F810F6710C5B}"/>
              </a:ext>
            </a:extLst>
          </p:cNvPr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8263" y="1451271"/>
            <a:ext cx="1620000" cy="223200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grpSp>
        <p:nvGrpSpPr>
          <p:cNvPr id="7" name="群組 6">
            <a:extLst>
              <a:ext uri="{FF2B5EF4-FFF2-40B4-BE49-F238E27FC236}">
                <a16:creationId xmlns:a16="http://schemas.microsoft.com/office/drawing/2014/main" id="{1B5E96D4-4F72-61EC-D2DD-2879BEA33A7D}"/>
              </a:ext>
            </a:extLst>
          </p:cNvPr>
          <p:cNvGrpSpPr/>
          <p:nvPr/>
        </p:nvGrpSpPr>
        <p:grpSpPr>
          <a:xfrm>
            <a:off x="5768474" y="1451271"/>
            <a:ext cx="1620000" cy="2232000"/>
            <a:chOff x="5768474" y="1311099"/>
            <a:chExt cx="1620000" cy="2232000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AA6BD319-599B-10A4-3841-39F508C9D781}"/>
                </a:ext>
              </a:extLst>
            </p:cNvPr>
            <p:cNvPicPr>
              <a:picLocks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68474" y="1311099"/>
              <a:ext cx="1620000" cy="2232000"/>
            </a:xfrm>
            <a:prstGeom prst="rect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</p:pic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AA96CCC9-A7A4-AB4D-D063-12E875560C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76739" y="2878770"/>
              <a:ext cx="864096" cy="295590"/>
            </a:xfrm>
            <a:prstGeom prst="rect">
              <a:avLst/>
            </a:prstGeom>
          </p:spPr>
        </p:pic>
      </p:grpSp>
      <p:cxnSp>
        <p:nvCxnSpPr>
          <p:cNvPr id="27" name="直線箭頭接點 26">
            <a:extLst>
              <a:ext uri="{FF2B5EF4-FFF2-40B4-BE49-F238E27FC236}">
                <a16:creationId xmlns:a16="http://schemas.microsoft.com/office/drawing/2014/main" id="{707597A9-EF38-332C-0A50-66BB22A77C70}"/>
              </a:ext>
            </a:extLst>
          </p:cNvPr>
          <p:cNvCxnSpPr>
            <a:cxnSpLocks/>
          </p:cNvCxnSpPr>
          <p:nvPr/>
        </p:nvCxnSpPr>
        <p:spPr>
          <a:xfrm>
            <a:off x="5468689" y="2880370"/>
            <a:ext cx="285588" cy="0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字方塊 1"/>
          <p:cNvSpPr txBox="1">
            <a:spLocks noChangeArrowheads="1"/>
          </p:cNvSpPr>
          <p:nvPr/>
        </p:nvSpPr>
        <p:spPr bwMode="auto">
          <a:xfrm>
            <a:off x="431800" y="1245672"/>
            <a:ext cx="5972319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得獎紀錄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spcAft>
                <a:spcPts val="600"/>
              </a:spcAf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2020 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臺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灣科技大學建築系 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研究優良獎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（一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O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九學年度）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>
              <a:spcAft>
                <a:spcPts val="600"/>
              </a:spcAf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2012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 臺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灣科技大學建築系 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優良輔導老師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（一百學年度）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>
              <a:spcAft>
                <a:spcPts val="600"/>
              </a:spcAf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2009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 臺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灣科技大學建築系 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教學優良獎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（九十七學年度）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1800"/>
              </a:lnSpc>
              <a:spcAft>
                <a:spcPts val="600"/>
              </a:spcAft>
              <a:tabLst>
                <a:tab pos="1333500" algn="r"/>
              </a:tabLs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1998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行政院國科會工程類 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研究獎勵甲種獎助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just">
              <a:tabLst>
                <a:tab pos="1333500" algn="r"/>
              </a:tabLst>
            </a:pP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>
              <a:tabLst>
                <a:tab pos="1333500" algn="r"/>
              </a:tabLst>
            </a:pP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>
              <a:tabLst>
                <a:tab pos="1333500" algn="r"/>
              </a:tabLst>
            </a:pPr>
            <a:endParaRPr lang="zh-TW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1800"/>
              </a:lnSpc>
              <a:spcAft>
                <a:spcPts val="600"/>
              </a:spcAft>
              <a:tabLst>
                <a:tab pos="1333500" algn="r"/>
              </a:tabLst>
            </a:pP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榮譽事蹟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marL="582613" indent="-582613">
              <a:spcAft>
                <a:spcPts val="600"/>
              </a:spcAft>
              <a:tabLst>
                <a:tab pos="1333500" algn="r"/>
              </a:tabLs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2020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協助台灣物業管理學會榮獲勞動部人才發展品質管理系統</a:t>
            </a:r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TTQS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評核為「銅牌」等級訓練機構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marL="582613" indent="-582613">
              <a:lnSpc>
                <a:spcPts val="1800"/>
              </a:lnSpc>
              <a:spcAft>
                <a:spcPts val="600"/>
              </a:spcAft>
              <a:tabLst>
                <a:tab pos="1333500" algn="r"/>
              </a:tabLs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2021	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辦理台灣物業管理學會向勞動部申請</a:t>
            </a:r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110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年度產業人才投資計畫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、開設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物業管理經理人實務班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，並獲經費補助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582613" indent="-582613">
              <a:lnSpc>
                <a:spcPts val="1800"/>
              </a:lnSpc>
              <a:spcAft>
                <a:spcPts val="600"/>
              </a:spcAft>
              <a:tabLst>
                <a:tab pos="1333500" algn="r"/>
              </a:tabLs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2015 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辦理臺科建築申請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教育部產業學院計畫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，與四個不動產合作機構、共同規劃研究所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不動產管理學分學程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，並獲補助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582613" indent="-582613">
              <a:lnSpc>
                <a:spcPts val="1800"/>
              </a:lnSpc>
              <a:spcAft>
                <a:spcPts val="600"/>
              </a:spcAft>
              <a:tabLst>
                <a:tab pos="1333500" algn="r"/>
              </a:tabLst>
            </a:pP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247" name="文字方塊 8"/>
          <p:cNvSpPr txBox="1">
            <a:spLocks noChangeArrowheads="1"/>
          </p:cNvSpPr>
          <p:nvPr/>
        </p:nvSpPr>
        <p:spPr bwMode="auto">
          <a:xfrm>
            <a:off x="6531546" y="3082772"/>
            <a:ext cx="19335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sz="1400" dirty="0">
                <a:latin typeface="微軟正黑體" pitchFamily="34" charset="-120"/>
                <a:ea typeface="微軟正黑體" pitchFamily="34" charset="-120"/>
              </a:rPr>
              <a:t>學年度研究優良獎</a:t>
            </a:r>
          </a:p>
        </p:txBody>
      </p:sp>
      <p:sp>
        <p:nvSpPr>
          <p:cNvPr id="10248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杜功仁</a:t>
            </a: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DF2B68EF-6D44-788D-C3FF-E96C572C485B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3ECFF093-502F-63E9-4E3E-2D980E9B4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6E6AFE2D-262C-2D51-1A8F-28BA52F53BC5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318" y="3465862"/>
            <a:ext cx="1800000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1461EAE9-90DE-3422-E66D-2C6D6B7ED192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1300" y="576114"/>
            <a:ext cx="1800000" cy="252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F77441B0-A69D-2FD7-3955-A11B2E744A10}"/>
              </a:ext>
            </a:extLst>
          </p:cNvPr>
          <p:cNvPicPr>
            <a:picLocks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318" y="576114"/>
            <a:ext cx="1800000" cy="252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5D7451E0-1120-8F87-3657-2CFF723FB88D}"/>
              </a:ext>
            </a:extLst>
          </p:cNvPr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01300" y="3465862"/>
            <a:ext cx="1800000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8" name="文字方塊 8">
            <a:extLst>
              <a:ext uri="{FF2B5EF4-FFF2-40B4-BE49-F238E27FC236}">
                <a16:creationId xmlns:a16="http://schemas.microsoft.com/office/drawing/2014/main" id="{012C0633-5D6F-BD19-2AEA-55D1F88D7D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5117" y="5985862"/>
            <a:ext cx="20664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TTQS</a:t>
            </a:r>
            <a:r>
              <a:rPr lang="zh-TW" altLang="en-US" sz="1400" dirty="0">
                <a:latin typeface="微軟正黑體" pitchFamily="34" charset="-120"/>
                <a:ea typeface="微軟正黑體" pitchFamily="34" charset="-120"/>
              </a:rPr>
              <a:t>銅牌訓練機構證明</a:t>
            </a:r>
          </a:p>
        </p:txBody>
      </p:sp>
      <p:sp>
        <p:nvSpPr>
          <p:cNvPr id="19" name="文字方塊 8">
            <a:extLst>
              <a:ext uri="{FF2B5EF4-FFF2-40B4-BE49-F238E27FC236}">
                <a16:creationId xmlns:a16="http://schemas.microsoft.com/office/drawing/2014/main" id="{B531ADEC-DA41-E786-9FE3-953BA11F79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2516" y="3082772"/>
            <a:ext cx="182934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97</a:t>
            </a:r>
            <a:r>
              <a:rPr lang="zh-TW" altLang="en-US" sz="1400" dirty="0">
                <a:latin typeface="微軟正黑體" pitchFamily="34" charset="-120"/>
                <a:ea typeface="微軟正黑體" pitchFamily="34" charset="-120"/>
              </a:rPr>
              <a:t>學年度教學優良獎</a:t>
            </a:r>
          </a:p>
        </p:txBody>
      </p:sp>
      <p:sp>
        <p:nvSpPr>
          <p:cNvPr id="20" name="文字方塊 8">
            <a:extLst>
              <a:ext uri="{FF2B5EF4-FFF2-40B4-BE49-F238E27FC236}">
                <a16:creationId xmlns:a16="http://schemas.microsoft.com/office/drawing/2014/main" id="{3CFD0286-5C55-9B65-6642-F87F6BA90B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1300" y="5985862"/>
            <a:ext cx="180049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400" dirty="0">
                <a:latin typeface="微軟正黑體" pitchFamily="34" charset="-120"/>
                <a:ea typeface="微軟正黑體" pitchFamily="34" charset="-120"/>
              </a:rPr>
              <a:t>不動產管理產業學院</a:t>
            </a: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字方塊 1"/>
          <p:cNvSpPr txBox="1">
            <a:spLocks noChangeArrowheads="1"/>
          </p:cNvSpPr>
          <p:nvPr/>
        </p:nvSpPr>
        <p:spPr bwMode="auto">
          <a:xfrm>
            <a:off x="431801" y="1224186"/>
            <a:ext cx="5544938" cy="5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參與作品、專業著作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000" b="1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l"/>
            </a:pP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2023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：國家住都中心「</a:t>
            </a:r>
            <a:r>
              <a:rPr lang="zh-TW" altLang="en-US" sz="1500" b="1" dirty="0">
                <a:latin typeface="微軟正黑體" pitchFamily="34" charset="-120"/>
                <a:ea typeface="微軟正黑體" pitchFamily="34" charset="-120"/>
              </a:rPr>
              <a:t>林口世大運選手村社會住宅</a:t>
            </a:r>
            <a:r>
              <a:rPr lang="en" altLang="zh-TW" sz="1500" b="1" dirty="0">
                <a:latin typeface="微軟正黑體" pitchFamily="34" charset="-120"/>
                <a:ea typeface="微軟正黑體" pitchFamily="34" charset="-120"/>
              </a:rPr>
              <a:t>C </a:t>
            </a:r>
            <a:r>
              <a:rPr lang="zh-TW" altLang="en-US" sz="1500" b="1" dirty="0">
                <a:latin typeface="微軟正黑體" pitchFamily="34" charset="-120"/>
                <a:ea typeface="微軟正黑體" pitchFamily="34" charset="-120"/>
              </a:rPr>
              <a:t>區長期修繕計畫研擬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」專題研究計畫成果報告書。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l"/>
            </a:pPr>
            <a:r>
              <a:rPr lang="en-US" altLang="zh-TW" sz="1500" dirty="0">
                <a:latin typeface="微軟正黑體" pitchFamily="34" charset="-120"/>
                <a:ea typeface="微軟正黑體" pitchFamily="34" charset="-120"/>
                <a:sym typeface="+mn-lt"/>
              </a:rPr>
              <a:t>2020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  <a:sym typeface="+mn-lt"/>
              </a:rPr>
              <a:t>：新北市城鄉發展局「</a:t>
            </a:r>
            <a:r>
              <a:rPr lang="zh-TW" altLang="en-US" sz="1500" b="1" dirty="0">
                <a:latin typeface="微軟正黑體" pitchFamily="34" charset="-120"/>
                <a:ea typeface="微軟正黑體" pitchFamily="34" charset="-120"/>
                <a:sym typeface="+mn-lt"/>
              </a:rPr>
              <a:t>新北市青年社會住宅物業管理總顧問委託專業服務案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  <a:sym typeface="+mn-lt"/>
              </a:rPr>
              <a:t>」總結報告書。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l"/>
            </a:pP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2019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：中華郵政「</a:t>
            </a:r>
            <a:r>
              <a:rPr lang="zh-TW" altLang="zh-TW" sz="1500" b="1" dirty="0">
                <a:latin typeface="微軟正黑體" pitchFamily="34" charset="-120"/>
                <a:ea typeface="微軟正黑體" pitchFamily="34" charset="-120"/>
              </a:rPr>
              <a:t>郵政物流園區之物業管理前期檢討與規劃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」專題研究計畫期末報告書。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l"/>
            </a:pP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2018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zh-TW" sz="1500" b="1" dirty="0">
                <a:latin typeface="微軟正黑體" pitchFamily="34" charset="-120"/>
                <a:ea typeface="微軟正黑體" pitchFamily="34" charset="-120"/>
              </a:rPr>
              <a:t>「建築物長期修繕計畫與經費編列」研究成果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。「台灣公寓大廈暨公共建築長期修繕課題與展望論壇」論文集。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l"/>
            </a:pP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2018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內政部營建署「</a:t>
            </a:r>
            <a:r>
              <a:rPr lang="zh-TW" altLang="zh-TW" sz="1500" b="1" dirty="0">
                <a:latin typeface="微軟正黑體" pitchFamily="34" charset="-120"/>
                <a:ea typeface="微軟正黑體" pitchFamily="34" charset="-120"/>
              </a:rPr>
              <a:t>社會住宅規劃設計及興建與營運管理作業策略規劃委託專業服務案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」期末報告書。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l"/>
            </a:pP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2017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zh-TW" sz="1500" b="1" dirty="0">
                <a:latin typeface="微軟正黑體" pitchFamily="34" charset="-120"/>
                <a:ea typeface="微軟正黑體" pitchFamily="34" charset="-120"/>
              </a:rPr>
              <a:t>台北市公共住宅物業管理模式之探討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。物業管理學報，秋季號第八卷第二期，</a:t>
            </a: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57-70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。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l"/>
            </a:pP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2016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de-DE" altLang="zh-TW" sz="1500" b="1" dirty="0">
                <a:latin typeface="微軟正黑體" pitchFamily="34" charset="-120"/>
                <a:ea typeface="微軟正黑體" pitchFamily="34" charset="-120"/>
              </a:rPr>
              <a:t>The BEEST-EB Energy Rating Method </a:t>
            </a:r>
            <a:r>
              <a:rPr lang="de-DE" altLang="zh-TW" sz="1500" b="1" dirty="0" err="1">
                <a:latin typeface="微軟正黑體" pitchFamily="34" charset="-120"/>
                <a:ea typeface="微軟正黑體" pitchFamily="34" charset="-120"/>
              </a:rPr>
              <a:t>for</a:t>
            </a:r>
            <a:r>
              <a:rPr lang="de-DE" altLang="zh-TW" sz="15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de-DE" altLang="zh-TW" sz="1500" b="1" dirty="0" err="1">
                <a:latin typeface="微軟正黑體" pitchFamily="34" charset="-120"/>
                <a:ea typeface="微軟正黑體" pitchFamily="34" charset="-120"/>
              </a:rPr>
              <a:t>Assessing</a:t>
            </a:r>
            <a:r>
              <a:rPr lang="de-DE" altLang="zh-TW" sz="15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de-DE" altLang="zh-TW" sz="1500" b="1" dirty="0" err="1">
                <a:latin typeface="微軟正黑體" pitchFamily="34" charset="-120"/>
                <a:ea typeface="微軟正黑體" pitchFamily="34" charset="-120"/>
              </a:rPr>
              <a:t>the</a:t>
            </a:r>
            <a:r>
              <a:rPr lang="de-DE" altLang="zh-TW" sz="1500" b="1" dirty="0">
                <a:latin typeface="微軟正黑體" pitchFamily="34" charset="-120"/>
                <a:ea typeface="微軟正黑體" pitchFamily="34" charset="-120"/>
              </a:rPr>
              <a:t> Energy Efficiency </a:t>
            </a:r>
            <a:r>
              <a:rPr lang="de-DE" altLang="zh-TW" sz="1500" b="1" dirty="0" err="1">
                <a:latin typeface="微軟正黑體" pitchFamily="34" charset="-120"/>
                <a:ea typeface="微軟正黑體" pitchFamily="34" charset="-120"/>
              </a:rPr>
              <a:t>of</a:t>
            </a:r>
            <a:r>
              <a:rPr lang="de-DE" altLang="zh-TW" sz="15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de-DE" altLang="zh-TW" sz="1500" b="1" dirty="0" err="1">
                <a:latin typeface="微軟正黑體" pitchFamily="34" charset="-120"/>
                <a:ea typeface="微軟正黑體" pitchFamily="34" charset="-120"/>
              </a:rPr>
              <a:t>Existing</a:t>
            </a:r>
            <a:r>
              <a:rPr lang="de-DE" altLang="zh-TW" sz="1500" b="1" dirty="0">
                <a:latin typeface="微軟正黑體" pitchFamily="34" charset="-120"/>
                <a:ea typeface="微軟正黑體" pitchFamily="34" charset="-120"/>
              </a:rPr>
              <a:t> Buildings</a:t>
            </a:r>
            <a:r>
              <a:rPr lang="de-DE" altLang="zh-TW" sz="1500" dirty="0">
                <a:latin typeface="微軟正黑體" pitchFamily="34" charset="-120"/>
                <a:ea typeface="微軟正黑體" pitchFamily="34" charset="-120"/>
              </a:rPr>
              <a:t>. Journal </a:t>
            </a:r>
            <a:r>
              <a:rPr lang="de-DE" altLang="zh-TW" sz="1500" dirty="0" err="1">
                <a:latin typeface="微軟正黑體" pitchFamily="34" charset="-120"/>
                <a:ea typeface="微軟正黑體" pitchFamily="34" charset="-120"/>
              </a:rPr>
              <a:t>of</a:t>
            </a:r>
            <a:r>
              <a:rPr lang="de-DE" altLang="zh-TW" sz="1500" dirty="0">
                <a:latin typeface="微軟正黑體" pitchFamily="34" charset="-120"/>
                <a:ea typeface="微軟正黑體" pitchFamily="34" charset="-120"/>
              </a:rPr>
              <a:t> Performance </a:t>
            </a:r>
            <a:r>
              <a:rPr lang="de-DE" altLang="zh-TW" sz="1500" dirty="0" err="1">
                <a:latin typeface="微軟正黑體" pitchFamily="34" charset="-120"/>
                <a:ea typeface="微軟正黑體" pitchFamily="34" charset="-120"/>
              </a:rPr>
              <a:t>of</a:t>
            </a:r>
            <a:r>
              <a:rPr lang="de-DE" altLang="zh-TW" sz="15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de-DE" altLang="zh-TW" sz="1500" dirty="0" err="1">
                <a:latin typeface="微軟正黑體" pitchFamily="34" charset="-120"/>
                <a:ea typeface="微軟正黑體" pitchFamily="34" charset="-120"/>
              </a:rPr>
              <a:t>Constructed</a:t>
            </a:r>
            <a:r>
              <a:rPr lang="de-DE" altLang="zh-TW" sz="15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de-DE" altLang="zh-TW" sz="1500" dirty="0" err="1">
                <a:latin typeface="微軟正黑體" pitchFamily="34" charset="-120"/>
                <a:ea typeface="微軟正黑體" pitchFamily="34" charset="-120"/>
              </a:rPr>
              <a:t>Facilities</a:t>
            </a:r>
            <a:r>
              <a:rPr lang="de-DE" altLang="zh-TW" sz="1500" dirty="0">
                <a:latin typeface="微軟正黑體" pitchFamily="34" charset="-120"/>
                <a:ea typeface="微軟正黑體" pitchFamily="34" charset="-120"/>
              </a:rPr>
              <a:t>, 30 (3), </a:t>
            </a: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04015035-</a:t>
            </a:r>
            <a:r>
              <a:rPr lang="de-DE" altLang="zh-TW" sz="1500" dirty="0">
                <a:latin typeface="微軟正黑體" pitchFamily="34" charset="-120"/>
                <a:ea typeface="微軟正黑體" pitchFamily="34" charset="-120"/>
              </a:rPr>
              <a:t>1-11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(SCI).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l"/>
            </a:pP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2013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1500" b="1" dirty="0">
                <a:latin typeface="微軟正黑體" pitchFamily="34" charset="-120"/>
                <a:ea typeface="微軟正黑體" pitchFamily="34" charset="-120"/>
              </a:rPr>
              <a:t>Predicting the operation and maintenance costs of condominium properties in project planning phase: An artificial neural network approach</a:t>
            </a: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. International Journal of Civil Engineering, 11 (4), 242-250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500" dirty="0">
                <a:latin typeface="微軟正黑體" pitchFamily="34" charset="-120"/>
                <a:ea typeface="微軟正黑體" pitchFamily="34" charset="-120"/>
              </a:rPr>
              <a:t>(SCI). </a:t>
            </a:r>
          </a:p>
        </p:txBody>
      </p:sp>
      <p:sp>
        <p:nvSpPr>
          <p:cNvPr id="11272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杜功仁</a:t>
            </a: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B05CA07B-F589-9EE5-1E2B-611640D7BD4E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A58D36A5-5E9F-D3F7-ECF5-3B3303E950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C20D84E7-26C1-DC15-A826-42906DF950E4}"/>
              </a:ext>
            </a:extLst>
          </p:cNvPr>
          <p:cNvPicPr>
            <a:picLocks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9106" y="3996722"/>
            <a:ext cx="1440000" cy="205200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2B640227-DE21-BBA1-7799-E8581A719312}"/>
              </a:ext>
            </a:extLst>
          </p:cNvPr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245258" y="1685276"/>
            <a:ext cx="1440000" cy="2048400"/>
          </a:xfrm>
          <a:prstGeom prst="rect">
            <a:avLst/>
          </a:prstGeom>
          <a:ln>
            <a:solidFill>
              <a:sysClr val="windowText" lastClr="000000">
                <a:lumMod val="65000"/>
                <a:lumOff val="35000"/>
              </a:sys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D36F7560-6159-1293-868A-5525FA94A3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7181" y="1685275"/>
            <a:ext cx="1444810" cy="205200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3F9FC6C5-915F-B598-A75B-E2C3382FF1AC}"/>
              </a:ext>
            </a:extLst>
          </p:cNvPr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9107" y="1685275"/>
            <a:ext cx="1440000" cy="205200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17" name="圖片 16" descr="../../../../../../Desktop/螢幕快照%202019-02-17%20下午7.34.">
            <a:extLst>
              <a:ext uri="{FF2B5EF4-FFF2-40B4-BE49-F238E27FC236}">
                <a16:creationId xmlns:a16="http://schemas.microsoft.com/office/drawing/2014/main" id="{845CF859-E0AE-3B64-A4C7-C6ABF233BF63}"/>
              </a:ext>
            </a:extLst>
          </p:cNvPr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5258" y="3996722"/>
            <a:ext cx="1440000" cy="205200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C9877FBE-3613-7D8D-6623-2A07500BC069}"/>
              </a:ext>
            </a:extLst>
          </p:cNvPr>
          <p:cNvPicPr>
            <a:picLocks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767181" y="3996722"/>
            <a:ext cx="1440000" cy="2052000"/>
          </a:xfrm>
          <a:prstGeom prst="rect">
            <a:avLst/>
          </a:prstGeom>
          <a:ln w="9525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id="{F27759CF-D1E0-D714-9629-54422672642E}"/>
              </a:ext>
            </a:extLst>
          </p:cNvPr>
          <p:cNvSpPr/>
          <p:nvPr/>
        </p:nvSpPr>
        <p:spPr>
          <a:xfrm>
            <a:off x="6465299" y="5182677"/>
            <a:ext cx="792088" cy="108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TW" altLang="en-US"/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字方塊 1"/>
          <p:cNvSpPr txBox="1">
            <a:spLocks noChangeArrowheads="1"/>
          </p:cNvSpPr>
          <p:nvPr/>
        </p:nvSpPr>
        <p:spPr bwMode="auto">
          <a:xfrm>
            <a:off x="431799" y="1224186"/>
            <a:ext cx="5904980" cy="50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推薦理由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積極參與國內外專業團體、規劃推動會務、提升國內專業水平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－台灣物業管理學、臺灣建築學會、英國皇家特許測量師學會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－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拓展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國際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交流對象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（日本、香港、中國、澳洲等）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舉辦研討會、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    優良物管案場之參訪與研修交流等活動，有助於提升我國物管產業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    與從業人員之專業水平。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規劃開設物業管理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不動產相關培訓課程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，積極培育專業人才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－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規劃開設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台灣物業管理學會「物業管理經理人精業培訓班」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－創設台科建築「不動產管理」學分學程、延攬知名業師授課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－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指導碩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博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士生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進行物業管理相關課題之研究，多次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榮獲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多個</a:t>
            </a:r>
            <a:br>
              <a:rPr lang="en-US" altLang="zh-TW" sz="1600" dirty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   優良論文獎之各類獎項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研發「物業管理前期檢討」方法論，提供公私部門物業管理相關之顧問諮詢服務，以期達到公共建築資產永續經營管理之目標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－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探討建築物維護管理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相關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研究課題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發表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中英文</a:t>
            </a:r>
            <a:r>
              <a:rPr lang="zh-TW" altLang="zh-TW" sz="1500" dirty="0">
                <a:latin typeface="微軟正黑體" pitchFamily="34" charset="-120"/>
                <a:ea typeface="微軟正黑體" pitchFamily="34" charset="-120"/>
              </a:rPr>
              <a:t>學術論文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500">
                <a:latin typeface="微軟正黑體" pitchFamily="34" charset="-120"/>
                <a:ea typeface="微軟正黑體" pitchFamily="34" charset="-120"/>
              </a:rPr>
              <a:t>－擔任住宅審議會委員，</a:t>
            </a:r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提供業主物管相關</a:t>
            </a:r>
            <a:r>
              <a:rPr lang="zh-TW" altLang="en-US" sz="1500">
                <a:latin typeface="微軟正黑體" pitchFamily="34" charset="-120"/>
                <a:ea typeface="微軟正黑體" pitchFamily="34" charset="-120"/>
              </a:rPr>
              <a:t>諮詢與最佳社宅物管模式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－執行公私部門產學合作案、提供公共建築之物管顧問與諮詢服務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－受邀擔任公部門各類委員會委員，提供物管專業諮詢、評審意見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500" dirty="0">
                <a:latin typeface="微軟正黑體" pitchFamily="34" charset="-120"/>
                <a:ea typeface="微軟正黑體" pitchFamily="34" charset="-120"/>
              </a:rPr>
              <a:t>－受邀進行物業管理專題演講，闡述資產永續經營管理之理念與策略</a:t>
            </a:r>
            <a:endParaRPr lang="en-US" altLang="zh-TW" sz="15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6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杜功仁</a:t>
            </a: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962E6844-7422-6ADC-BA55-AA873A1683B2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0F76C523-3D02-EF16-A420-CF73A07E75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6F8A0D16-AE17-1B85-200D-DD1B864386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6779" y="3203134"/>
            <a:ext cx="1620831" cy="229241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07DA90B5-8554-5A51-B2C8-CA24D88086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6779" y="1673226"/>
            <a:ext cx="2148000" cy="1368000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943D8B05-C70B-FE31-DCDA-243EBFA07BB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62907" y="1666055"/>
            <a:ext cx="2251089" cy="1368000"/>
          </a:xfrm>
          <a:prstGeom prst="rect">
            <a:avLst/>
          </a:prstGeom>
        </p:spPr>
      </p:pic>
      <p:cxnSp>
        <p:nvCxnSpPr>
          <p:cNvPr id="17" name="直線箭頭接點 16">
            <a:extLst>
              <a:ext uri="{FF2B5EF4-FFF2-40B4-BE49-F238E27FC236}">
                <a16:creationId xmlns:a16="http://schemas.microsoft.com/office/drawing/2014/main" id="{128223FC-E657-1DB4-79EB-51CA2579017A}"/>
              </a:ext>
            </a:extLst>
          </p:cNvPr>
          <p:cNvCxnSpPr/>
          <p:nvPr/>
        </p:nvCxnSpPr>
        <p:spPr>
          <a:xfrm>
            <a:off x="6084779" y="1872258"/>
            <a:ext cx="252000" cy="0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箭頭接點 19">
            <a:extLst>
              <a:ext uri="{FF2B5EF4-FFF2-40B4-BE49-F238E27FC236}">
                <a16:creationId xmlns:a16="http://schemas.microsoft.com/office/drawing/2014/main" id="{8B32C0AC-E988-C64E-389E-3E5C2B514702}"/>
              </a:ext>
            </a:extLst>
          </p:cNvPr>
          <p:cNvCxnSpPr/>
          <p:nvPr/>
        </p:nvCxnSpPr>
        <p:spPr>
          <a:xfrm>
            <a:off x="6084779" y="3312418"/>
            <a:ext cx="252000" cy="0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圖片 3">
            <a:extLst>
              <a:ext uri="{FF2B5EF4-FFF2-40B4-BE49-F238E27FC236}">
                <a16:creationId xmlns:a16="http://schemas.microsoft.com/office/drawing/2014/main" id="{807482E2-E202-34CF-27A6-D708EC2E2C39}"/>
              </a:ext>
            </a:extLst>
          </p:cNvPr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9350" y="3203134"/>
            <a:ext cx="2772000" cy="229241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3807</TotalTime>
  <Words>1087</Words>
  <Application>Microsoft Macintosh PowerPoint</Application>
  <PresentationFormat>自訂</PresentationFormat>
  <Paragraphs>92</Paragraphs>
  <Slides>6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2" baseType="lpstr">
      <vt:lpstr>微軟正黑體</vt:lpstr>
      <vt:lpstr>Arial</vt:lpstr>
      <vt:lpstr>Calibri</vt:lpstr>
      <vt:lpstr>Calibri Light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shiva</dc:creator>
  <cp:lastModifiedBy>功仁 杜</cp:lastModifiedBy>
  <cp:revision>143</cp:revision>
  <dcterms:created xsi:type="dcterms:W3CDTF">2009-04-26T08:14:43Z</dcterms:created>
  <dcterms:modified xsi:type="dcterms:W3CDTF">2024-04-11T05:39:21Z</dcterms:modified>
</cp:coreProperties>
</file>