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notesMasterIdLst>
    <p:notesMasterId r:id="rId8"/>
  </p:notesMasterIdLst>
  <p:sldIdLst>
    <p:sldId id="256" r:id="rId2"/>
    <p:sldId id="259" r:id="rId3"/>
    <p:sldId id="261" r:id="rId4"/>
    <p:sldId id="262" r:id="rId5"/>
    <p:sldId id="277" r:id="rId6"/>
    <p:sldId id="278" r:id="rId7"/>
  </p:sldIdLst>
  <p:sldSz cx="10801350" cy="7200900"/>
  <p:notesSz cx="9144000" cy="6858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A2A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2"/>
    <p:restoredTop sz="94719"/>
  </p:normalViewPr>
  <p:slideViewPr>
    <p:cSldViewPr>
      <p:cViewPr varScale="1">
        <p:scale>
          <a:sx n="141" d="100"/>
          <a:sy n="141" d="100"/>
        </p:scale>
        <p:origin x="2056" y="192"/>
      </p:cViewPr>
      <p:guideLst>
        <p:guide orient="horz" pos="2268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5D215-EE88-4CDD-9AB3-E563C13334CA}" type="datetimeFigureOut">
              <a:rPr lang="zh-TW" altLang="en-US" smtClean="0"/>
              <a:t>2025/4/3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35275" y="857250"/>
            <a:ext cx="347345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45438-4872-4131-A801-2D29647AAA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250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E56D6-0CE7-4080-AC7F-4B277B157C7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030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4F956D-A18F-5CBF-C48D-9C1C7D800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0169" y="1178481"/>
            <a:ext cx="8101013" cy="2506980"/>
          </a:xfrm>
        </p:spPr>
        <p:txBody>
          <a:bodyPr anchor="b"/>
          <a:lstStyle>
            <a:lvl1pPr algn="ctr"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C3BA5FE-54B0-B135-B64F-5B1B44F06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169" y="3782140"/>
            <a:ext cx="8101013" cy="1738550"/>
          </a:xfrm>
        </p:spPr>
        <p:txBody>
          <a:bodyPr/>
          <a:lstStyle>
            <a:lvl1pPr marL="0" indent="0" algn="ctr">
              <a:buNone/>
              <a:defRPr sz="2126"/>
            </a:lvl1pPr>
            <a:lvl2pPr marL="405033" indent="0" algn="ctr">
              <a:buNone/>
              <a:defRPr sz="1772"/>
            </a:lvl2pPr>
            <a:lvl3pPr marL="810067" indent="0" algn="ctr">
              <a:buNone/>
              <a:defRPr sz="1595"/>
            </a:lvl3pPr>
            <a:lvl4pPr marL="1215100" indent="0" algn="ctr">
              <a:buNone/>
              <a:defRPr sz="1417"/>
            </a:lvl4pPr>
            <a:lvl5pPr marL="1620134" indent="0" algn="ctr">
              <a:buNone/>
              <a:defRPr sz="1417"/>
            </a:lvl5pPr>
            <a:lvl6pPr marL="2025167" indent="0" algn="ctr">
              <a:buNone/>
              <a:defRPr sz="1417"/>
            </a:lvl6pPr>
            <a:lvl7pPr marL="2430201" indent="0" algn="ctr">
              <a:buNone/>
              <a:defRPr sz="1417"/>
            </a:lvl7pPr>
            <a:lvl8pPr marL="2835234" indent="0" algn="ctr">
              <a:buNone/>
              <a:defRPr sz="1417"/>
            </a:lvl8pPr>
            <a:lvl9pPr marL="3240268" indent="0" algn="ctr">
              <a:buNone/>
              <a:defRPr sz="1417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0300FFE-AC62-DFAB-96F2-79B1A59BE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CF4B0E-2D47-42D8-B154-5E87F590810E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4D49AAB-AE4C-B10C-EB5B-4E6543DC9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043DE8-0D9B-3C7A-E765-BF4638BA3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8D295C-4FC1-454D-B7AA-BF625B9EA98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191863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151FF6-B1B1-E307-6B2E-C627F31AD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027145C-17CC-74DB-17C6-774BFF7A3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70A8D9B-0060-7A94-5FD0-5AC0D3FF6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9AB4E63-6FC6-49A8-DBF2-A7FF051B5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5273563-C731-157D-61CD-E3617CC5A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5018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A3FAAD-7422-4899-441A-C003E63A3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67" y="1795225"/>
            <a:ext cx="9316164" cy="2995374"/>
          </a:xfrm>
        </p:spPr>
        <p:txBody>
          <a:bodyPr anchor="b"/>
          <a:lstStyle>
            <a:lvl1pPr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2B7B84F-935F-3D72-9B4F-6FFCC094E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967" y="4818937"/>
            <a:ext cx="9316164" cy="1575196"/>
          </a:xfrm>
        </p:spPr>
        <p:txBody>
          <a:bodyPr/>
          <a:lstStyle>
            <a:lvl1pPr marL="0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1pPr>
            <a:lvl2pPr marL="405033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2pPr>
            <a:lvl3pPr marL="810067" indent="0">
              <a:buNone/>
              <a:defRPr sz="1595">
                <a:solidFill>
                  <a:schemeClr val="tx1">
                    <a:tint val="75000"/>
                  </a:schemeClr>
                </a:solidFill>
              </a:defRPr>
            </a:lvl3pPr>
            <a:lvl4pPr marL="1215100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4pPr>
            <a:lvl5pPr marL="16201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5pPr>
            <a:lvl6pPr marL="202516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6pPr>
            <a:lvl7pPr marL="2430201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7pPr>
            <a:lvl8pPr marL="28352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8pPr>
            <a:lvl9pPr marL="3240268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D7AB984-7DE4-8197-4CE7-293B61486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A814A4B-4096-EB3F-4F6E-4FC8C09D8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E60CA67-9493-FF45-D982-1ACD641D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6853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AC3CD3-76F2-191E-03F5-FB5DDB3DC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56F092F-A811-C6D4-2A45-FA8B58751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259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529D542-BD95-5CE1-5B74-861426AFB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6818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6E3F502-29C4-A9A4-236E-E2E463DF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08BE372-8327-F1AE-6C0A-65BDA466A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9897E56-9AD6-7646-156B-13D913636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6772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7970164-C1FA-13C2-2C0E-75392DC62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383382"/>
            <a:ext cx="9316164" cy="139184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3C03E9A-2C3B-F2E9-7CDD-440A5302B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000" y="1765221"/>
            <a:ext cx="4569477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65EF378-E50A-BD5B-64FA-E85C25B6F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4000" y="2630329"/>
            <a:ext cx="4569477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FAF84C3-92A6-A78B-BD07-5A7EF24044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68183" y="1765221"/>
            <a:ext cx="4591981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AF84CB1-5826-5DC3-10BD-4373F44C01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68183" y="2630329"/>
            <a:ext cx="4591981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7A80F0E-9C68-8966-7248-E73F3A28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5EB290C-EE58-AC8D-7D6A-60238A9BC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37212357-9B56-E717-1610-C9919B5D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82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473773B-E6FA-CF83-DCCE-0D7AF1EF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78EEDDF-F143-0425-0314-86028C65F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276C65-5B4A-4CA6-8485-577A7FDAF930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DBA4F1E-B88A-BDDF-C3E5-3234DC5D6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CD5DC4B-13C9-935F-5EBD-D20D8197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E30572-AE04-439A-B40C-19C2D5A3231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5728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1BCC058-38C6-A612-A7B4-0283A3897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A9DBDB-BDD8-41C6-BAD1-B96829BE9154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06A61705-B0AC-F895-736A-11FCC8B1F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8B1FCBD-0364-B662-9983-D69FBBED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79E84-B055-45EC-986B-6D1EEE6E9B7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29628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230346-E727-36A9-3C19-665D9FDA4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B4A5437-F312-415C-781B-A2C403493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>
              <a:defRPr sz="2835"/>
            </a:lvl1pPr>
            <a:lvl2pPr>
              <a:defRPr sz="2481"/>
            </a:lvl2pPr>
            <a:lvl3pPr>
              <a:defRPr sz="2126"/>
            </a:lvl3pPr>
            <a:lvl4pPr>
              <a:defRPr sz="1772"/>
            </a:lvl4pPr>
            <a:lvl5pPr>
              <a:defRPr sz="1772"/>
            </a:lvl5pPr>
            <a:lvl6pPr>
              <a:defRPr sz="1772"/>
            </a:lvl6pPr>
            <a:lvl7pPr>
              <a:defRPr sz="1772"/>
            </a:lvl7pPr>
            <a:lvl8pPr>
              <a:defRPr sz="1772"/>
            </a:lvl8pPr>
            <a:lvl9pPr>
              <a:defRPr sz="177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49443FC-2157-F6FA-8FA3-6E2D30B0DE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FF280E3-D4AD-CC19-A58F-7B61C8F59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94D363D-056D-2E89-EB13-5C1874145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04B7D9B-3F69-1A8D-FF44-FEB0E47B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964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38D49AC-D5F8-B202-15A4-E377455D5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F7E0B4D7-77C2-7669-824C-BB1DB5426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 marL="0" indent="0">
              <a:buNone/>
              <a:defRPr sz="2835"/>
            </a:lvl1pPr>
            <a:lvl2pPr marL="405033" indent="0">
              <a:buNone/>
              <a:defRPr sz="2481"/>
            </a:lvl2pPr>
            <a:lvl3pPr marL="810067" indent="0">
              <a:buNone/>
              <a:defRPr sz="2126"/>
            </a:lvl3pPr>
            <a:lvl4pPr marL="1215100" indent="0">
              <a:buNone/>
              <a:defRPr sz="1772"/>
            </a:lvl4pPr>
            <a:lvl5pPr marL="1620134" indent="0">
              <a:buNone/>
              <a:defRPr sz="1772"/>
            </a:lvl5pPr>
            <a:lvl6pPr marL="2025167" indent="0">
              <a:buNone/>
              <a:defRPr sz="1772"/>
            </a:lvl6pPr>
            <a:lvl7pPr marL="2430201" indent="0">
              <a:buNone/>
              <a:defRPr sz="1772"/>
            </a:lvl7pPr>
            <a:lvl8pPr marL="2835234" indent="0">
              <a:buNone/>
              <a:defRPr sz="1772"/>
            </a:lvl8pPr>
            <a:lvl9pPr marL="3240268" indent="0">
              <a:buNone/>
              <a:defRPr sz="1772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EFB3070-DFDC-F2CF-45FD-FC4A052F1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4E3BA6B-82A4-CF8E-FF8C-043DA7CB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84C4585-0621-FF4C-6D8A-0BD6CD2DB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AF5A70D-5F93-CF16-3C2C-A537CDF91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084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4FA415-0C5B-FA3A-5CEA-3267E5084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7D1EC4C-7C9C-CD0E-F24E-48E224CB9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AA68CB1-51FA-F5B7-CE53-7E42779F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AD652-AEE0-43CE-8718-9B4815F61AA2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55305F3-19EA-3EB0-EFC4-67E7C8E30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26FF87D-3093-B5FE-220B-0A1048707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176C96-6D2F-4FDD-B96C-12BD90D3505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364294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A617E6D-ECD2-02D8-9652-E61FB7E362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29716" y="383381"/>
            <a:ext cx="2329041" cy="61024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ED34EE8-5F55-223E-D2BC-4FC9FBD981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42593" y="383381"/>
            <a:ext cx="6852106" cy="610243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59BD393-976E-B3ED-3E9B-20085401C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304543-BB17-4245-AC18-D791B97E6F05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DEE256D-1D77-BB86-8DD3-603BD6AFD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B6219EE-2051-02EC-7FFA-49CF6EAA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257D8-76BB-4AB7-B8DE-3ED0AD1B520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31129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F745869-DC76-EFEF-6977-7358EE27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93" y="383382"/>
            <a:ext cx="9316164" cy="1391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2446DE6-77E5-FE3E-0867-60ABAC41D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593" y="1916906"/>
            <a:ext cx="9316164" cy="4568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2D31CC8-47C5-78C6-F94C-36A1DE14D3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259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2025/4/3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B1EF0D0-BED2-05EB-0193-6EEF0B4009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77947" y="6674168"/>
            <a:ext cx="364545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E4E3B77-5954-08CC-B7E1-6EFA58794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845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656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p:transition spd="slow">
    <p:fade/>
  </p:transition>
  <p:txStyles>
    <p:titleStyle>
      <a:lvl1pPr algn="l" defTabSz="810067" rtl="0" eaLnBrk="1" latinLnBrk="0" hangingPunct="1">
        <a:lnSpc>
          <a:spcPct val="90000"/>
        </a:lnSpc>
        <a:spcBef>
          <a:spcPct val="0"/>
        </a:spcBef>
        <a:buNone/>
        <a:defRPr sz="38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517" indent="-202517" algn="l" defTabSz="810067" rtl="0" eaLnBrk="1" latinLnBrk="0" hangingPunct="1">
        <a:lnSpc>
          <a:spcPct val="90000"/>
        </a:lnSpc>
        <a:spcBef>
          <a:spcPts val="886"/>
        </a:spcBef>
        <a:buFont typeface="Arial" panose="020B0604020202020204" pitchFamily="34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1pPr>
      <a:lvl2pPr marL="607550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125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417617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8226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2276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632718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30377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442785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2pPr>
      <a:lvl3pPr marL="8100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3pPr>
      <a:lvl4pPr marL="121510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6201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0251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430201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28352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240268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.jpe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2.pn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jpe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426" y="1368202"/>
            <a:ext cx="3136497" cy="326836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7280" y="2001456"/>
            <a:ext cx="107940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TW" altLang="en-US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臺灣建築學會</a:t>
            </a:r>
            <a:endParaRPr lang="en-US" altLang="zh-TW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en-US" altLang="zh-TW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2025</a:t>
            </a:r>
            <a:r>
              <a:rPr lang="zh-TW" altLang="en-US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年會士</a:t>
            </a:r>
            <a:endParaRPr lang="en-US" altLang="zh-TW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7280" y="4824586"/>
            <a:ext cx="1080135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張瑪龍</a:t>
            </a:r>
            <a:endParaRPr lang="en-US" altLang="zh-TW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en-US" altLang="zh-TW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Malone Chang</a:t>
            </a:r>
            <a:endParaRPr lang="zh-TW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6499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">
        <p14:flash/>
      </p:transition>
    </mc:Choice>
    <mc:Fallback xmlns="">
      <p:transition spd="slow" advClick="0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B853B57E-E873-E3E0-9ED6-B056788D90A4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19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張瑪龍會士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E84ECEC2-A745-9785-118A-AC0FE3FBE1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4" name="圖片 3" descr="一張含有 人的臉孔, 服裝, 人員, 領帶 的圖片&#10;&#10;AI 產生的內容可能不正確。">
            <a:extLst>
              <a:ext uri="{FF2B5EF4-FFF2-40B4-BE49-F238E27FC236}">
                <a16:creationId xmlns:a16="http://schemas.microsoft.com/office/drawing/2014/main" id="{EF1A4B47-1E19-B8E8-5F33-F58D4D1E5BA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700" y="504824"/>
            <a:ext cx="2591565" cy="2591565"/>
          </a:xfrm>
          <a:prstGeom prst="rect">
            <a:avLst/>
          </a:prstGeom>
        </p:spPr>
      </p:pic>
      <p:sp>
        <p:nvSpPr>
          <p:cNvPr id="5" name="文字方塊 3"/>
          <p:cNvSpPr txBox="1">
            <a:spLocks noChangeArrowheads="1"/>
          </p:cNvSpPr>
          <p:nvPr/>
        </p:nvSpPr>
        <p:spPr bwMode="auto">
          <a:xfrm>
            <a:off x="576140" y="1171575"/>
            <a:ext cx="662473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現任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</a:p>
          <a:p>
            <a:r>
              <a:rPr lang="en-US" altLang="zh-TW" sz="160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2022-</a:t>
            </a:r>
            <a:r>
              <a:rPr lang="zh-TW" altLang="en-US" sz="160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迄今         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財團法人成大建築文教基金會董事長</a:t>
            </a:r>
            <a:endParaRPr lang="en-US" altLang="zh-TW" sz="1600" b="0" i="0" u="none" strike="noStrike" baseline="0" dirty="0">
              <a:solidFill>
                <a:srgbClr val="211D1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2015-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迄今</a:t>
            </a:r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張瑪龍陳玉霖聯合建築師事務所創始合夥人</a:t>
            </a:r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主持建築師</a:t>
            </a:r>
            <a:endParaRPr lang="en-US" altLang="zh-TW" sz="1600" b="0" i="0" u="none" strike="noStrike" baseline="0" dirty="0">
              <a:solidFill>
                <a:srgbClr val="211D1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學歷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1993-1999 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國立成功大學建築學系建築博士</a:t>
            </a:r>
            <a:r>
              <a:rPr lang="zh-TW" altLang="en-US" sz="16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</a:p>
          <a:p>
            <a:pPr marL="1438275" indent="-1438275" algn="just"/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1981-1983 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</a:t>
            </a:r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University of Illinois Urbana-Champaign, Champaign, IL / Master of Architecture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建築碩士</a:t>
            </a:r>
            <a:r>
              <a:rPr lang="zh-TW" altLang="en-US" sz="16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</a:p>
          <a:p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1975-1979 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國立成功大學建築學系 建築學士</a:t>
            </a:r>
            <a:r>
              <a:rPr lang="zh-TW" altLang="en-US" sz="16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</a:p>
          <a:p>
            <a:endParaRPr lang="en-US" altLang="zh-TW" sz="1600" b="0" i="0" u="none" strike="noStrike" baseline="0" dirty="0">
              <a:solidFill>
                <a:srgbClr val="211D1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經歷</a:t>
            </a:r>
            <a:endParaRPr lang="en-US" altLang="zh-TW" sz="1600" b="1" i="0" u="none" strike="noStrike" baseline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2015-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迄今</a:t>
            </a:r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張瑪龍陳玉霖聯合建築師事務所創始合夥人</a:t>
            </a:r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主持建築師</a:t>
            </a:r>
            <a:endParaRPr lang="en-US" altLang="zh-TW" sz="1600" b="0" i="0" u="none" strike="noStrike" baseline="0" dirty="0">
              <a:solidFill>
                <a:srgbClr val="211D1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2016 – 2017 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國立成功大學駐校建築師</a:t>
            </a:r>
            <a:endParaRPr lang="en-US" altLang="zh-TW" sz="1600" b="0" i="0" u="none" strike="noStrike" baseline="0" dirty="0">
              <a:solidFill>
                <a:srgbClr val="211D1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2014 – 2015 </a:t>
            </a:r>
            <a:r>
              <a:rPr lang="zh-TW" altLang="en-US" sz="160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臺東縣環境景觀總顧問</a:t>
            </a:r>
            <a:endParaRPr lang="en-US" altLang="zh-TW" sz="1600" dirty="0">
              <a:solidFill>
                <a:srgbClr val="211D1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2004 	</a:t>
            </a:r>
            <a:r>
              <a:rPr lang="zh-TW" altLang="en-US" sz="160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高雄市景觀總顧問團副總召集人		</a:t>
            </a:r>
          </a:p>
          <a:p>
            <a:endParaRPr lang="en-US" altLang="zh-TW" sz="1600" dirty="0">
              <a:solidFill>
                <a:srgbClr val="211D1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教學經歷	</a:t>
            </a:r>
            <a:r>
              <a:rPr lang="zh-TW" altLang="en-US" sz="16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</a:p>
          <a:p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2016</a:t>
            </a:r>
            <a:r>
              <a:rPr lang="en-US" altLang="zh-TW" sz="160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迄今         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國立成功大學建築學系教授級專家設計兼任教師</a:t>
            </a:r>
            <a:r>
              <a:rPr lang="zh-TW" altLang="en-US" sz="16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</a:p>
          <a:p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en-US" altLang="zh-TW" sz="160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迄今         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樹德科技大學室內設計系設計兼任教師</a:t>
            </a:r>
            <a:r>
              <a:rPr lang="zh-TW" altLang="en-US" sz="16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</a:p>
          <a:p>
            <a:r>
              <a:rPr lang="en-US" altLang="zh-TW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1984 -2009 </a:t>
            </a:r>
            <a:r>
              <a:rPr lang="zh-TW" altLang="en-US" sz="1600" b="0" i="0" u="none" strike="noStrike" baseline="0" dirty="0">
                <a:solidFill>
                  <a:srgbClr val="211D1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國立成功大學建築學系助理教授</a:t>
            </a:r>
            <a:r>
              <a:rPr lang="zh-TW" altLang="en-US" sz="16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</a:p>
        </p:txBody>
      </p:sp>
      <p:pic>
        <p:nvPicPr>
          <p:cNvPr id="7" name="張瑪龍會士 p.2.wav">
            <a:hlinkClick r:id="" action="ppaction://media"/>
            <a:extLst>
              <a:ext uri="{FF2B5EF4-FFF2-40B4-BE49-F238E27FC236}">
                <a16:creationId xmlns:a16="http://schemas.microsoft.com/office/drawing/2014/main" id="{F21AE5F0-DFB1-0C31-830A-E3C9E96048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12858" y="6335961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字方塊 2"/>
          <p:cNvSpPr txBox="1">
            <a:spLocks noChangeArrowheads="1"/>
          </p:cNvSpPr>
          <p:nvPr/>
        </p:nvSpPr>
        <p:spPr bwMode="auto">
          <a:xfrm>
            <a:off x="576139" y="1338292"/>
            <a:ext cx="6624736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專業貢獻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獲聘為高雄市都市設計審議委員會委員，提供都市設計相關之諮詢與建言，致力將建築專業者長期關注都市空間的經驗，延伸至都市規劃、空間構想等現實課題中。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zh-TW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張瑪龍建築師任教於國立成功大學、雲林科技大學、樹德科技大學等校達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25 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年， 並受邀參與工作營、設計評圖及演講。並曾任國立成功大學駐校建築師、高雄應用科技大學校園規劃小組委員，將數十年來的經驗及專業投入於培育建築專業的下一代人才。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zh-TW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延續博士論文之研究主題，曾擔任臺南市公共圖書館空間改善計畫審查委員、嘉義市公共圖書館空間改善計畫審查委員、台北市立圖書館新館籌建綠建築諮詢委員等，並陸續完成數座優良圖書館建築設計，將學術研究落實實務環境中，獲得多項獎項的肯定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擔任財團法人成大建築文教基金會董事長，除了經驗與精神的傳承，更致力於實質反饋母校及整體建築學界，使實務經驗與學術教學相輔相成。</a:t>
            </a:r>
          </a:p>
        </p:txBody>
      </p:sp>
      <p:sp>
        <p:nvSpPr>
          <p:cNvPr id="9224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張瑪龍會士</a:t>
            </a: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29F1DC77-5AC2-BA08-DFDF-CD965967D386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D42B3A14-A448-4067-AD03-01564BF285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5" name="張瑪龍會士 p.3.wav">
            <a:hlinkClick r:id="" action="ppaction://media"/>
            <a:extLst>
              <a:ext uri="{FF2B5EF4-FFF2-40B4-BE49-F238E27FC236}">
                <a16:creationId xmlns:a16="http://schemas.microsoft.com/office/drawing/2014/main" id="{77946DF6-B83E-95E6-2754-581E5A73EE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71834" y="6245029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 descr="一張含有 戶外, 樹狀, 天空, 建築 的圖片&#10;&#10;AI 產生的內容可能不正確。">
            <a:extLst>
              <a:ext uri="{FF2B5EF4-FFF2-40B4-BE49-F238E27FC236}">
                <a16:creationId xmlns:a16="http://schemas.microsoft.com/office/drawing/2014/main" id="{D9D63F5A-164D-9C5E-322F-7D063562FA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22" b="16736"/>
          <a:stretch/>
        </p:blipFill>
        <p:spPr>
          <a:xfrm>
            <a:off x="8543923" y="1088452"/>
            <a:ext cx="1857375" cy="1873824"/>
          </a:xfrm>
          <a:prstGeom prst="rect">
            <a:avLst/>
          </a:prstGeom>
        </p:spPr>
      </p:pic>
      <p:pic>
        <p:nvPicPr>
          <p:cNvPr id="12" name="圖片 11" descr="一張含有 戶外, 天空, 建築, 草 的圖片&#10;&#10;AI 產生的內容可能不正確。">
            <a:extLst>
              <a:ext uri="{FF2B5EF4-FFF2-40B4-BE49-F238E27FC236}">
                <a16:creationId xmlns:a16="http://schemas.microsoft.com/office/drawing/2014/main" id="{A5B61889-BCC0-DE49-81DC-6764B7D675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2" r="21388"/>
          <a:stretch/>
        </p:blipFill>
        <p:spPr>
          <a:xfrm>
            <a:off x="6455946" y="3176588"/>
            <a:ext cx="1857375" cy="1857376"/>
          </a:xfrm>
          <a:prstGeom prst="rect">
            <a:avLst/>
          </a:prstGeom>
        </p:spPr>
      </p:pic>
      <p:pic>
        <p:nvPicPr>
          <p:cNvPr id="10" name="圖片 9" descr="一張含有 青銅, 牆, 室內, 藝術 的圖片&#10;&#10;AI 產生的內容可能不正確。">
            <a:extLst>
              <a:ext uri="{FF2B5EF4-FFF2-40B4-BE49-F238E27FC236}">
                <a16:creationId xmlns:a16="http://schemas.microsoft.com/office/drawing/2014/main" id="{79D1CA5B-0D3E-15D7-8D1B-A132A87A75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6"/>
          <a:stretch/>
        </p:blipFill>
        <p:spPr>
          <a:xfrm>
            <a:off x="6458043" y="1104899"/>
            <a:ext cx="1857375" cy="1857376"/>
          </a:xfrm>
          <a:prstGeom prst="rect">
            <a:avLst/>
          </a:prstGeom>
        </p:spPr>
      </p:pic>
      <p:sp>
        <p:nvSpPr>
          <p:cNvPr id="10248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張瑪龍會士</a:t>
            </a: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DF2B68EF-6D44-788D-C3FF-E96C572C485B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3ECFF093-502F-63E9-4E3E-2D980E9B49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sp>
        <p:nvSpPr>
          <p:cNvPr id="4" name="文字方塊 1"/>
          <p:cNvSpPr txBox="1">
            <a:spLocks noChangeArrowheads="1"/>
          </p:cNvSpPr>
          <p:nvPr/>
        </p:nvSpPr>
        <p:spPr bwMode="auto">
          <a:xfrm>
            <a:off x="576139" y="1331960"/>
            <a:ext cx="576064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得獎紀錄</a:t>
            </a: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&amp;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榮譽事蹟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個人獲獎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國立成功大學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110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年度校友傑出成就獎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(2021)</a:t>
            </a:r>
          </a:p>
          <a:p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國家卓越建設獎國土建設特別貢獻獎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(2017)</a:t>
            </a:r>
          </a:p>
          <a:p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第十屆中華民國傑出建築師規劃設計貢獻獎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(2009)</a:t>
            </a: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作品獲獎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屏東縣立圖書館總館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國家卓越建設獎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最佳規畫設計類卓越獎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台灣建築獎 首獎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台灣光環境獎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第九屆台灣景觀大獎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佳作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新加坡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SDG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獎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/IF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獎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/IDA DESIGN AWARDS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銀獎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高雄市大東文化藝術中心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與荷蘭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de </a:t>
            </a:r>
            <a:r>
              <a:rPr lang="en-US" altLang="zh-TW" sz="1600" dirty="0" err="1">
                <a:latin typeface="微軟正黑體" pitchFamily="34" charset="-120"/>
                <a:ea typeface="微軟正黑體" pitchFamily="34" charset="-120"/>
              </a:rPr>
              <a:t>Architekten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Cie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合作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國家卓越建設獎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最佳規畫設計類卓越獎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國際宜居城市大獎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銀獎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台灣建築獎佳作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b="1" dirty="0">
                <a:latin typeface="微軟正黑體" pitchFamily="34" charset="-120"/>
                <a:ea typeface="微軟正黑體" pitchFamily="34" charset="-120"/>
              </a:rPr>
              <a:t>愛河之心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世界卓越建設獎公共建設類全球首獎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4" name="圖片 13" descr="一張含有 戶外, 建築, 天空, 水 的圖片&#10;&#10;AI 產生的內容可能不正確。">
            <a:extLst>
              <a:ext uri="{FF2B5EF4-FFF2-40B4-BE49-F238E27FC236}">
                <a16:creationId xmlns:a16="http://schemas.microsoft.com/office/drawing/2014/main" id="{2EA8815D-DA31-0B0B-2FBF-79256846745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8" r="14534"/>
          <a:stretch/>
        </p:blipFill>
        <p:spPr>
          <a:xfrm>
            <a:off x="8543924" y="3176588"/>
            <a:ext cx="1857375" cy="1819944"/>
          </a:xfrm>
          <a:prstGeom prst="rect">
            <a:avLst/>
          </a:prstGeom>
        </p:spPr>
      </p:pic>
      <p:pic>
        <p:nvPicPr>
          <p:cNvPr id="6" name="張瑪龍會士 p.4.wav">
            <a:hlinkClick r:id="" action="ppaction://media"/>
            <a:extLst>
              <a:ext uri="{FF2B5EF4-FFF2-40B4-BE49-F238E27FC236}">
                <a16:creationId xmlns:a16="http://schemas.microsoft.com/office/drawing/2014/main" id="{F30EF767-3C1A-533A-1ECF-3CF586F1FD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627551" y="6245029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3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7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2" name="文字方塊 1"/>
          <p:cNvSpPr txBox="1">
            <a:spLocks noChangeArrowheads="1"/>
          </p:cNvSpPr>
          <p:nvPr/>
        </p:nvSpPr>
        <p:spPr bwMode="auto">
          <a:xfrm>
            <a:off x="431800" y="504825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張瑪龍會士</a:t>
            </a: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B05CA07B-F589-9EE5-1E2B-611640D7BD4E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A58D36A5-5E9F-D3F7-ECF5-3B3303E950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sp>
        <p:nvSpPr>
          <p:cNvPr id="4" name="文字方塊 1"/>
          <p:cNvSpPr txBox="1">
            <a:spLocks noChangeArrowheads="1"/>
          </p:cNvSpPr>
          <p:nvPr/>
        </p:nvSpPr>
        <p:spPr bwMode="auto">
          <a:xfrm>
            <a:off x="576138" y="1171574"/>
            <a:ext cx="5616625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作品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展演文化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2025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年大阪世博台灣館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sz="1600" dirty="0" err="1">
                <a:latin typeface="微軟正黑體" pitchFamily="34" charset="-120"/>
                <a:ea typeface="微軟正黑體" pitchFamily="34" charset="-120"/>
              </a:rPr>
              <a:t>TechWorld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玉山科技館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、故宮國寶文物修復展示館、國家兒童未來館中心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與日本伊東豊雄建築設計事務所合作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、屏東菸廠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19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號倉庫、台中世界花卉博覽會花舞館、大東文化藝術中心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與荷蘭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de </a:t>
            </a:r>
            <a:r>
              <a:rPr lang="en-US" altLang="zh-TW" sz="1600" dirty="0" err="1">
                <a:latin typeface="微軟正黑體" pitchFamily="34" charset="-120"/>
                <a:ea typeface="微軟正黑體" pitchFamily="34" charset="-120"/>
              </a:rPr>
              <a:t>Architekten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Cie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合作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、苗栗火車頭園區等。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文教機構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屏東客家總圖書館、台南總圖書館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與荷蘭</a:t>
            </a:r>
            <a:r>
              <a:rPr lang="en-US" altLang="zh-TW" sz="1600" dirty="0" err="1">
                <a:latin typeface="微軟正黑體" pitchFamily="34" charset="-120"/>
                <a:ea typeface="微軟正黑體" pitchFamily="34" charset="-120"/>
              </a:rPr>
              <a:t>Mecanoo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1600" dirty="0" err="1">
                <a:latin typeface="微軟正黑體" pitchFamily="34" charset="-120"/>
                <a:ea typeface="微軟正黑體" pitchFamily="34" charset="-120"/>
              </a:rPr>
              <a:t>architecten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合作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、屏東縣立圖書館總館、高雄美國學校等。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運動休閒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國家運動園區士校營區新建游泳館及網球場、香山綜合休閒運動館、潭子國民運動中心、高雄美國學校運動中心等。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交通設施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台南車站、高雄都會區大眾捷運系統都會線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黃線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)YD01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、高雄輕軌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C21C24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及周邊景觀等。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景觀規劃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高雄見城之道、嘉義民雄之森、高雄愛河之心等。</a:t>
            </a:r>
          </a:p>
        </p:txBody>
      </p:sp>
      <p:pic>
        <p:nvPicPr>
          <p:cNvPr id="17" name="圖片 16" descr="一張含有 戶外, 道路, 天空, 樹狀 的圖片&#10;&#10;AI 產生的內容可能不正確。">
            <a:extLst>
              <a:ext uri="{FF2B5EF4-FFF2-40B4-BE49-F238E27FC236}">
                <a16:creationId xmlns:a16="http://schemas.microsoft.com/office/drawing/2014/main" id="{00E55909-2982-6CB9-6134-C343F0DB15F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223"/>
          <a:stretch/>
        </p:blipFill>
        <p:spPr>
          <a:xfrm>
            <a:off x="8530470" y="3142628"/>
            <a:ext cx="1884283" cy="1853856"/>
          </a:xfrm>
          <a:prstGeom prst="rect">
            <a:avLst/>
          </a:prstGeom>
        </p:spPr>
      </p:pic>
      <p:pic>
        <p:nvPicPr>
          <p:cNvPr id="23" name="圖片 22" descr="一張含有 天空, 戶外, 建築, 雲 的圖片&#10;&#10;AI 產生的內容可能不正確。">
            <a:extLst>
              <a:ext uri="{FF2B5EF4-FFF2-40B4-BE49-F238E27FC236}">
                <a16:creationId xmlns:a16="http://schemas.microsoft.com/office/drawing/2014/main" id="{5331BA4E-FD6B-3726-8D9E-F290B16CB6D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1" r="21068"/>
          <a:stretch/>
        </p:blipFill>
        <p:spPr>
          <a:xfrm>
            <a:off x="6456220" y="3166080"/>
            <a:ext cx="1858947" cy="1845286"/>
          </a:xfrm>
          <a:prstGeom prst="rect">
            <a:avLst/>
          </a:prstGeom>
        </p:spPr>
      </p:pic>
      <p:pic>
        <p:nvPicPr>
          <p:cNvPr id="25" name="圖片 24" descr="一張含有 天空, 建築, 戶外, 樹狀 的圖片&#10;&#10;AI 產生的內容可能不正確。">
            <a:extLst>
              <a:ext uri="{FF2B5EF4-FFF2-40B4-BE49-F238E27FC236}">
                <a16:creationId xmlns:a16="http://schemas.microsoft.com/office/drawing/2014/main" id="{0031EAEF-39A9-C16C-7722-80AC92F19F1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8" r="9015"/>
          <a:stretch/>
        </p:blipFill>
        <p:spPr>
          <a:xfrm>
            <a:off x="6456220" y="1104782"/>
            <a:ext cx="1857375" cy="1862305"/>
          </a:xfrm>
          <a:prstGeom prst="rect">
            <a:avLst/>
          </a:prstGeom>
        </p:spPr>
      </p:pic>
      <p:pic>
        <p:nvPicPr>
          <p:cNvPr id="30" name="圖片 29" descr="一張含有 戶外, 天空, 樹狀, 建築 的圖片&#10;&#10;AI 產生的內容可能不正確。">
            <a:extLst>
              <a:ext uri="{FF2B5EF4-FFF2-40B4-BE49-F238E27FC236}">
                <a16:creationId xmlns:a16="http://schemas.microsoft.com/office/drawing/2014/main" id="{6EE7F011-2E52-EA5C-E1AE-A5CA854BFFB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3" t="381" r="17120" b="-381"/>
          <a:stretch/>
        </p:blipFill>
        <p:spPr>
          <a:xfrm>
            <a:off x="8530470" y="1104782"/>
            <a:ext cx="1857375" cy="1855236"/>
          </a:xfrm>
          <a:prstGeom prst="rect">
            <a:avLst/>
          </a:prstGeom>
        </p:spPr>
      </p:pic>
      <p:pic>
        <p:nvPicPr>
          <p:cNvPr id="6" name="張瑪龍會士 p.5.wav">
            <a:hlinkClick r:id="" action="ppaction://media"/>
            <a:extLst>
              <a:ext uri="{FF2B5EF4-FFF2-40B4-BE49-F238E27FC236}">
                <a16:creationId xmlns:a16="http://schemas.microsoft.com/office/drawing/2014/main" id="{DAE3B0AC-A445-77C2-FFDC-1078627FB5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71834" y="6300371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 descr="一張含有 戶外, 建築, 天空, 樹狀 的圖片&#10;&#10;AI 產生的內容可能不正確。">
            <a:extLst>
              <a:ext uri="{FF2B5EF4-FFF2-40B4-BE49-F238E27FC236}">
                <a16:creationId xmlns:a16="http://schemas.microsoft.com/office/drawing/2014/main" id="{58940320-A39C-D834-2DA6-3805AFA907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7" r="19999"/>
          <a:stretch/>
        </p:blipFill>
        <p:spPr>
          <a:xfrm>
            <a:off x="6455945" y="3176587"/>
            <a:ext cx="1857375" cy="1785937"/>
          </a:xfrm>
          <a:prstGeom prst="rect">
            <a:avLst/>
          </a:prstGeom>
        </p:spPr>
      </p:pic>
      <p:pic>
        <p:nvPicPr>
          <p:cNvPr id="14" name="圖片 13" descr="一張含有 室內, 室內設計, 牆, 鏡子 的圖片&#10;&#10;AI 產生的內容可能不正確。">
            <a:extLst>
              <a:ext uri="{FF2B5EF4-FFF2-40B4-BE49-F238E27FC236}">
                <a16:creationId xmlns:a16="http://schemas.microsoft.com/office/drawing/2014/main" id="{BB4CB3BE-AC7D-570A-A9A0-A7ED8BD65B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0" r="7541"/>
          <a:stretch/>
        </p:blipFill>
        <p:spPr>
          <a:xfrm>
            <a:off x="8543924" y="3176587"/>
            <a:ext cx="1857375" cy="1785937"/>
          </a:xfrm>
          <a:prstGeom prst="rect">
            <a:avLst/>
          </a:prstGeom>
        </p:spPr>
      </p:pic>
      <p:pic>
        <p:nvPicPr>
          <p:cNvPr id="12" name="圖片 11" descr="一張含有 樓梯, 室內, 牆, 扶手 的圖片&#10;&#10;AI 產生的內容可能不正確。">
            <a:extLst>
              <a:ext uri="{FF2B5EF4-FFF2-40B4-BE49-F238E27FC236}">
                <a16:creationId xmlns:a16="http://schemas.microsoft.com/office/drawing/2014/main" id="{46EE833F-F6E6-906D-799B-9CF8941DC0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8" r="5248"/>
          <a:stretch/>
        </p:blipFill>
        <p:spPr>
          <a:xfrm>
            <a:off x="8543925" y="1104898"/>
            <a:ext cx="1857375" cy="1857376"/>
          </a:xfrm>
          <a:prstGeom prst="rect">
            <a:avLst/>
          </a:prstGeom>
        </p:spPr>
      </p:pic>
      <p:pic>
        <p:nvPicPr>
          <p:cNvPr id="10" name="圖片 9" descr="一張含有 戶外, 天空, 建築, 樹狀 的圖片&#10;&#10;AI 產生的內容可能不正確。">
            <a:extLst>
              <a:ext uri="{FF2B5EF4-FFF2-40B4-BE49-F238E27FC236}">
                <a16:creationId xmlns:a16="http://schemas.microsoft.com/office/drawing/2014/main" id="{4AE9B1E2-1E30-E946-9956-8D040C1E48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2" r="28455"/>
          <a:stretch/>
        </p:blipFill>
        <p:spPr>
          <a:xfrm>
            <a:off x="6455946" y="1104899"/>
            <a:ext cx="1857376" cy="1857375"/>
          </a:xfrm>
          <a:prstGeom prst="rect">
            <a:avLst/>
          </a:prstGeom>
        </p:spPr>
      </p:pic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962E6844-7422-6ADC-BA55-AA873A1683B2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0F76C523-3D02-EF16-A420-CF73A07E754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sp>
        <p:nvSpPr>
          <p:cNvPr id="4" name="文字方塊 1"/>
          <p:cNvSpPr txBox="1">
            <a:spLocks noChangeArrowheads="1"/>
          </p:cNvSpPr>
          <p:nvPr/>
        </p:nvSpPr>
        <p:spPr bwMode="auto">
          <a:xfrm>
            <a:off x="576139" y="1368202"/>
            <a:ext cx="54006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推薦理由</a:t>
            </a: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張瑪龍會士長期關注都市空間，以「城市即舞台」之概念，持續且逐步改善都市角落，達到整體區域空間提升之功。包括台南市孔廟文化園區、高雄鼓鹽地區改善、愛河流域中上游環境改善、鳳山大東文化中心園區、高雄紅毛港文化園區等。</a:t>
            </a:r>
          </a:p>
          <a:p>
            <a:pPr algn="just"/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此外，博士論文以圖書館建築類型為研究主題，開業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期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間陸續完成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許多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優良圖書館建築設計。包括台南裕文圖書館、屏東縣立圖書總館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(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台灣建築獎首獎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、台南市圖書總館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(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台灣建築獎入圍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在學術上與實務上互相結合。</a:t>
            </a:r>
          </a:p>
          <a:p>
            <a:pPr algn="just"/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在作為建築師的執業軌跡中，透過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建築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設計提升台灣國際形象，包括國際宜居城市大獎金獎與銀獎、世界卓越建設獎公共建設類全球首獎、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IF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獎、新加坡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SDG</a:t>
            </a:r>
            <a:r>
              <a:rPr lang="zh-TW" altLang="zh-TW" sz="1600" dirty="0">
                <a:latin typeface="微軟正黑體" pitchFamily="34" charset="-120"/>
                <a:ea typeface="微軟正黑體" pitchFamily="34" charset="-120"/>
              </a:rPr>
              <a:t>獎等，致力將台灣建築推向世界舞台。</a:t>
            </a:r>
          </a:p>
          <a:p>
            <a:endParaRPr lang="zh-TW" altLang="en-US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1">
            <a:extLst>
              <a:ext uri="{FF2B5EF4-FFF2-40B4-BE49-F238E27FC236}">
                <a16:creationId xmlns:a16="http://schemas.microsoft.com/office/drawing/2014/main" id="{EC8682D1-27C5-0F47-7F08-2EFC1679E0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504825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200" b="1" dirty="0">
                <a:latin typeface="微軟正黑體" pitchFamily="34" charset="-120"/>
                <a:ea typeface="微軟正黑體" pitchFamily="34" charset="-120"/>
              </a:rPr>
              <a:t>張瑪龍會士</a:t>
            </a:r>
          </a:p>
        </p:txBody>
      </p:sp>
      <p:pic>
        <p:nvPicPr>
          <p:cNvPr id="7" name="張瑪龍會士 p.6.wav">
            <a:hlinkClick r:id="" action="ppaction://media"/>
            <a:extLst>
              <a:ext uri="{FF2B5EF4-FFF2-40B4-BE49-F238E27FC236}">
                <a16:creationId xmlns:a16="http://schemas.microsoft.com/office/drawing/2014/main" id="{52A28C3B-420A-982F-D681-588726C191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71832" y="6245029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7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3042</TotalTime>
  <Words>896</Words>
  <Application>Microsoft Macintosh PowerPoint</Application>
  <PresentationFormat>自訂</PresentationFormat>
  <Paragraphs>84</Paragraphs>
  <Slides>6</Slides>
  <Notes>1</Notes>
  <HiddenSlides>0</HiddenSlides>
  <MMClips>5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1" baseType="lpstr">
      <vt:lpstr>微軟正黑體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shiva</dc:creator>
  <cp:lastModifiedBy>PHChen</cp:lastModifiedBy>
  <cp:revision>88</cp:revision>
  <dcterms:created xsi:type="dcterms:W3CDTF">2009-04-26T08:14:43Z</dcterms:created>
  <dcterms:modified xsi:type="dcterms:W3CDTF">2025-04-03T06:58:55Z</dcterms:modified>
</cp:coreProperties>
</file>