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E4108-6FEC-445B-B3E7-5EBB1EF91F06}" type="datetimeFigureOut">
              <a:rPr lang="zh-TW" altLang="en-US" smtClean="0"/>
              <a:t>2014/11/17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B37DA-5661-4EFF-9D8B-12D78F493E2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7984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20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720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4F68A487-FC66-4B65-86A7-F01752E6E8B7}" type="slidenum">
              <a:rPr lang="zh-TW" altLang="en-US">
                <a:solidFill>
                  <a:prstClr val="black"/>
                </a:solidFill>
              </a:rPr>
              <a:pPr eaLnBrk="1" hangingPunct="1"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橢圓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8CAED-F4F5-42EF-836A-0C300C3E2F6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5051988"/>
      </p:ext>
    </p:extLst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D32C-1D8D-43B0-AA52-C42B1F089D2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06634271"/>
      </p:ext>
    </p:extLst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42267-7E42-42C4-8CCE-3A29D54903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41545803"/>
      </p:ext>
    </p:extLst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FB530-3949-4FF7-BD3D-8AD912A50CF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95146908"/>
      </p:ext>
    </p:extLst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線接點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2" name="內容版面配置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4" name="內容版面配置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3FB7C-8561-4DC6-9118-DC914ADB33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日期版面配置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02992930"/>
      </p:ext>
    </p:extLst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AE412-AF0A-4112-8182-2D455B8D9A9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3499565"/>
      </p:ext>
    </p:extLst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F3AE0-62CE-47E4-92FD-A0992A7A750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8148932"/>
      </p:ext>
    </p:extLst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內容版面配置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1" name="標題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75A16-7683-4133-8026-5FA371F4F8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40558959"/>
      </p:ext>
    </p:extLst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D19F9-849E-4460-A5AF-42A460B1310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48343378"/>
      </p:ext>
    </p:extLst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C05B2-5398-4169-844E-9D17A5E7CD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74385249"/>
      </p:ext>
    </p:extLst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98237-DBB1-4A03-9BD5-DADA64B8FC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15804425"/>
      </p:ext>
    </p:extLst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2D8379-EF81-487C-BDE1-C881F992C3AA}" type="slidenum">
              <a:rPr lang="en-US" altLang="zh-TW">
                <a:latin typeface="Arial" pitchFamily="34" charset="0"/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9142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K:\&#22823;&#26371;&#29992;\&#26371;&#22763;2_%20Seis%20Montebello(Trad).mp3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8"/>
          <p:cNvSpPr txBox="1">
            <a:spLocks/>
          </p:cNvSpPr>
          <p:nvPr/>
        </p:nvSpPr>
        <p:spPr bwMode="auto">
          <a:xfrm>
            <a:off x="741363" y="2366963"/>
            <a:ext cx="770572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zh-TW" altLang="en-US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    臺</a:t>
            </a:r>
            <a:r>
              <a:rPr kumimoji="0" lang="zh-TW" altLang="en-US" sz="16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灣</a:t>
            </a:r>
            <a:r>
              <a:rPr kumimoji="0" lang="zh-TW" altLang="en-US" sz="16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建</a:t>
            </a:r>
            <a:r>
              <a:rPr kumimoji="0" lang="zh-TW" altLang="en-US" sz="16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築</a:t>
            </a:r>
            <a:r>
              <a:rPr kumimoji="0" lang="zh-TW" altLang="en-US" sz="16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學會</a:t>
            </a:r>
            <a:endParaRPr kumimoji="0" lang="en-US" altLang="zh-TW" sz="4000" b="1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zh-TW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kumimoji="0" lang="zh-TW" altLang="en-US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年建築會士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0" lang="zh-TW" altLang="en-US" sz="4000" b="1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5955" name="Rectangle 9"/>
          <p:cNvSpPr txBox="1">
            <a:spLocks/>
          </p:cNvSpPr>
          <p:nvPr/>
        </p:nvSpPr>
        <p:spPr bwMode="auto">
          <a:xfrm>
            <a:off x="741363" y="3716338"/>
            <a:ext cx="7705725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endParaRPr kumimoji="0" lang="zh-TW" altLang="en-US" sz="800" b="1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kumimoji="0" lang="zh-TW" altLang="en-US" sz="40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林憲德先生</a:t>
            </a:r>
          </a:p>
        </p:txBody>
      </p:sp>
      <p:pic>
        <p:nvPicPr>
          <p:cNvPr id="125956" name="Picture 9" descr="AIT_new0508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621" b="-2853"/>
          <a:stretch>
            <a:fillRect/>
          </a:stretch>
        </p:blipFill>
        <p:spPr bwMode="auto">
          <a:xfrm>
            <a:off x="2760663" y="2608263"/>
            <a:ext cx="4079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/>
          <p:cNvCxnSpPr/>
          <p:nvPr/>
        </p:nvCxnSpPr>
        <p:spPr>
          <a:xfrm flipH="1">
            <a:off x="741363" y="2346325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H="1">
            <a:off x="741363" y="4797425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959" name="群組 23"/>
          <p:cNvGrpSpPr>
            <a:grpSpLocks/>
          </p:cNvGrpSpPr>
          <p:nvPr/>
        </p:nvGrpSpPr>
        <p:grpSpPr bwMode="auto">
          <a:xfrm>
            <a:off x="4033838" y="981075"/>
            <a:ext cx="1120775" cy="1120775"/>
            <a:chOff x="7299501" y="1689231"/>
            <a:chExt cx="1558298" cy="1558299"/>
          </a:xfrm>
        </p:grpSpPr>
        <p:sp>
          <p:nvSpPr>
            <p:cNvPr id="125961" name="文字方塊 5"/>
            <p:cNvSpPr txBox="1">
              <a:spLocks noChangeArrowheads="1"/>
            </p:cNvSpPr>
            <p:nvPr/>
          </p:nvSpPr>
          <p:spPr bwMode="auto">
            <a:xfrm rot="1302621">
              <a:off x="7444443" y="1831048"/>
              <a:ext cx="1285875" cy="1326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kumimoji="0" lang="zh-TW" altLang="en-US" sz="2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會士</a:t>
              </a:r>
              <a:endParaRPr kumimoji="0" lang="en-US" altLang="zh-TW" sz="28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kumimoji="0" lang="zh-TW" altLang="en-US" sz="2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介紹</a:t>
              </a:r>
            </a:p>
          </p:txBody>
        </p:sp>
        <p:sp>
          <p:nvSpPr>
            <p:cNvPr id="26" name="圓角矩形 25"/>
            <p:cNvSpPr/>
            <p:nvPr/>
          </p:nvSpPr>
          <p:spPr>
            <a:xfrm>
              <a:off x="7299501" y="1689231"/>
              <a:ext cx="1558298" cy="1558299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81883">
                <a:defRPr/>
              </a:pPr>
              <a:endParaRPr lang="zh-TW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" name="會士2_ Seis Montebello(Trad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641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3471098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6"/>
          <p:cNvSpPr txBox="1">
            <a:spLocks noChangeArrowheads="1"/>
          </p:cNvSpPr>
          <p:nvPr/>
        </p:nvSpPr>
        <p:spPr bwMode="auto">
          <a:xfrm>
            <a:off x="741363" y="231775"/>
            <a:ext cx="5699125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prstClr val="white"/>
                </a:solidFill>
                <a:latin typeface="RomanC" pitchFamily="2" charset="0"/>
                <a:ea typeface="華康特粗明體" pitchFamily="49" charset="-120"/>
              </a:rPr>
              <a:t>林憲德</a:t>
            </a:r>
            <a:r>
              <a:rPr lang="zh-TW" altLang="en-US" sz="3200" b="1">
                <a:solidFill>
                  <a:prstClr val="white"/>
                </a:solidFill>
                <a:latin typeface="華康特粗明體" pitchFamily="49" charset="-120"/>
                <a:ea typeface="華康特粗明體" pitchFamily="49" charset="-120"/>
              </a:rPr>
              <a:t> 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  <a:ea typeface="MS Mincho" pitchFamily="49" charset="-128"/>
              </a:rPr>
              <a:t>(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</a:rPr>
              <a:t>Hsien-te Lin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  <a:ea typeface="MS Mincho" pitchFamily="49" charset="-128"/>
              </a:rPr>
              <a:t>)</a:t>
            </a:r>
          </a:p>
        </p:txBody>
      </p:sp>
      <p:cxnSp>
        <p:nvCxnSpPr>
          <p:cNvPr id="9" name="直線接點 8"/>
          <p:cNvCxnSpPr/>
          <p:nvPr/>
        </p:nvCxnSpPr>
        <p:spPr>
          <a:xfrm flipH="1">
            <a:off x="741363" y="833438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980" name="文字方塊 6"/>
          <p:cNvSpPr txBox="1">
            <a:spLocks noChangeArrowheads="1"/>
          </p:cNvSpPr>
          <p:nvPr/>
        </p:nvSpPr>
        <p:spPr bwMode="auto">
          <a:xfrm>
            <a:off x="785813" y="1071563"/>
            <a:ext cx="5286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zh-TW" altLang="en-US" sz="2400" b="1">
                <a:solidFill>
                  <a:prstClr val="white"/>
                </a:solidFill>
              </a:rPr>
              <a:t>學經歷</a:t>
            </a:r>
            <a:endParaRPr lang="en-US" altLang="zh-TW" sz="2400" b="1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zh-TW" sz="2400" b="1">
                <a:solidFill>
                  <a:prstClr val="white"/>
                </a:solidFill>
              </a:rPr>
              <a:t>1977</a:t>
            </a:r>
            <a:r>
              <a:rPr lang="zh-TW" altLang="en-US" sz="2400" b="1">
                <a:solidFill>
                  <a:prstClr val="white"/>
                </a:solidFill>
              </a:rPr>
              <a:t>成功大學建築系畢業</a:t>
            </a:r>
            <a:endParaRPr lang="zh-TW" altLang="en-US" sz="2400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zh-TW" sz="2400" b="1">
                <a:solidFill>
                  <a:prstClr val="white"/>
                </a:solidFill>
              </a:rPr>
              <a:t>1981 </a:t>
            </a:r>
            <a:r>
              <a:rPr lang="zh-TW" altLang="en-US" sz="2400" b="1">
                <a:solidFill>
                  <a:prstClr val="white"/>
                </a:solidFill>
              </a:rPr>
              <a:t>獲日本東京大學建築學工學碩士</a:t>
            </a:r>
            <a:endParaRPr lang="zh-TW" altLang="en-US" sz="2400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zh-TW" sz="2400" b="1">
                <a:solidFill>
                  <a:prstClr val="white"/>
                </a:solidFill>
              </a:rPr>
              <a:t>1984</a:t>
            </a:r>
            <a:r>
              <a:rPr lang="zh-TW" altLang="en-US" sz="2400" b="1">
                <a:solidFill>
                  <a:prstClr val="white"/>
                </a:solidFill>
              </a:rPr>
              <a:t>獲日本東京大學建築學工學博士</a:t>
            </a:r>
            <a:endParaRPr lang="en-US" altLang="zh-TW" sz="2400" b="1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zh-TW" sz="2400" b="1">
                <a:solidFill>
                  <a:prstClr val="white"/>
                </a:solidFill>
              </a:rPr>
              <a:t>1984 </a:t>
            </a:r>
            <a:r>
              <a:rPr lang="zh-TW" altLang="en-US" sz="2400" b="1">
                <a:solidFill>
                  <a:prstClr val="white"/>
                </a:solidFill>
              </a:rPr>
              <a:t>任職台灣成功大學建築系副教授</a:t>
            </a:r>
            <a:endParaRPr lang="zh-TW" altLang="en-US" sz="2400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zh-TW" sz="2400" b="1">
                <a:solidFill>
                  <a:prstClr val="white"/>
                </a:solidFill>
              </a:rPr>
              <a:t>1989 </a:t>
            </a:r>
            <a:r>
              <a:rPr lang="zh-TW" altLang="en-US" sz="2400" b="1">
                <a:solidFill>
                  <a:prstClr val="white"/>
                </a:solidFill>
              </a:rPr>
              <a:t>升任成功大學建築系教授</a:t>
            </a:r>
            <a:endParaRPr lang="en-US" altLang="zh-TW" sz="2400" b="1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zh-TW" sz="2400" b="1">
                <a:solidFill>
                  <a:prstClr val="white"/>
                </a:solidFill>
              </a:rPr>
              <a:t>2013 </a:t>
            </a:r>
            <a:r>
              <a:rPr lang="zh-TW" altLang="en-US" sz="2400" b="1">
                <a:solidFill>
                  <a:prstClr val="white"/>
                </a:solidFill>
              </a:rPr>
              <a:t>升任成功大學講座教授</a:t>
            </a:r>
            <a:endParaRPr lang="zh-TW" altLang="en-US" sz="2400">
              <a:solidFill>
                <a:prstClr val="white"/>
              </a:solidFill>
            </a:endParaRPr>
          </a:p>
        </p:txBody>
      </p:sp>
      <p:pic>
        <p:nvPicPr>
          <p:cNvPr id="126981" name="Picture 8" descr="D:\旅遊照片\人像\大頭照IMG_59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928688"/>
            <a:ext cx="2335212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6626977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6"/>
          <p:cNvSpPr txBox="1">
            <a:spLocks noChangeArrowheads="1"/>
          </p:cNvSpPr>
          <p:nvPr/>
        </p:nvSpPr>
        <p:spPr bwMode="auto">
          <a:xfrm>
            <a:off x="741363" y="231775"/>
            <a:ext cx="5699125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prstClr val="white"/>
                </a:solidFill>
                <a:latin typeface="RomanC" pitchFamily="2" charset="0"/>
                <a:ea typeface="華康特粗明體" pitchFamily="49" charset="-120"/>
              </a:rPr>
              <a:t>林憲德</a:t>
            </a:r>
            <a:r>
              <a:rPr lang="zh-TW" altLang="en-US" sz="3200" b="1">
                <a:solidFill>
                  <a:prstClr val="white"/>
                </a:solidFill>
                <a:latin typeface="華康特粗明體" pitchFamily="49" charset="-120"/>
                <a:ea typeface="華康特粗明體" pitchFamily="49" charset="-120"/>
              </a:rPr>
              <a:t> 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  <a:ea typeface="MS Mincho" pitchFamily="49" charset="-128"/>
              </a:rPr>
              <a:t>(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</a:rPr>
              <a:t>Hsien-te Lin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  <a:ea typeface="MS Mincho" pitchFamily="49" charset="-128"/>
              </a:rPr>
              <a:t>)</a:t>
            </a:r>
          </a:p>
        </p:txBody>
      </p:sp>
      <p:cxnSp>
        <p:nvCxnSpPr>
          <p:cNvPr id="9" name="直線接點 8"/>
          <p:cNvCxnSpPr/>
          <p:nvPr/>
        </p:nvCxnSpPr>
        <p:spPr>
          <a:xfrm flipH="1">
            <a:off x="741363" y="833438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004" name="文字方塊 6"/>
          <p:cNvSpPr txBox="1">
            <a:spLocks noChangeArrowheads="1"/>
          </p:cNvSpPr>
          <p:nvPr/>
        </p:nvSpPr>
        <p:spPr bwMode="auto">
          <a:xfrm>
            <a:off x="785813" y="928688"/>
            <a:ext cx="6072187" cy="884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2000">
                <a:solidFill>
                  <a:prstClr val="white"/>
                </a:solidFill>
              </a:rPr>
              <a:t>專書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1990,05,</a:t>
            </a:r>
            <a:r>
              <a:rPr lang="zh-TW" altLang="en-US" sz="2000">
                <a:solidFill>
                  <a:prstClr val="white"/>
                </a:solidFill>
              </a:rPr>
              <a:t>「為您的住宅把脈」</a:t>
            </a:r>
            <a:r>
              <a:rPr lang="en-US" altLang="zh-TW" sz="2000">
                <a:solidFill>
                  <a:prstClr val="white"/>
                </a:solidFill>
              </a:rPr>
              <a:t>,   </a:t>
            </a:r>
            <a:r>
              <a:rPr lang="zh-TW" altLang="en-US" sz="2000">
                <a:solidFill>
                  <a:prstClr val="white"/>
                </a:solidFill>
              </a:rPr>
              <a:t>聯經出版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1994,</a:t>
            </a:r>
            <a:r>
              <a:rPr lang="zh-TW" altLang="en-US" sz="2000">
                <a:solidFill>
                  <a:prstClr val="white"/>
                </a:solidFill>
              </a:rPr>
              <a:t>「現代人類的居住環境」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胡氏圖書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1996,</a:t>
            </a:r>
            <a:r>
              <a:rPr lang="zh-TW" altLang="en-US" sz="2000">
                <a:solidFill>
                  <a:prstClr val="white"/>
                </a:solidFill>
              </a:rPr>
              <a:t>「熱濕氣候的綠色建築計畫」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詹氏書局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1997,</a:t>
            </a:r>
            <a:r>
              <a:rPr lang="zh-TW" altLang="en-US" sz="2000">
                <a:solidFill>
                  <a:prstClr val="white"/>
                </a:solidFill>
              </a:rPr>
              <a:t>「建築風土與節能設計－亞熱帶氣候的建築節能計畫」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詹氏書局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1997,</a:t>
            </a:r>
            <a:r>
              <a:rPr lang="zh-TW" altLang="en-US" sz="2000">
                <a:solidFill>
                  <a:prstClr val="white"/>
                </a:solidFill>
              </a:rPr>
              <a:t>「建築空調系統節能設計－空調系統耗能係數</a:t>
            </a:r>
            <a:r>
              <a:rPr lang="en-US" altLang="zh-TW" sz="2000">
                <a:solidFill>
                  <a:prstClr val="white"/>
                </a:solidFill>
              </a:rPr>
              <a:t>PACS</a:t>
            </a:r>
            <a:r>
              <a:rPr lang="zh-TW" altLang="en-US" sz="2000">
                <a:solidFill>
                  <a:prstClr val="white"/>
                </a:solidFill>
              </a:rPr>
              <a:t>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詹氏書局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1999,12,</a:t>
            </a:r>
            <a:r>
              <a:rPr lang="zh-TW" altLang="en-US" sz="2000">
                <a:solidFill>
                  <a:prstClr val="white"/>
                </a:solidFill>
              </a:rPr>
              <a:t>「城鄉生態」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詹氏書局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2003,08,</a:t>
            </a:r>
            <a:r>
              <a:rPr lang="zh-TW" altLang="en-US" sz="2000">
                <a:solidFill>
                  <a:prstClr val="white"/>
                </a:solidFill>
              </a:rPr>
              <a:t>「熱濕氣候的綠色建築」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詹氏書局</a:t>
            </a:r>
            <a:r>
              <a:rPr lang="en-US" altLang="zh-TW" sz="2000">
                <a:solidFill>
                  <a:prstClr val="white"/>
                </a:solidFill>
              </a:rPr>
              <a:t>2004</a:t>
            </a:r>
            <a:r>
              <a:rPr lang="zh-TW" altLang="en-US" sz="2000">
                <a:solidFill>
                  <a:prstClr val="white"/>
                </a:solidFill>
              </a:rPr>
              <a:t>「我愛綠建築」新自然主義出版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2006</a:t>
            </a:r>
            <a:r>
              <a:rPr lang="zh-TW" altLang="en-US" sz="2000">
                <a:solidFill>
                  <a:prstClr val="white"/>
                </a:solidFill>
              </a:rPr>
              <a:t>「綠色建築」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詹氏書局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2009</a:t>
            </a:r>
            <a:r>
              <a:rPr lang="zh-TW" altLang="en-US" sz="2000">
                <a:solidFill>
                  <a:prstClr val="white"/>
                </a:solidFill>
              </a:rPr>
              <a:t>「都是愛迪生惹的禍：光害」</a:t>
            </a:r>
            <a:r>
              <a:rPr lang="en-US" altLang="zh-TW" sz="2000">
                <a:solidFill>
                  <a:prstClr val="white"/>
                </a:solidFill>
              </a:rPr>
              <a:t>,</a:t>
            </a:r>
            <a:r>
              <a:rPr lang="zh-TW" altLang="en-US" sz="2000">
                <a:solidFill>
                  <a:prstClr val="white"/>
                </a:solidFill>
              </a:rPr>
              <a:t>新自然主義出版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2010</a:t>
            </a:r>
            <a:r>
              <a:rPr lang="zh-TW" altLang="en-US" sz="2000">
                <a:solidFill>
                  <a:prstClr val="white"/>
                </a:solidFill>
              </a:rPr>
              <a:t>，「綠色魔法學校</a:t>
            </a:r>
            <a:r>
              <a:rPr lang="en-US" altLang="zh-TW" sz="2000">
                <a:solidFill>
                  <a:prstClr val="white"/>
                </a:solidFill>
              </a:rPr>
              <a:t>:</a:t>
            </a:r>
            <a:r>
              <a:rPr lang="zh-TW" altLang="en-US" sz="2000">
                <a:solidFill>
                  <a:prstClr val="white"/>
                </a:solidFill>
              </a:rPr>
              <a:t>傻瓜兵團打造零碳綠建築」，新自然主義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2011,</a:t>
            </a:r>
            <a:r>
              <a:rPr lang="zh-TW" altLang="en-US" sz="2000">
                <a:solidFill>
                  <a:prstClr val="white"/>
                </a:solidFill>
              </a:rPr>
              <a:t>「</a:t>
            </a:r>
            <a:r>
              <a:rPr lang="en-US" altLang="zh-TW" sz="2000">
                <a:solidFill>
                  <a:prstClr val="white"/>
                </a:solidFill>
              </a:rPr>
              <a:t>Green Architecture - An Asian Perspective(</a:t>
            </a:r>
            <a:r>
              <a:rPr lang="zh-TW" altLang="en-US" sz="2000">
                <a:solidFill>
                  <a:prstClr val="white"/>
                </a:solidFill>
              </a:rPr>
              <a:t>亞洲觀點的綠色建築</a:t>
            </a:r>
            <a:r>
              <a:rPr lang="en-US" altLang="zh-TW" sz="2000">
                <a:solidFill>
                  <a:prstClr val="white"/>
                </a:solidFill>
              </a:rPr>
              <a:t>)</a:t>
            </a:r>
            <a:r>
              <a:rPr lang="zh-TW" altLang="en-US" sz="2000">
                <a:solidFill>
                  <a:prstClr val="white"/>
                </a:solidFill>
              </a:rPr>
              <a:t>」</a:t>
            </a:r>
            <a:r>
              <a:rPr lang="en-US" altLang="zh-TW" sz="2000">
                <a:solidFill>
                  <a:prstClr val="white"/>
                </a:solidFill>
              </a:rPr>
              <a:t>, Pace publishing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prstClr val="white"/>
                </a:solidFill>
              </a:rPr>
              <a:t>2012,</a:t>
            </a:r>
            <a:r>
              <a:rPr lang="zh-TW" altLang="en-US" sz="2000">
                <a:solidFill>
                  <a:prstClr val="white"/>
                </a:solidFill>
              </a:rPr>
              <a:t>「迷霧原鄉</a:t>
            </a:r>
            <a:r>
              <a:rPr lang="en-US" altLang="zh-TW" sz="2000">
                <a:solidFill>
                  <a:prstClr val="white"/>
                </a:solidFill>
              </a:rPr>
              <a:t> -- </a:t>
            </a:r>
            <a:r>
              <a:rPr lang="zh-TW" altLang="en-US" sz="2000">
                <a:solidFill>
                  <a:prstClr val="white"/>
                </a:solidFill>
              </a:rPr>
              <a:t>百越民居探索」，新自然主義</a:t>
            </a: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TW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endParaRPr lang="zh-TW" altLang="en-US" sz="2400">
              <a:solidFill>
                <a:prstClr val="white"/>
              </a:solidFill>
            </a:endParaRPr>
          </a:p>
        </p:txBody>
      </p:sp>
      <p:pic>
        <p:nvPicPr>
          <p:cNvPr id="128005" name="Picture 8" descr="D:\旅遊照片\人像\大頭照IMG_59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571500"/>
            <a:ext cx="17795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867935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 Box 6"/>
          <p:cNvSpPr txBox="1">
            <a:spLocks noChangeArrowheads="1"/>
          </p:cNvSpPr>
          <p:nvPr/>
        </p:nvSpPr>
        <p:spPr bwMode="auto">
          <a:xfrm>
            <a:off x="741363" y="231775"/>
            <a:ext cx="5699125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prstClr val="white"/>
                </a:solidFill>
                <a:latin typeface="RomanC" pitchFamily="2" charset="0"/>
                <a:ea typeface="華康特粗明體" pitchFamily="49" charset="-120"/>
              </a:rPr>
              <a:t>林憲德</a:t>
            </a:r>
            <a:r>
              <a:rPr lang="zh-TW" altLang="en-US" sz="3200" b="1">
                <a:solidFill>
                  <a:prstClr val="white"/>
                </a:solidFill>
                <a:latin typeface="華康特粗明體" pitchFamily="49" charset="-120"/>
                <a:ea typeface="華康特粗明體" pitchFamily="49" charset="-120"/>
              </a:rPr>
              <a:t> 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  <a:ea typeface="MS Mincho" pitchFamily="49" charset="-128"/>
              </a:rPr>
              <a:t>(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</a:rPr>
              <a:t>Hsien-te Lin</a:t>
            </a:r>
            <a:r>
              <a:rPr lang="en-US" altLang="zh-TW" sz="3200" b="1">
                <a:solidFill>
                  <a:prstClr val="white"/>
                </a:solidFill>
                <a:latin typeface="Swis721 BT" pitchFamily="34" charset="0"/>
                <a:ea typeface="MS Mincho" pitchFamily="49" charset="-128"/>
              </a:rPr>
              <a:t>)</a:t>
            </a:r>
          </a:p>
        </p:txBody>
      </p:sp>
      <p:cxnSp>
        <p:nvCxnSpPr>
          <p:cNvPr id="9" name="直線接點 8"/>
          <p:cNvCxnSpPr/>
          <p:nvPr/>
        </p:nvCxnSpPr>
        <p:spPr>
          <a:xfrm flipH="1">
            <a:off x="741363" y="833438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028" name="文字方塊 6"/>
          <p:cNvSpPr txBox="1">
            <a:spLocks noChangeArrowheads="1"/>
          </p:cNvSpPr>
          <p:nvPr/>
        </p:nvSpPr>
        <p:spPr bwMode="auto">
          <a:xfrm>
            <a:off x="785813" y="1071563"/>
            <a:ext cx="5286375" cy="537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>
                <a:solidFill>
                  <a:prstClr val="white"/>
                </a:solidFill>
              </a:rPr>
              <a:t>榮譽</a:t>
            </a:r>
            <a:endParaRPr lang="en-US" altLang="zh-TW" sz="2400" b="1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1987 </a:t>
            </a:r>
            <a:r>
              <a:rPr lang="zh-TW" altLang="en-US" sz="2000" b="1">
                <a:solidFill>
                  <a:prstClr val="white"/>
                </a:solidFill>
              </a:rPr>
              <a:t>獲日本空氣調和衛生工程學會第</a:t>
            </a:r>
            <a:r>
              <a:rPr lang="en-US" altLang="zh-TW" sz="2000" b="1">
                <a:solidFill>
                  <a:prstClr val="white"/>
                </a:solidFill>
              </a:rPr>
              <a:t>25</a:t>
            </a:r>
            <a:r>
              <a:rPr lang="zh-TW" altLang="en-US" sz="2000" b="1">
                <a:solidFill>
                  <a:prstClr val="white"/>
                </a:solidFill>
              </a:rPr>
              <a:t>屆學術論文獎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2003</a:t>
            </a:r>
            <a:r>
              <a:rPr lang="zh-TW" altLang="en-US" sz="2000" b="1">
                <a:solidFill>
                  <a:prstClr val="white"/>
                </a:solidFill>
              </a:rPr>
              <a:t>獲中華民國建築學會「建築獎章」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2004 </a:t>
            </a:r>
            <a:r>
              <a:rPr lang="zh-TW" altLang="en-US" sz="2000" b="1">
                <a:solidFill>
                  <a:prstClr val="white"/>
                </a:solidFill>
              </a:rPr>
              <a:t>獲內政部「綠建築特別貢獻獎」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2006</a:t>
            </a:r>
            <a:r>
              <a:rPr lang="zh-TW" altLang="en-US" sz="2000" b="1">
                <a:solidFill>
                  <a:prstClr val="white"/>
                </a:solidFill>
              </a:rPr>
              <a:t>獲內政部「內政二等獎章」</a:t>
            </a:r>
            <a:endParaRPr lang="en-US" altLang="zh-TW" sz="2000" b="1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2007 </a:t>
            </a:r>
            <a:r>
              <a:rPr lang="zh-TW" altLang="en-US" sz="2000" b="1">
                <a:solidFill>
                  <a:prstClr val="white"/>
                </a:solidFill>
              </a:rPr>
              <a:t>獲「侯金堆傑出榮譽獎」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2010 </a:t>
            </a:r>
            <a:r>
              <a:rPr lang="zh-TW" altLang="en-US" sz="2000" b="1">
                <a:solidFill>
                  <a:prstClr val="white"/>
                </a:solidFill>
              </a:rPr>
              <a:t>獲設計規劃學院「研究優良教師獎」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2010 </a:t>
            </a:r>
            <a:r>
              <a:rPr lang="zh-TW" altLang="en-US" sz="2000" b="1">
                <a:solidFill>
                  <a:prstClr val="white"/>
                </a:solidFill>
              </a:rPr>
              <a:t>獲中華民國建築學會年度「學報論文獎」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2010 </a:t>
            </a:r>
            <a:r>
              <a:rPr lang="zh-TW" altLang="en-US" sz="2000" b="1">
                <a:solidFill>
                  <a:prstClr val="white"/>
                </a:solidFill>
              </a:rPr>
              <a:t>獲遠見雜誌第一屆「台灣環境英雄獎」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2010 </a:t>
            </a:r>
            <a:r>
              <a:rPr lang="zh-TW" altLang="en-US" sz="2000" b="1">
                <a:solidFill>
                  <a:prstClr val="white"/>
                </a:solidFill>
              </a:rPr>
              <a:t>獲經理人雜誌第三屆「</a:t>
            </a:r>
            <a:r>
              <a:rPr lang="en-US" altLang="zh-TW" sz="2000" b="1">
                <a:solidFill>
                  <a:prstClr val="white"/>
                </a:solidFill>
              </a:rPr>
              <a:t>100MVP</a:t>
            </a:r>
            <a:r>
              <a:rPr lang="zh-TW" altLang="en-US" sz="2000" b="1">
                <a:solidFill>
                  <a:prstClr val="white"/>
                </a:solidFill>
              </a:rPr>
              <a:t>最有價值經理人」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2011 </a:t>
            </a:r>
            <a:r>
              <a:rPr lang="zh-TW" altLang="en-US" sz="2000" b="1">
                <a:solidFill>
                  <a:prstClr val="white"/>
                </a:solidFill>
              </a:rPr>
              <a:t>獲世界屋頂綠化大會「世界立體綠化零碳建築傑出設計獎」</a:t>
            </a:r>
            <a:endParaRPr lang="zh-TW" altLang="en-US" sz="2000">
              <a:solidFill>
                <a:prstClr val="white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prstClr val="white"/>
                </a:solidFill>
              </a:rPr>
              <a:t>2013 </a:t>
            </a:r>
            <a:r>
              <a:rPr lang="zh-TW" altLang="en-US" sz="2000" b="1">
                <a:solidFill>
                  <a:prstClr val="white"/>
                </a:solidFill>
              </a:rPr>
              <a:t>獲日本空調學會「井上宇市亞洲國際獎」</a:t>
            </a:r>
            <a:endParaRPr lang="en-US" altLang="zh-TW" sz="2000" b="1">
              <a:solidFill>
                <a:prstClr val="white"/>
              </a:solidFill>
            </a:endParaRPr>
          </a:p>
          <a:p>
            <a:pPr eaLnBrk="1" fontAlgn="base" hangingPunct="1">
              <a:spcBef>
                <a:spcPts val="600"/>
              </a:spcBef>
              <a:spcAft>
                <a:spcPts val="600"/>
              </a:spcAft>
            </a:pPr>
            <a:endParaRPr lang="zh-TW" altLang="en-US" sz="2400">
              <a:solidFill>
                <a:prstClr val="white"/>
              </a:solidFill>
            </a:endParaRPr>
          </a:p>
        </p:txBody>
      </p:sp>
      <p:pic>
        <p:nvPicPr>
          <p:cNvPr id="129029" name="Picture 8" descr="D:\旅遊照片\人像\大頭照IMG_59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1000125"/>
            <a:ext cx="2335212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834148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投影片編號版面配置區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55E82603-71BC-4951-9D22-DCAEF701F6BB}" type="slidenum">
              <a:rPr kumimoji="0" lang="en-US" altLang="zh-TW" smtClean="0">
                <a:solidFill>
                  <a:srgbClr val="FEFAC9"/>
                </a:solidFill>
              </a:rPr>
              <a:pPr eaLnBrk="1" hangingPunct="1"/>
              <a:t>5</a:t>
            </a:fld>
            <a:endParaRPr kumimoji="0" lang="en-US" altLang="zh-TW" smtClean="0">
              <a:solidFill>
                <a:srgbClr val="FEFAC9"/>
              </a:solidFill>
            </a:endParaRPr>
          </a:p>
        </p:txBody>
      </p:sp>
      <p:sp>
        <p:nvSpPr>
          <p:cNvPr id="130051" name="文字方塊 7"/>
          <p:cNvSpPr txBox="1">
            <a:spLocks noChangeArrowheads="1"/>
          </p:cNvSpPr>
          <p:nvPr/>
        </p:nvSpPr>
        <p:spPr bwMode="auto">
          <a:xfrm>
            <a:off x="285750" y="714375"/>
            <a:ext cx="8156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>
                <a:solidFill>
                  <a:prstClr val="white"/>
                </a:solidFill>
                <a:latin typeface="華康粗黑體(P)" pitchFamily="34" charset="-120"/>
                <a:ea typeface="華康粗黑體(P)" pitchFamily="34" charset="-120"/>
              </a:rPr>
              <a:t> </a:t>
            </a:r>
            <a:r>
              <a:rPr lang="en-US" altLang="zh-TW" sz="3200" b="1">
                <a:solidFill>
                  <a:prstClr val="white"/>
                </a:solidFill>
                <a:latin typeface="華康粗黑體(P)" pitchFamily="34" charset="-120"/>
                <a:ea typeface="華康粗黑體(P)" pitchFamily="34" charset="-120"/>
              </a:rPr>
              <a:t>1995</a:t>
            </a:r>
            <a:r>
              <a:rPr lang="zh-TW" altLang="en-US" sz="3200" b="1">
                <a:solidFill>
                  <a:prstClr val="white"/>
                </a:solidFill>
                <a:latin typeface="華康粗黑體(P)" pitchFamily="34" charset="-120"/>
                <a:ea typeface="華康粗黑體(P)" pitchFamily="34" charset="-120"/>
              </a:rPr>
              <a:t>年起陸續建立</a:t>
            </a:r>
            <a:r>
              <a:rPr lang="en-US" altLang="zh-TW" sz="3200" b="1">
                <a:solidFill>
                  <a:prstClr val="white"/>
                </a:solidFill>
                <a:latin typeface="華康粗黑體(P)" pitchFamily="34" charset="-120"/>
                <a:ea typeface="華康粗黑體(P)" pitchFamily="34" charset="-120"/>
              </a:rPr>
              <a:t>”</a:t>
            </a:r>
            <a:r>
              <a:rPr lang="zh-TW" altLang="en-US" sz="3200" b="1">
                <a:solidFill>
                  <a:prstClr val="white"/>
                </a:solidFill>
                <a:latin typeface="華康粗黑體(P)" pitchFamily="34" charset="-120"/>
                <a:ea typeface="華康粗黑體(P)" pitchFamily="34" charset="-120"/>
              </a:rPr>
              <a:t>建築物節能設計規範</a:t>
            </a:r>
            <a:r>
              <a:rPr lang="en-US" altLang="zh-TW" sz="3200" b="1">
                <a:solidFill>
                  <a:prstClr val="white"/>
                </a:solidFill>
                <a:latin typeface="華康粗黑體(P)" pitchFamily="34" charset="-120"/>
                <a:ea typeface="華康粗黑體(P)" pitchFamily="34" charset="-120"/>
              </a:rPr>
              <a:t>”</a:t>
            </a:r>
            <a:endParaRPr lang="zh-TW" altLang="en-US" sz="3200" b="1">
              <a:solidFill>
                <a:prstClr val="white"/>
              </a:solidFill>
              <a:latin typeface="華康粗黑體(P)" pitchFamily="34" charset="-120"/>
              <a:ea typeface="華康粗黑體(P)" pitchFamily="34" charset="-120"/>
            </a:endParaRPr>
          </a:p>
        </p:txBody>
      </p:sp>
      <p:pic>
        <p:nvPicPr>
          <p:cNvPr id="130052" name="Picture 4" descr="整書外觀2縮小版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46563" y="2862263"/>
            <a:ext cx="4897437" cy="3995737"/>
          </a:xfrm>
          <a:noFill/>
        </p:spPr>
      </p:pic>
      <p:pic>
        <p:nvPicPr>
          <p:cNvPr id="130053" name="Picture 3" descr="整書外觀1縮小版"/>
          <p:cNvPicPr>
            <a:picLocks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4438" y="1857375"/>
            <a:ext cx="4376737" cy="3571875"/>
          </a:xfrm>
          <a:noFill/>
        </p:spPr>
      </p:pic>
    </p:spTree>
    <p:extLst>
      <p:ext uri="{BB962C8B-B14F-4D97-AF65-F5344CB8AC3E}">
        <p14:creationId xmlns:p14="http://schemas.microsoft.com/office/powerpoint/2010/main" val="3991533780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2691196551_6da7111c35_b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500958" y="4071942"/>
            <a:ext cx="1371600" cy="180801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sp>
        <p:nvSpPr>
          <p:cNvPr id="131075" name="文字方塊 14"/>
          <p:cNvSpPr txBox="1">
            <a:spLocks noChangeArrowheads="1"/>
          </p:cNvSpPr>
          <p:nvPr/>
        </p:nvSpPr>
        <p:spPr bwMode="auto">
          <a:xfrm>
            <a:off x="1500188" y="428625"/>
            <a:ext cx="673258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1999</a:t>
            </a:r>
            <a:r>
              <a:rPr lang="zh-TW" altLang="en-US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年起陸續建立</a:t>
            </a:r>
            <a:endParaRPr lang="en-US" altLang="zh-TW" sz="3200" b="1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台灣特有</a:t>
            </a:r>
            <a:r>
              <a:rPr lang="en-US" altLang="zh-TW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”</a:t>
            </a:r>
            <a:r>
              <a:rPr lang="zh-TW" altLang="en-US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綠建築評估</a:t>
            </a:r>
            <a:r>
              <a:rPr lang="en-US" altLang="zh-TW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EEWH</a:t>
            </a:r>
            <a:r>
              <a:rPr lang="zh-TW" altLang="en-US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系統</a:t>
            </a:r>
            <a:r>
              <a:rPr lang="en-US" altLang="zh-TW" sz="3200" b="1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”</a:t>
            </a:r>
            <a:endParaRPr lang="zh-TW" altLang="en-US" sz="3200" b="1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Picture 2" descr="2691196551_6da7111c35_b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215074" y="3714752"/>
            <a:ext cx="1600200" cy="2286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5" name="Picture 2" descr="2691196551_6da7111c35_b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4786314" y="3214686"/>
            <a:ext cx="1982874" cy="28194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6" name="Picture 2" descr="2691196551_6da7111c35_b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2714612" y="2643182"/>
            <a:ext cx="2590800" cy="35872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7" name="Picture 2" descr="2691196551_6da7111c35_b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>
          <a:xfrm>
            <a:off x="571472" y="1857364"/>
            <a:ext cx="2971800" cy="449225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</p:spTree>
    <p:extLst>
      <p:ext uri="{BB962C8B-B14F-4D97-AF65-F5344CB8AC3E}">
        <p14:creationId xmlns:p14="http://schemas.microsoft.com/office/powerpoint/2010/main" val="995349914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altLang="zh-TW" sz="4400" smtClean="0">
                <a:solidFill>
                  <a:schemeClr val="tx1"/>
                </a:solidFill>
                <a:latin typeface="華康粗黑體(P)" pitchFamily="2" charset="-120"/>
                <a:ea typeface="華康粗黑體(P)" pitchFamily="2" charset="-120"/>
              </a:rPr>
              <a:t>2007</a:t>
            </a:r>
            <a:r>
              <a:rPr lang="zh-TW" altLang="en-US" sz="4400" smtClean="0">
                <a:solidFill>
                  <a:schemeClr val="tx1"/>
                </a:solidFill>
                <a:latin typeface="華康粗黑體(P)" pitchFamily="2" charset="-120"/>
                <a:ea typeface="華康粗黑體(P)" pitchFamily="2" charset="-120"/>
              </a:rPr>
              <a:t>年獲</a:t>
            </a:r>
            <a:r>
              <a:rPr altLang="zh-TW" sz="4400" smtClean="0">
                <a:solidFill>
                  <a:schemeClr val="tx1"/>
                </a:solidFill>
                <a:latin typeface="華康粗黑體(P)" pitchFamily="2" charset="-120"/>
                <a:ea typeface="華康粗黑體(P)" pitchFamily="2" charset="-120"/>
              </a:rPr>
              <a:t>'</a:t>
            </a:r>
            <a:r>
              <a:rPr lang="zh-TW" altLang="en-US" sz="4400" smtClean="0">
                <a:solidFill>
                  <a:schemeClr val="tx1"/>
                </a:solidFill>
                <a:latin typeface="華康粗黑體(P)" pitchFamily="2" charset="-120"/>
                <a:ea typeface="華康粗黑體(P)" pitchFamily="2" charset="-120"/>
              </a:rPr>
              <a:t>侯金堆傑出榮譽獎（台灣企業最高榮譽獎項代表）</a:t>
            </a:r>
            <a:r>
              <a:rPr altLang="zh-TW" sz="4400" smtClean="0">
                <a:solidFill>
                  <a:schemeClr val="tx1"/>
                </a:solidFill>
                <a:latin typeface="華康粗黑體(P)" pitchFamily="2" charset="-120"/>
                <a:ea typeface="華康粗黑體(P)" pitchFamily="2" charset="-120"/>
              </a:rPr>
              <a:t>'</a:t>
            </a:r>
            <a:endParaRPr lang="zh-TW" altLang="en-US" sz="4400">
              <a:solidFill>
                <a:schemeClr val="tx1"/>
              </a:solidFill>
              <a:latin typeface="華康粗黑體(P)" pitchFamily="2" charset="-120"/>
              <a:ea typeface="華康粗黑體(P)" pitchFamily="2" charset="-120"/>
            </a:endParaRPr>
          </a:p>
        </p:txBody>
      </p:sp>
      <p:pic>
        <p:nvPicPr>
          <p:cNvPr id="132099" name="Picture 1" descr="H:\P112082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524000"/>
            <a:ext cx="6096000" cy="4572000"/>
          </a:xfrm>
          <a:noFill/>
        </p:spPr>
      </p:pic>
    </p:spTree>
    <p:extLst>
      <p:ext uri="{BB962C8B-B14F-4D97-AF65-F5344CB8AC3E}">
        <p14:creationId xmlns:p14="http://schemas.microsoft.com/office/powerpoint/2010/main" val="516564569"/>
      </p:ext>
    </p:extLst>
  </p:cSld>
  <p:clrMapOvr>
    <a:masterClrMapping/>
  </p:clrMapOvr>
  <p:transition advTm="5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219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altLang="zh-TW" sz="4400" b="1" smtClean="0">
                <a:latin typeface="華康粗黑體(P)" pitchFamily="2" charset="-120"/>
                <a:ea typeface="華康粗黑體(P)" pitchFamily="2" charset="-120"/>
              </a:rPr>
              <a:t>2010 </a:t>
            </a:r>
            <a:r>
              <a:rPr lang="zh-TW" altLang="en-US" sz="4400" b="1" smtClean="0">
                <a:latin typeface="華康粗黑體(P)" pitchFamily="2" charset="-120"/>
                <a:ea typeface="華康粗黑體(P)" pitchFamily="2" charset="-120"/>
              </a:rPr>
              <a:t>獲遠見雜誌</a:t>
            </a:r>
            <a:r>
              <a:rPr altLang="zh-TW" sz="4400" b="1" smtClean="0">
                <a:latin typeface="華康粗黑體(P)" pitchFamily="2" charset="-120"/>
                <a:ea typeface="華康粗黑體(P)" pitchFamily="2" charset="-120"/>
              </a:rPr>
              <a:t/>
            </a:r>
            <a:br>
              <a:rPr altLang="zh-TW" sz="4400" b="1" smtClean="0">
                <a:latin typeface="華康粗黑體(P)" pitchFamily="2" charset="-120"/>
                <a:ea typeface="華康粗黑體(P)" pitchFamily="2" charset="-120"/>
              </a:rPr>
            </a:br>
            <a:r>
              <a:rPr lang="zh-TW" altLang="en-US" sz="4400" b="1" smtClean="0">
                <a:latin typeface="華康粗黑體(P)" pitchFamily="2" charset="-120"/>
                <a:ea typeface="華康粗黑體(P)" pitchFamily="2" charset="-120"/>
              </a:rPr>
              <a:t>第一屆「台灣環境英雄獎」</a:t>
            </a:r>
            <a:endParaRPr lang="zh-TW" altLang="en-US">
              <a:latin typeface="華康粗黑體(P)" pitchFamily="2" charset="-120"/>
              <a:ea typeface="華康粗黑體(P)" pitchFamily="2" charset="-120"/>
            </a:endParaRPr>
          </a:p>
        </p:txBody>
      </p:sp>
      <p:pic>
        <p:nvPicPr>
          <p:cNvPr id="1331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8688" y="1785938"/>
            <a:ext cx="6978650" cy="4643437"/>
          </a:xfrm>
          <a:noFill/>
        </p:spPr>
      </p:pic>
    </p:spTree>
    <p:extLst>
      <p:ext uri="{BB962C8B-B14F-4D97-AF65-F5344CB8AC3E}">
        <p14:creationId xmlns:p14="http://schemas.microsoft.com/office/powerpoint/2010/main" val="1899497862"/>
      </p:ext>
    </p:extLst>
  </p:cSld>
  <p:clrMapOvr>
    <a:masterClrMapping/>
  </p:clrMapOvr>
  <p:transition advTm="5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19344"/>
          </a:xfrm>
        </p:spPr>
        <p:txBody>
          <a:bodyPr>
            <a:noAutofit/>
          </a:bodyPr>
          <a:lstStyle/>
          <a:p>
            <a:pPr>
              <a:defRPr/>
            </a:pPr>
            <a:r>
              <a:rPr altLang="zh-TW" sz="4000" smtClean="0">
                <a:latin typeface="華康粗黑體(P)" pitchFamily="2" charset="-120"/>
                <a:ea typeface="華康粗黑體(P)" pitchFamily="2" charset="-120"/>
              </a:rPr>
              <a:t>2011</a:t>
            </a:r>
            <a:r>
              <a:rPr lang="zh-TW" altLang="en-US" sz="4000" smtClean="0">
                <a:latin typeface="華康粗黑體(P)" pitchFamily="2" charset="-120"/>
                <a:ea typeface="華康粗黑體(P)" pitchFamily="2" charset="-120"/>
              </a:rPr>
              <a:t>年與石昭永建築師合作設計完成台灣第一座零碳建築</a:t>
            </a:r>
            <a:r>
              <a:rPr altLang="zh-TW" sz="4000" smtClean="0">
                <a:latin typeface="華康粗黑體(P)" pitchFamily="2" charset="-120"/>
                <a:ea typeface="華康粗黑體(P)" pitchFamily="2" charset="-120"/>
              </a:rPr>
              <a:t>"</a:t>
            </a:r>
            <a:r>
              <a:rPr lang="zh-TW" altLang="en-US" sz="4000" smtClean="0">
                <a:latin typeface="華康粗黑體(P)" pitchFamily="2" charset="-120"/>
                <a:ea typeface="華康粗黑體(P)" pitchFamily="2" charset="-120"/>
              </a:rPr>
              <a:t>綠色魔法學校</a:t>
            </a:r>
            <a:r>
              <a:rPr altLang="zh-TW" sz="4000" smtClean="0">
                <a:latin typeface="華康粗黑體(P)" pitchFamily="2" charset="-120"/>
                <a:ea typeface="華康粗黑體(P)" pitchFamily="2" charset="-120"/>
              </a:rPr>
              <a:t>"</a:t>
            </a:r>
            <a:r>
              <a:rPr lang="zh-TW" altLang="en-US" sz="4000" smtClean="0">
                <a:latin typeface="華康粗黑體(P)" pitchFamily="2" charset="-120"/>
                <a:ea typeface="華康粗黑體(P)" pitchFamily="2" charset="-120"/>
              </a:rPr>
              <a:t>，獲英專書選為</a:t>
            </a:r>
            <a:r>
              <a:rPr altLang="zh-TW" sz="4000" smtClean="0">
                <a:latin typeface="華康粗黑體(P)" pitchFamily="2" charset="-120"/>
                <a:ea typeface="華康粗黑體(P)" pitchFamily="2" charset="-120"/>
              </a:rPr>
              <a:t>"</a:t>
            </a:r>
            <a:r>
              <a:rPr lang="zh-TW" altLang="en-US" sz="4000" smtClean="0">
                <a:latin typeface="華康粗黑體(P)" pitchFamily="2" charset="-120"/>
                <a:ea typeface="華康粗黑體(P)" pitchFamily="2" charset="-120"/>
              </a:rPr>
              <a:t>世界最綠建築</a:t>
            </a:r>
            <a:r>
              <a:rPr altLang="zh-TW" sz="4000" smtClean="0">
                <a:latin typeface="華康粗黑體(P)" pitchFamily="2" charset="-120"/>
                <a:ea typeface="華康粗黑體(P)" pitchFamily="2" charset="-120"/>
              </a:rPr>
              <a:t>"</a:t>
            </a:r>
            <a:r>
              <a:rPr lang="zh-TW" altLang="en-US" sz="4000" smtClean="0">
                <a:latin typeface="華康粗黑體(P)" pitchFamily="2" charset="-120"/>
                <a:ea typeface="華康粗黑體(P)" pitchFamily="2" charset="-120"/>
              </a:rPr>
              <a:t>之一</a:t>
            </a:r>
            <a:endParaRPr lang="zh-TW" altLang="en-US" sz="4000">
              <a:latin typeface="華康粗黑體(P)" pitchFamily="2" charset="-120"/>
              <a:ea typeface="華康粗黑體(P)" pitchFamily="2" charset="-120"/>
            </a:endParaRPr>
          </a:p>
        </p:txBody>
      </p:sp>
      <p:pic>
        <p:nvPicPr>
          <p:cNvPr id="134147" name="Picture 2" descr="D:\魔法學校\MSGT圖檔\Facade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1563" y="2841625"/>
            <a:ext cx="7131050" cy="4016375"/>
          </a:xfrm>
          <a:noFill/>
        </p:spPr>
      </p:pic>
    </p:spTree>
    <p:extLst>
      <p:ext uri="{BB962C8B-B14F-4D97-AF65-F5344CB8AC3E}">
        <p14:creationId xmlns:p14="http://schemas.microsoft.com/office/powerpoint/2010/main" val="3661030368"/>
      </p:ext>
    </p:extLst>
  </p:cSld>
  <p:clrMapOvr>
    <a:masterClrMapping/>
  </p:clrMapOvr>
  <p:transition advTm="5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219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altLang="zh-TW" sz="3600" b="1" smtClean="0">
                <a:latin typeface="華康粗黑體(P)" pitchFamily="2" charset="-120"/>
                <a:ea typeface="華康粗黑體(P)" pitchFamily="2" charset="-120"/>
              </a:rPr>
              <a:t>2013 </a:t>
            </a:r>
            <a:r>
              <a:rPr lang="zh-TW" altLang="en-US" sz="3600" b="1" smtClean="0">
                <a:latin typeface="華康粗黑體(P)" pitchFamily="2" charset="-120"/>
                <a:ea typeface="華康粗黑體(P)" pitchFamily="2" charset="-120"/>
              </a:rPr>
              <a:t>獲日本空調學會「井上宇市亞洲國際獎</a:t>
            </a:r>
            <a:r>
              <a:rPr lang="zh-TW" altLang="en-US" sz="3600" b="1" smtClean="0"/>
              <a:t>」</a:t>
            </a:r>
            <a:r>
              <a:rPr altLang="zh-TW" sz="4400" b="1" smtClean="0"/>
              <a:t/>
            </a:r>
            <a:br>
              <a:rPr altLang="zh-TW" sz="4400" b="1" smtClean="0"/>
            </a:br>
            <a:endParaRPr lang="zh-TW" altLang="en-US"/>
          </a:p>
        </p:txBody>
      </p:sp>
      <p:pic>
        <p:nvPicPr>
          <p:cNvPr id="135171" name="Picture 2" descr="C:\Users\ASUS\Desktop\L10507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857375"/>
            <a:ext cx="5427662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3372393"/>
      </p:ext>
    </p:extLst>
  </p:cSld>
  <p:clrMapOvr>
    <a:masterClrMapping/>
  </p:clrMapOvr>
  <p:transition advTm="5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/>
          <a:lstStyle/>
          <a:p>
            <a:pPr>
              <a:defRPr/>
            </a:pPr>
            <a:r>
              <a:rPr lang="zh-TW" altLang="en-US" sz="4400" smtClean="0">
                <a:solidFill>
                  <a:schemeClr val="tx1"/>
                </a:solidFill>
                <a:latin typeface="華康粗黑體(P)" pitchFamily="2" charset="-120"/>
                <a:ea typeface="華康粗黑體(P)" pitchFamily="2" charset="-120"/>
              </a:rPr>
              <a:t>暢銷建築專書十數冊</a:t>
            </a:r>
            <a:endParaRPr lang="zh-TW" altLang="en-US" sz="4400">
              <a:solidFill>
                <a:schemeClr val="tx1"/>
              </a:solidFill>
              <a:latin typeface="華康粗黑體(P)" pitchFamily="2" charset="-120"/>
              <a:ea typeface="華康粗黑體(P)" pitchFamily="2" charset="-120"/>
            </a:endParaRPr>
          </a:p>
        </p:txBody>
      </p:sp>
      <p:pic>
        <p:nvPicPr>
          <p:cNvPr id="13619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285875"/>
            <a:ext cx="2244725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19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14688" y="1500188"/>
            <a:ext cx="2571750" cy="3586162"/>
          </a:xfrm>
          <a:noFill/>
        </p:spPr>
      </p:pic>
      <p:sp>
        <p:nvSpPr>
          <p:cNvPr id="136197" name="AutoShape 5" descr="data:image/jpeg;base64,/9j/4AAQSkZJRgABAQAAAQABAAD/2wCEAAkGBhQSERUUEhQUFRUWFRcUFRcVFxcXFBcUFRcVFBQUFBQXGyYeFxkjGRQUHy8gJCcpLCwsFR4xNTAqNSYrLCkBCQoKDgwOFw8PGC8cHBwpLCkpLCkpKSwpKSkpKSkpKSkpLCkpLCksKSkpKSkpKSkpKSwpKSwpLCksKSkpKSwpKf/AABEIAQQAwgMBIgACEQEDEQH/xAAcAAACAwEBAQEAAAAAAAAAAAABAgADBQQGBwj/xABOEAACAQIEAwUEBgYECwgDAAABAgMAEQQSIVEFMWEGEyJBcTKBkaEUI0JSsdEHYnKy4fBDU5LBFiQzNGNzgpOz0uIVVXR1g5TT8URUZP/EABcBAQEBAQAAAAAAAAAAAAAAAAABAgP/xAAgEQEBAQACAwEBAAMAAAAAAAAAAREhMQISQWFREyJC/9oADAMBAAIRAxEAPwD6ox6VL1HveiL1BM/Spn6VLGjrUVM/SiH6VLHpQF+lQFX6VZnO1VjNRAPSrBGk6UM/ShZt6JDUE7zpQDmgQ3SiAd60ghz5ioCfIUArbioFO4rKnD9KhfpSgNRCtuKCFztQaToaOU70jo29AM5vypxIdqrVG3+VPkbcfCtIdidqW5+7UyNuKmVulQG52pGc7GjlalZDQVmU/dqUMjUKNLWOvOiPWg6jb5VAB0oye3WpbrQ8NDSopz60o9fwoNb+fzo6eQqAkdaYL1pRanuKoQgb0NN6a67fKgWFULcb/hUA/WPyo3G1BbbVUQKNz8qIA+8fl+VA22o6fdrKjbrUFt6mm1S42oCQN/wpHUfet8Pypsy7UpYDyoFFt6syjf8ACgCNqsuNq0hGt978Kmcfe/CmZhtS5xtQSw3qpiN6uuNqqZht8qgqzDf+fhUqFl2oUaXs52qAnai3rRUdaMpc1LnajbrQ16fOsqNzUDGhmqe+imzGnBNJbrUF9x8/zqohc7D4/wAKBc7fOprv+NAX3/GgR8+lrDUXuL3F9QLEa289fSrATsKFjuPn+dQetaQ1ztUBOwpbHcfP86N+o+H8ayps52oFm2oA/rD+ffQzdflQMWbb+fhQJbYfGj6EUD6/KggLbU4Y7D3UljvVg9aqIxbyqsO1WEHf8aVQfvD4fxooXb+TSMW2qzIdfFSMp3oijxbD4/wqU2Q/eHz/ADqUaOVFFVoPbaoGG3yqMmsKFhUuNvlU91ZaTKKgAo5ht8qCsNvlVDACnsKQHpRv0PwqoUhagUUSenyqX6UClRS2FPfpQDdPlVQuUVO7FPm6fKir9KypAi71BEtWD0+VG/SgQKtQqtMW6fKlJ6fKgOVaewpVPSmv0rSAyr1oBRTlhtUD9PlRQyrVbKv8mrfd8qrZv1fw/OgryCpQzfqipRVr3oC9FloBetGBuaSOUMLqVYbqQR8RT5OvOvIfox4ckeCDqAGlklLnzPdyvGnoAF+dTONdM4167XaiAamXrXDxy4ws9jY9zKQQdQcjWI2NJEnLRANEE7V47guF4hLhoZBj0GeKN7HDKxGZQbFs4uetdw4RxD/vCP8A9on/AMla9f0z9eiN6BBry+O4bj1ikP8A2ghsjmwwqAmyk2B7zT1rt7F94eH4YySF3aJWzHnZvEqk+dgQL9KXx43SzjdauMxixIzyMqIouzMbADlcny5imjkzAFSpBF1IIIIPIgjQ14Ptb2gxEmAxCyYDERAxkM5eMxrqPERcMRpt5118P4tje9wyJgZIsMECSXMXJgoWRcraBbXtzOY1r0uNelzXq8TxBIyiyOiGQkIGYLmItcLfmdR8a6QTXme0mGV8Zw4OAw77EN4tRdYQym24ZQa9ImpPiGnPlpfXX3EGudjOHuelEk9K8bj+0XEIGjD4XDnvJhBGRORmZsxQsoU5RZb86ysTheIf4rHi5RG744iOWFwzqkkUzMvK1gQAAfI1qeFbnh/X0e56UCT0rweFwGKbE4qH/tHEgQJE6m0d27xGchvDYWt5VlSYPETYXh80mNnY4jE4cFTkyozOwDqVFyRbzO9WeH6en6+o3I23P8atBPTpWdxdb4efXnDLzt/VtWF2QRMHwqOVnlZO6XEP9sqHVSVRfJRfl61M4c84ernlyqzMQAoLMfIKoJJ+ANUYDiKToJIXSRDyZCCOo9eleZ4j2/wTwyqsshLRSKB9HxAuWRgAT3duZHnasnsj2pwODwUaDvFlyB5VWCcl5svi8Rjy3uABrbStelb9LnT6LY1WxPSsPsZ2kOOw/eMpjkU5JFIIGbmCpPNSCPTX37RTrWbMYsV5m6fGjQ7rr86lQO1qlxUZ6IPSlZAEV5v9HbA8Oh6ma/qcRMa9DjJ8kbufsoz/ANlS391eb/RymTBiIg3Qqxv/AKaGGf8AGRqfHX/l6mwrg43b6NOP9DL+41aHurk4x/m82n9DJ+41J2zO3lOzfakphMOv0LHPlgiXMkIKMAgGZTm1B5g9a78R26WNc0mBx6KCAS0QAuxCqL5vMkD31pdlB/iOF0//AB4f+Gtcnbxb4JtP6WD/AIyVvjemtntzHJxHtYxikH0DiAvG4uYQALqRc+LlXTwCRxwuDuQrSjCx5Fc2UtkXQnyB3r0GIiDBlYGzBlPUG4Irj4bNCoOHiIthwsbJe5QZQVvfyyjn0qfOInHyPHdocfjsQPoTYbDo+JikswnYhVjy5yTkt5i3O96ri4rxHEwwSQx4aFBIOczXlyExd2wKaAm/LmbbVs8MxiS4ubHOwWCNFwsDsbIwzhppAT5F8qg/q15rAcRxaRQYZMFMxhxQlZ7HI6LK8gyta2pZTmvawrp84dJ107eI9m5hisIv07EEu2IKsQhaLJDmOTTW4OW58q6exfDZUx2OaTENKoZYTn9t3VUdZGtoLKxXTetB+ICbicMeUq0EWKZlPPx91GjAjQqytcEdR5V19m/84x4//qU/GGP8qzbcxLbmKe1/t4D/AMwg/dlodrsNM7YNsOgd48Vn8WYRgdzKMzsouq689zWV2k49K7YXNgsQhjxsbC4XLIUEgCRG+pN7ir8OMZiR3k8s2AZX7sAKmSQSP9UbOdGGYJfz0pmZSTJKTD8M4gs+ImCYO86xqy95NZe7UqCpyfredckXBcbHFgYZFw/c4aeGR3SR8wSIl2d84ChQCeW1bv8AgvjP+8MT/uovyrj4n2Wmde5n4jPaa6BGSId5YFmUWAJ0HKrKbv8AHouJW+jzf6mXXW3+Tas7sdj4jhMLFnHerhIHKa5gpWwYja4NZ+J7ERrhzmlxDPFh3QMJDHmVFdkDqhs1gcuvlpXL2e7DxHCwzo88WIfDRnvVkYlbot7KdLWAFjpUkmds5M7b0/Emix8aXZosTGwUXPgmhGY5dgyHXqtcPbPETPJhcPhpWikklMhcXOWKJSWZl8xdgLHQ0Iuy2IkCSLxHEOLZkcJCwsw5q1tbg29KqxHZKaNmxD8QxKlYyGkZItIwc5BNtFvqd6vG9rJN7eqhnVwbHNlYo1jezqbMp2N/LrRZl/m9YXZLsn9DMjLPJMJrOc+XKXJzGQEcyb869CzHaud7c/KcqMw2b4GpT5j92pUEcNTAGoT1qWpWWT2tmK4Ke3NozGNy0lkAHrmoYOHucUYhoHw8ZH7WH+qa3+yyfChx4d5Lhob6GUSv+xCMw+LlafjpyGKf+qks9v6qT6t/hdT7qs/jq19a5eLX+jzX/qpP3GrpPrXBxw2ws+v9DJ81IrM7ZnbH4X2baSDDuMTiIv8AFoFyRPlXwxgZrEHU+fpXJ2p7OMmGZjisVJ44hleQFdZVF7ZeYvetyTiYwsGHzBmBEcZCi7D6u4IX7XLlWb2g44k0BRI8QSWjbWBwPC6sdfRa6zdbluuw9km//dxv+9H/AC1zYX9H8KO7l5pDIpWQO+kgbU58oBOoBrtk7Wxanu8T5nWBgN+Z5V18K4ks0CzG6BluQxFlte5vtpzqW+US3yeV7S8Ud8DLEcFNEmVVBIXulVWTr7OgAsNq0eG8SxPfxxjCSRYXuwl2CjIwFw/hOi2AFutL2t43h2w0kazKzsAAF8V/EDzAt5Hzrrh427DOIWjhVczvKQrFQNe7jAJJNtL71v50fOmN2gxEkeLkxceowqwwyr9+OUs8o/2c0R6EVrYHEd3Pj2vcAQz+oMPl/Yrs4Xw4GAiYXMxaSVTyvJ9g+i5V91ZfaFe7xCfcxKRYc7Axzodf/TZh76xu8Lu8OztTEc2DvzGOh+QkvS9uob4GQHkWhB9DNHVnauVU+jO7WVcXG7E+QAkufdVWLV8dh5FQZEYx92zkh2CyBnew9lbLp7+VJ8SfKL9gMNc6S8z/AE83/NWVjuyUMWMwORX1lkY5pHbWOPvE9om3iAOm1VYzh7PLP9HnxPdwRsSTO7F5hciNdfICx6kVqy8HhieDE9/KUVj/AJWRpAe9XJHlvy9u5OwrXV7Xb/W1xKM9xL/qpP3Grm7MofoOG/8ADx/uCuriNhDLc/0b8yPumsPszj2kigSMFY4okWSQ/acJbu4x0Nrt0rMmxidM7sr2Lw0uDgkdHzNHdrSyKL3P2Vawo9puxWGjwk7orBliZlvLIdRyupaxpOA8F4c2FhaYQd4UGfM4DX19oZtDa1TjnB+GrhpTCIO87tsmVwWzeVvFqa6fXTeXr+F4MRQRImirGiqOegUcz510spqrDgZF1PsJ5/qinJG9cb25VX3b/eo0tl3PyqVEWG1HSgxO1cWNkMh7lbi4+sI+yh5qD95uXQXpmrHPwy0ksmI+yfqof9Wp8TD9pr+4VoYnDo6MjDRgVPoRVkaZQAFAAAAA5ADkB8KYMdqlvLWsfs9jiVMMh+th8DfrKNFf4W/Hzq/tEQcNKPvKE97EL/fXJx3BOrjERCzro/nmXqPO3L/6q8zvMsQaMpmcOQSD4EAe/oWyjWtfp+jxhADhgPLEIPgrCtgMLVk8ckI7lrE2mU2AueTaAedWrxv/AEU39g1eajrxlu7e33G/dNcfBI1OEiU6gwqp9CtjST8YJVh3U2qkaobagjntV3CWK4eK9rCNb36LqeVOcOcc3C+DQQMFSNcyoGaQi7XJK8zqL2PLauhoEnsGBtHIbr5MyXy5twNGtvaq+E4gyGSW2jsFT9iMEA8vMsxp8BIe9xAt/SK39pBf92rUdGFxQcupBBR8pHQgFW94Nck8UeJzRSKQ0UitodbA3R1NuRW4ItvRkLLi1I5SREH1jOZT62JHvoY8suIhkAtmvA1vMNqnwYVJGo4MD2WUytLiWaUh2yK5JULm8JN+eltOVdWLx7TEx4fQcpJ/soOREf3n+QrZzHasbj3HfoaD6sZcptbRRYgWsPUVZdpum7LIowcYtpZiet2Nyfl+dZeD4Ws57mZsyYfRIxcZ0YXjkZh7Qy2AttXXw3gshjRZ2vGBcRKbKbnMO8I9rnyq7jOCcFZ4RZ4xlIAFmj+7l6eVXco5+KdnO/ljDNJ3KoLqGOrKQB6Ejm3PSt6CFEUIq2UCwUCwA2FV4OZ2QFkyk65b3tRxeP7sXbmfZUasx2UW1qbemdt4eel4HAkuFhVFbIHeQlVzOqrlBfTW7N8qOA4JBIcWjRLbvioIVQyKVXRDbw+6tfAYZ8zSyCzvYW5hEHJPXzNZ44kcPLOHRznk7xSouCCoHOtbb01t+NqKRblQLZQo9xFx8hTEjaszg/EHlkmbIVQ5SpOnJQpH99abFq52ZWaXMu1Slu1GohmvQijtewtclj1J5k07A1TPCTqDZh7J29dxS8EXXNCxqnD4gtcHRl0YbHyI3B3q4a+dYUbGqylmv52t7r3tVeMxYiQs3uHmTtXFhYpiDI7AX8QS2umoHT0po0ZcPmyk/ZbMPUXtf410AHf+fjXJipLwswP2bj36imjjksPrF5D7H9+atai94iQQfPQ+h0qsYWyZB7NstteXLfagIZP6wf2P+qq+HkmMeLzb949aaHw0QygIRlGgAHLpUjjsx5Zm1O5tpc6+V6qSLJLofC4J9GUjUeoJ+FELefnosX7zf9JpqaukjAKs1rjQH9rQgethRnTTxWIUhtfIrqD7q5cd4mjQHm2dv2U/Mms3tr2gTC4YszC7aKPM+Z8/d76mqr7Y9sBgYlYZWdiCFPLJcZmJ6jQdT0r5j217dvjAq5ciezlBvq3tEtYX0H93mb5vEcacTIHxEjKZCBGFPsA6CR9kGgtzte29ea4r4Z+7t3aroRr79fO3Ks2/Go+4/o37ZLioO6dx3sVluxALpyVhc6nyr2rKa/KfD4WzhiCF+AK62089bV6f/CjF4fKsOIlW+ndXLx5dijkj4WrU4iWPvWJx6xxvIXXKoJOvmOQ5+Z099c3DsWHQTqoKyKGDjxNlO/3R0FfDuL9q8RPH9aRkQZPq1yoXYG7sLnM2XQX3Nq9B+jP9IaYZTBinIQ+NDYsIz5rYa2I19xp7c4Zw+yr4hcHQ8iK5p8aENiST5gC/x1rL4fx/DvIv0eeN0k8lIuH5g5TqL8uVd+Fb6+bX7nzWrqLcPjw7WB1tcA3B0rodTVXd/WZh9y1/eDz9KeQfrW91IEyvv8qlDu/16lVVhIqBRUPpRHpRI4OJjJaZeae2PvRn2veND8a7Fy8/Ln6g/wAKdkBBBGhBB9CLH5Vn4UlIcttY7oPcfBf3EVz6qkSITTFj7EZyrf7Tj2m9x091agQVTgsOI0VQOQ+J8z6k3Pvq4t0qxGYrD6I/6quv9liAPhatGHER5Vuy8h9obetc2Dw4KSKVuDJJf0JvarZsDHkNo09k/ZXTQ0gt+lR/eT+0Pzrl4OymLy9p76/rH+HxpsJg07tPq0JyrrlXU2q/DwhBZUAF726nz/naryjMbGTKxLQZ1DMwKsLhdbadATUi4xFIpyHu3YDL3i2BtyF+RHMc/Ou6bENZh3TWsRfS1rc+dcOFxGSFFaIstrDQEH3elTf1Fp4jEkTzyeDILSX1K5T7PXU6b5hXyjtBjzjJjPOpCKLQxeYUHRnvoT05a16HjHExi5zkBEK2sPvunh70ruL5Rta/Plkw8Nzy3kDBQVA8JOZs1sp08K6ak1y8vPnI7+PhxtYEPZ6XFFmgWVze/iX2gLC9+VgT6Vn9qeGsGjeVcrr4XBGjFfZbTzIHL86++cISFIhkyL4b+E2sqtbkOQvbyrxfarhkOJLyy3JkUd1pZjlyASW/WupGugq7mUzbw+U8OTwhj4mBAG4A8QIocMQOXmfMV1ACjU8gVBOi3FhfyF6+r4HsTGkVmS4HtAWuHFvEDY25t8qz07NorBUXKDe9tCCXIyk63Ovpyqf5F/x14rh7rKkiOLB9SPZCroqvzPsMR7jfyryPFMC0Lsjm7A2HVfJvfX0/GcDClSACG0W43Vm1yjYbedeH7cYgNKq28aLaRtz/ADeunh5S1m+NjFwM7ZhlLaG+h1I00r3XZnt48MjRtme4CsxkbwgA3HmCBflbyrweHk7sE+Z0Hrv8K1eCxgKykDMwBG+un4a1vy6c36N7McZgmhQRuGYKMw1uD1BrXYDavMfo74H9GwoJHjk8TbgfZX+/1NepLdKToU5FqU2bp+H51KqrGvRFBk61AvWlSGINcTL9YRuVc+4WP4CuxvWqmj1v0tWKtWC/SmuaVFo5etVFEMROaxI8ZOhttVj4Y5T4m5H7R2PSokZF7HzvVjISOY+dEUQ4Y5R4m5Dk2lFcM2b2yRsTfWrREbAXHzqJHYc6YKchU5b3VtBc8jtfasnH4qZLxYaxfyvqIxa5kc7DyHnW20N/PqK5MXAVBKEIzyJckA3LEKSb2vp1pYR4jC4CHCToGlbOzBpSx1Y57MwXQ5SCTob6E1ucHiTO0wTR3exB1Nj7SqxvfIB8azuIdl4M5eY/SnLqAy3yC7DVr3VSBfkdqqxPZKPKXw800TqdeXcCxsgtNZje41F7n4Vxkx39m/DgoJycy5Qe8Q5fAfC4UBiLE6ZvXWuKbswrzEo7FgvhWSwH1braxAJC3Ci9r2rJMXE8Gl1WLEQ6k3fLJe5Lt3Uo1ubnfoK2+xIdjNNMhjChVVWFivtSykg+zq49wqeu0vljrx88kd2ZHPsqLBWBLMFvdbMBqDyOlec4rxZIlCrmzkOp8iQGYliNDrcXvblWdhu2uJlxASOLvlkciNR7YRAuKU5joSSxS5sLEVpcf7TxMDDiYp8PIQGtMhCZQAzlZeRADWNqXxqzyjsTgwyK8gDBYkMYYXJbIc3mLHWwr5h+k/s73eISTykjF+du8RVLC56MPhX1ePjkEpjSzR2LIcvjT2GQC48wfIga14z9KeJWWGLDx3ZwWYMTY2Atlym+UsNR7tBeteHaed2PkYUOxPkPCvXrX0v9HfZoYjE96R9WpDajQtYWUj1HyrxnC8Bn+rUXOZbWHMgFT8yK/RPZfs2MJh0jPtWDSftEA293L3Gul/2rk0oA97Era3kOfpVzA7imMNuZpMvWtswuQ7ihUyjepRsWYdayOPcf+jZbJnLK7Aa/YAPl61sOelY/aHGxxrH3sQkEkyQgMAQC+blm0v4eVxfelYccvawiWNDGoEgjOpcsuYAvYZRnKlhcAfwt4P2qE0phZApF98xIBaygnXlz0v0qnC8aheKR1w4KwzNBoqEARtluOZzABfCBzItfW1XD+0Ucuc/RQhQTSeIIpKxs65luATfKL3tbNe5qDTbjhEasEsWkKgMQMwDOvgsxJNlF65I+1DFFORCWQtZWve0vdZkuw8BsxBO1cuB7RwyTJEMOviyjNkOXvM8iuoLINBYkE2vm8tau43xmLCH/ADeO2VhmFgAwIcI1lOUW71vVR94UGh/hCe8K91ZQ5jB19rvGiW9rjnHISNsoFzey8C7R9+WDKPCLjuszEkMqvobGwLD428te7AhJUWTu4/ES+gB8V2FySAc3ia9xcEsD17IoFXUIovpcAA22uPwqjD7R9pvoyhlTydiJAQ2VMviUKdR4vO3KtnD4gSRo9tWVSbXsCRyFGbDK1iyKTYgFgCQD7QBPIH51YunIUDrNbyqYkq1wVVl2IuL8xodiKUsdqFzVFUkAYWvksQQQAbEG4sD5aWrPx/CIyL2d2DK1xYE2ZScq6Le19ta1cx2o67Vixp56bAyAEqVUMy5ixBksXFxmsVW5I5G2prt4n/mcggvnlVljsc5zyAgagm9tbm/kTWmy5hZgCDzB1B9QaIB8hU9R57sj2cTCQpoTIVQsx5+DwhATyFlAPpXB+kTsxNj1j7ho7pHMpDMRczqqi1gdBlN69TFC4OpLDUAAKoA56+Z570JMID9m3LVfCdDcairJwlfPMD+jeLDRu+Ied55CDI6EoMzPoIgmpJci7HkL6V87ZZMRiFjAeWTvIn3LXgi016i/vr7d2rGKOHaPCqWlkBjVyVAjVrZ5GYm2iiw6+RtWX2D/AEfnBXeUq8pAAIJIUWsQCfMiwvtUs+Kq7I/o8jw3dSSAmVRdlBuubyNyB7N7aeYr3Es4JvlP9/vogG3KgCdq1JiArDY0rEbVbmO1IzHatCjMNqlPZthUqYCyms3i/BBiDFmP+Tkz73GVlYW3IbnWkxFGwq1GGnZZVjlRCE712JKryUu8iKFva6lva87VzYHseUWRS6ESRvEQIrDK6hdbub2KRkfs2r0ulTKKw1jz2G7KOsisZwwBU2MS81bMLXJUDrbN1ru4hwASyCQtqFYAG5Cu2XLIovZWAU62v4zWmSN6INVMLg8PkRVzXKqq31ucoAubk7b10BTvVaEb/On03+daEZetLlO9RiN6UkW5mlRMh3ohTvQIG5qC29A1jvRIO9AW3NSw3PxrLRgp3qEHekuNNT8ahYbn40ByHegUO9S43+dA23NUQR9afuzvSAjerLjeqiGM70hjN+dNpSMBufjrQMYzvSFDvTWW3P50jgb/ADoEydRUqZhRqKZj0oAiib1LmlIl6OYVNdvnU12rKjej7qGtG5ohgelMDSXNOL1oKzdKXN0piDQINRAJ6Ub9KmtG5rSBm6Ub9KmtDWstDm6UA3SiA1MAaAMw2pSw2prGlIP8mqB3lvKnD9KUA0+vnVQC3Shm6UxBpfFQEHpVbsNqsAakYGoKu8G1ShY0aNHNAetE2oWFKyNqljvQsKgUVloxHWpbrQsKmlEOq9acDrVQtT2FaBYdaGXrUsKAAog5aFutSwoDLVQxXrUK9aBAqWFZaOB1qW60FC0QgoAfWgV60bCkKLVgKp1p8vWkCrTkCiJbrS260Sq0vhqhrdTSMOtMLVW+WoK+761KHhqUaOaIbpRJoBtaMmDdKh9KIokmstEPpR91MAanwohQTtThulFSabXpVgVm6UL9KexoG9VALdKiv0qXPSoL0QCx2o36VCT0qa1GkDHajfpRAO4oXNBM3SlzHamAO4pddxVEHpThjtSi9NrvRCsx2qC+1NrvQsenzoFudqRydqtsd6ra+9BRmP3fwqUxY9KlRpDUiXXmalSqkOB1NG1SpWVQDqalteZqVKqHVKbL1NSpQAjWhapUoUctALRqVahSKJXqalSoo5OpqAVKlBClAp61KlUC1NapUoCVpWWpUoCqetVyR9TUqUFFqlSpUV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136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1285875"/>
            <a:ext cx="22669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1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786188"/>
            <a:ext cx="2000250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6200" name="AutoShape 9" descr="data:image/jpeg;base64,/9j/4AAQSkZJRgABAQAAAQABAAD/2wCEAAkGBxQSEhQUEBQVFRUXFBcVFxQYFBcVFRcVFRQWGBcUGBkYHCggGRolHBgXIzEhJSkrLi4uFx8zODMsNygtLisBCgoKDg0OGBAQGiwmICYsLCwsLywsLCwsLCwsLCwsLSwsLCwsLCwsLCwsLCwsLCwsLCwsLCwsLCwsLCwsLCwsLP/AABEIAQMAwgMBIgACEQEDEQH/xAAcAAAABwEBAAAAAAAAAAAAAAAAAQIDBAUGBwj/xABGEAACAQIEBAMFBQUFBQkBAAABAhEAAwQSITEFBiJBE1FhBxQycYEjkaGx8EJSYsHRU2NykpMVFqKy4SQlM0NzgoPC8Rf/xAAaAQADAQEBAQAAAAAAAAAAAAAAAQIDBAYF/8QAKhEAAgICAgEEAQIHAAAAAAAAAAECEQMhEjEEEyJBUXEykQUUFTNSscH/2gAMAwEAAhEDEQA/AOy2jTgambe1OitAFTSqr+NcUTC2Lt+78FtCxjcxsB6kwB865YfaXxHJ717vYGFzRk1z5ZjNmzTHaYiaiUkhnZRQrA8y89tawFrFYYIfENuM4JGV1Yn4SNQRFVFn2h4y1cs++WrHhXSINstmAaNdSdQGBI/GolkS7A6rQrnvNnOmIs4izZwwtHxE/bBPVnIAkEQKkcG5hxzZ2xK2Qi22IKanONgRmOm9L1FdCNzR1y3hvOuPvrmtrYicuoK9UA/veoqy45zdisOuH0tZ3RjcGUkBly6LB21NZvyYKPKnQHQqFYs83s1zCi1lyXT1SJI0Gg101mtdhb2cTWkJqd18APiioUKsAGiozRUwDoUKFIAURo6FMAqE0KFABUDR0TUANGjojQqgGbe1Og03bpYpjMZ7XlZuF38vbw2P+FbqlvwrmYxt1OH2Lli5aAt2ytxWAYlg+igEETPb1ru2OwwuIysAQQQQdQQdwfMVzi57MMMtzMqORM+GXm2PpEx6E1lOLbGjM808Qa7wjD3LhBZmQtACiftBoBoKqbaN7zhLeLuF7bKjIQAoBIGVDp5hQT611C9yJZuYa3hnFzw0iIaG0zRLR/EaLiXIVm+La3A4FoDIVfKwgACTGuwPzFQ8bYGK51UnGYZQ2QskB+6/aHqrTcuYTw8Pfz3zdJUkSIygK2g6jM1O47yLaxTK94XMyrlGVyukzqI1M0jgXI1rDF2trczOhtnM0jK28CN9N6SxtSuhWYPljDG4si+bXXEAT+ypzfEK1fNiqcTglUyG8Qec6JTjezWwIhbp/wDkP9KvbPKNucOcrj3dYt9XnHxadW1Z+g+PGgOfcPum3ibds/sXdPkdfyrtPAjNsVmb/Jtt7q3SGzLtBgaTEjvvWt4dYyKBV4MTx8r+xEuhQoVsADRUZoqYBihQoUgBQoUJoAKhQoUwBRNR0k0AINCiNCqAat0sU3bpwVQwnYAEnQDc+lct5a9pN7EY02rq21sOLpskKQxyXISTOvSr9txWq9pfF/duHYhwYZl8Jf8AFdOWfuJP0rh17HeF7k4s3bRw+UMzoVDy+cgad5b76xySpgjq/P8AznicLewlrCC0fHVp8RSRmDoqwQRA6jNROX+fcV74MJj0tBnUsj25iQC0d5BCt5RFZX2i3jcxOA8NoMNlbeC1y1laKi8p2f8AvG6MS5e8inw2MAHsTHnlYED1NS5Owo2nH+fMU+LbCcNS1NtZuXbmokRIGwABKjuST6VK5Q59u4i3iUxComIw4OYL8JkNBj0Kwde486xHLUW+J4xLxyli5EmJm6HET/CZ+lanhnGsNfXG28PaINlCHvQmW4SGAgjU7E6003dgO8s8/Yi/w7E4i94Yu2y4QKhCnLZVxInXUnuKd4bz5ffhVzFt4fjKLhACQnS4AlZ8vWuUcEwNx8HduLfdFXMDbE5Wi2pJOveYq+4W3/ct75Xf+cVPNgkbVucse+Cs4iwLJbw7r38wAAFtmjKC07KfOhylznjsS6tc8HwJYMQMryF0gEzvFU/LqA8HYnf3TEn7hepXstthsLJ/tHH/AC1PutbHRO4VzvxHEZvDbD9LZTKkHXbv5CtBxfnC9hMLba7kfEP0wPgB1Jb5ARp5muUctYYXfEnEGzFyNCBO+upFaf2iFVGEdGzIDlLAyCRlM6dyFNZ3JRbsVF/hedcXavW0xnhlLhiV0KkwPPXUjT1pPE+b8dacKxtAMxyaScuaBOuhgimG4zhrdy0hTxnutC5SjZZKgMZ7Ge37p8qic+qFv4UDYtH/ABpU5IyUHUmKi8xnNmKtWEZjb8QuQYWVy5ZHferXjXMty2tk2yss4VpE6ED7qyHOVrLh7ZA/8yD9Vam+NYxGGHCMCTcU6EHQga1E5TjyVvpUJo13MHM923cRLLKJ0MrOswKZ4TzZeN3w7+UggwyiIIE/WsvzG321sTE9/wD3Cm+CEG6Q3xAafz/CsnkyLPSb7X466J3ZpMZzViTeuJbZAqnSV7ad/PWtDy5jr7r9uykk6ZdojvXOMUo8a4CYg/0rf8oqgtqFbMR3nWfWtvElKU5cm+386/YUTUzRGhRGvoGgg0KI0KoQ3bpwUi1tTgpjMxz3wnDX8PmxpIs2SbrHOygQIlsvxD09aruJco2cVaC3OpGyuoDFSdJUrBmIrQ8zcIbFWltLc8NfFR3IUMxW2c2VQwKyWC7giJrOYLkS4l7CXXvIzYZbFvN4ZzMlg4rQEHQst+2D/wCmfOs2gIeN5Uwnj4O1eP2qgjDIbjZmFoKzTr1QFG/lT93lLDDFW7zA+MWKIVZ4LIrEqwXp+HNObtVzxrlq7fxKYhb4TwjZNtMgYdDs13MSJBYMQMpGwmdqrMDyNdtKAt60IvXLiAWiwUPhXsgEsZfqfN1E6aSaKAa49yPhsVle4ozgZRcW5lJA7Egw0T+NNWuE4Xh1gW3+yS6WX4XdnIRmYsVBOiAmTsAaSfZqxsm2920TF/L9mYR71mwisuumVrTNpHxdq1HMvLa4xsN4jEJauOzqGdGcPYe3lDIQV1bXXUCKKAz3DeS8Lbw7WrAHhXBnP2hYlbihQwYmQCAINO2eS8OmHbDKv2RBLL4hLQ5n4pkAkUjFez3M+LK3VC37b20BVjkV0w6BCA0FVFjTv1do1HGeSnzYh8P4WW4LKixkgHw7mG1YsdFVLJ6VgHTSRJKAscByxZt2PdkH2TW3QL4klkec0NMn4jrUfhXBsLgVSzbZUDu4RS5cs4XM6g66wpMUjC8hlLti4by/ZDUBWUAi9du/Zw2g+1K69lFJ4fyE1u3h1z4ctYu5pGHIzr7t4BZ+qTeOjZttAI70qApl9nmBuKty0hKOM4JuuDlIDSQzSuhBg7TWktcp2Thlw/hg2QOkFs2kyCGmZ13moS+zmEK+OJ90s2fg6fFteGHumTMOlm0kbwp1Nafg/BfBsW7WdugEdDMq6szaAknTNGp7UcV9AZThPIdrD3c9u2ZEwzMWInynY1b8V5Ut32ttdUs1sypDEQZB1g66gVoPdQdrlz/Uoe5f3l3/ADn50cY1VAVWK4Al20bdxQynsfTUEHsaocByPbtXAy2zoZEkmD56962vuX95c/zmi90H9pc/1DScYt20Bn8bytbuMrussu3UREEHYHWmk5TQP4mU5hsQSPw2Nab3L+O5/nND3Uf2lz/UNDjHuhUZHF8oqxLZDmOp1NW3AOEeAIVcsmTrOu1W4ww/tLn+pUizbgRJPqTJpRxwi+SSsKQoUGo6I1Yxo0KBo6sQ3a2/XpTgpu3tR6+VAwXLiqOpgPUkD86SmIQmA6E9gHUk/Ssv7Q7LPhkXwwym8PE+xS+Vt5HzOqXNJGmvrWV5b4bh7eNwjYBc4yYfxWbC2lyWjhXy3Rd+JbjHJmUfvGpbA6t4qjdl3jcbxMb7xQ8ZdTmWBv1CBpOvlpXIOdExBx5XBtaJF5nfoVD4i4MnIxk58tpmBcAEeLbBnSEcMtXhwbiQvZWcWrDSMpBtrhbDIW7fABPy70rA66cZb/tLf+df60d7F20MPcRTEwzqpjz1NealwRew5VN2v2wCLUSFtoHJ6Qn7MsToa1Ptkwy3MXbYDNOGQMeiAh8YKVZvVj9wosDuCuDsQdYMGYPl6Gk+OkxmWS2SMw+KJy7/ABR23rnPs8xpfEXXKKPebVzErlxTXAihrNvI1qAqvoDm33FZblXhZveFcdGuZbGHxLWffHuePcvMUvYg6g27ot5mCT21osDpPtOfEDh973YoOk+MxbKwsZT4htnbP5T5nvXKsXzNduYMWfeAi+MpW21x0uJh7VtRbQ3FGZmbQkzWi5hK/wCx8CHHii5jMtstcuSUd7+VpDSwCZSJkaCsVwV7dpUZ8yuws3LQtkFr5zuGtlWlQIEZiO/espt2Q+ydylxEDH2M15goJiL966rO3QqkP6t+FdO9o3M+Iwlu0uGVftpTxviZWA2VBuxGoPptXLuU7o94ti8zWbTYpnQyINxSR4LNuNx+jXQvakD4eAyMqH3kZXOqqfDMMQewpJvgwXRhfezaQrYu8SF1yWgt4asT8VwgDM36k10j2ecx+Ivu903muooLNdEMcx21M6T37RWZbg2JuPbuvxDDZ0QqhyIMqtBIjNB+tS+XWNriJF68mIu3LaksigKoTSDBImI7VMbUkJXY7z7eRMcmS7cRyBdufaMEECEVVGxOXU+tZzH4+612XuXMwZjHvDMEJMkKf2B8qvvaJij7z4LtbKMLTRChrcEypaJht9TWdv2nLKWHxEkfaq2+u42+tcXkvckiJG89nPELrh1dmdc0hmYsdtRJ7f1qj4qLlu+wZrwZnYs2bLnUGARl2ECr32fSudWjefjDHUemwrOcUs5brTkbqaALjXD8R0/6UZ/7MGN9Dd6+wZjnuTnhnDxIGnYyfnXRuVcosgC4bmpklsxBmSCa5ilwRBVBuAxlYk+Yrfcj4bLaJlTJJ0MjfzpeBK5uhw7NZNEaCUGNfXNRs0KBNCqEN29v16U05WTLH9RTtvb9elIYvJhVjzn5UMZC4hgLF8Bb6LdUGQrrmAO0wRUTC8uYG2wuWsPaRlMqy2wGB1iDGnlVs/iQcoQGNCZInWJjWJisty7zk9zEnCY2yMPfiEGuS40EwpPorEa6gGockilFs0NrhthXLi2gchszZRJFyC8n1IE/KkHhmHyXE8NclwBbiZel1ChApEagKoHyFWILZTmA08tfnSM7ESuUg/CfQ7H8qZJR2+VMBldBhrMOsMPDAzLmDQfPVQfpUx+HYcv4jWkZ8oTMUBOVJKjUbCTHlNT8zydF+/5z92lC5cZVk5ZkD0E6fnTAr8DwjDWWLWbNu22UglLaoSpIJBIGontUX/dfh+Qp7rZyMFBUWgJCSVmBrEn76uc7+S/Ofw+dGWcD9n5zoKGBFv4CwyqjIpVBKLkBCwsArp0wDuKql5NwQteD4XQU8Ib5gmYnKG+Iamd60ilp1ygT9flS70x0kA+vy0/GkFGe4VyxhMOgS3b6Q2cAjNDfvAtJn1qZxXheHxKC3fQOoIIBBMHzHkYNWeZoM5Z7CdI0omL/AMO/nS1QGPb2fcPGng/OM39asOGcsYXDMWtW8p8/TQwCfnV87P8Awff6afz/AApV0ntliJ1Pekox+hUVF3gWGd3uNblmAzkicwUACZ07/hUC5ydg50tkegkVpVa55KPr6CKNmbSCs9/lScIvtIKRUcK4LYwxm0GEnXfWNB+dKTguGzFgkEmSYjU61a9WXdZn6RRZn/hiY/Efyo4R0qCirXguGUFfD0JMiJEmn8DhLNkZbQIHkJ+dTLrnXKUj1+mv686MF/NapRS6QUO2SI02pTU3hyY1IJntt8qcamMaNCgaFUIRa2qJcQMzfZk6xM6bA1Lt7VExBAaTeK66idBE6em4+6kxoFnDqSZtlRqZJOsmdKNBGotHTUa+h2/L603cIUk+M+kzu37Wo03Pb9GmFxaSIvvBJXUkNmUTEETt92lS2kMlIgMRaPfXN/P6VVcQDWCWVMtskHUyoY6lTGoU6wezaa5ooC/pfCXSCGJRlO4YKfkYmdPM+VQ+IYsOLZuX7ireGQpKdLMp0KlSGUxAPaDWM8ioRYtxW0x1UBzEox3kwCpmCMxGo0gj1h58VZJKFBJ6CAwJMkA6Dtrv6VzziVu2C+Hu3XD2SBZuEnKEZ1hiAJkAmR3ipXL/ADCpzK4ynpzAXGE5Q0lYXY79txWMfKd0ybNpg8RFw4d1zNbXMNdXWYDjzkZZ/izUfEbU3LFvIQjs6uJnOFtyFBnTYz5hWHeshe4xbW5ZvBnU27gtuCzB/CuZhsxIIzRqCPh2q147iUfwxauxfHWLrO1s2MoI8RhBhWBIysDmDGK0jmTTtlRZe8ZlMPcupahraNdWW0m2ubI0fsmIPpVhbsk2lzJLAREx2Imfqa5qeamxLW8AZS40jEE3slq7bWQVs3FDN1kruAcsiQa6Jw51QKDcaYAys5eZmNTudN62TT6KaaJNq0CxBtxvrMg6j8/5Um2vT/4R1JaCdZNNEpOl9ojbNrMCDPy1pxmUgDxW3LSp1yw34CPwqiRy5akZjb6pOk9tp/AU1cw8QVtZukkjNBB6YXX5U2SpGl9txudgdAI03NLLoxWLzawog7kSImIkzQA/ibPcW8xO/VEaR+vnTJtak+DvP7Q2G33wNKTmXXNecAMRqY1Bgwe4kikC+gcRebcggzBOUabesx60AS7lr4RkkbnXYnek3kjpFrMAZ3A1j9CmURWGUXnJiTrroRP5Ujxbeh8dpnTXeYMR3GlAD/h/3X/FSVU9rQE6HqB00JH5/dSMVftyxa8wgQQp2IEEwO+o09KJ3tgwbzDKAu8aqZJ9TA1+dMCdhh0/Dl9PTtTrUzg4y9LFxJ6iZO5p1qAGzQoiaFUIaFwKBmIEkDUxqYAHzmsT7SuMGxaNtTcs3HIe1fS2GGdDqjsdNROmumsGpvOPKjY82StxUCbghwxUkE9aMNokCN4NQeO8QwT2MTbQNiTZSXtK4JK2wqmW32EFt5mspt7Qyq5E49jbmKe3iUNwXUQhsq+Gpt24e4GGhVtD0z1HtWv47c6IcWoDB2UHqhQWYAiIJUb+lZHlzmbCrh0bCYbEKAzSoculq61xFhzPwsLmYHWMraCNdNzA+VLjumqwzujhlKqFDSjRHSuoM7mJrJuobY0yi4sXs3CbTllVXzWww1FspESCc+UK0/wkVQXuLvctgKUdWV+hiqtKkOQpiQxOYjUzJiqvj2Lvs9i5hLmXoCONArQ25LErpAG4nypi1hHZrjM+HVrglkVlfw5thGKIJy69QM9+1cscM5/pJk67F3MbnAMnY77yO2tJTFOtxWtsQXmGAClv3gAdsrffHrUdLdtZRy0nW5ekCUEfZ2VDEy0AFmPSCYptUBBIEAQygdgQCRP31llw+k6b2JK1Za4/iBIZT1AsWBgQFhgBl/YM5joYk6jvUT/aH2B0OchYJMEW00UAxJJidTEk6VA4jiBbzBZKk5pI3BBPnvofuo7xJcqeyjK0yBPVHqO/1qN9jfei35QxardkKuZNVZsoCvBAckjtod/PQzp1LgPFzcS22ZG+zEyBAIMMxgSokhQSdYJriOHuqjDIBEHvM/P69q0fC+PMls6rqS4VtndhADGR0iSY2ETWuPLwdIXJtnXuF4x7gByWismSNgMxjfWcuu3epwFydFtgSBpvlzH/AOsfU1geXOYLViwxuFntsMqohl+np1GhkiTM96fwnPeBPRe8S2wthtYysQYKrlYmdJg612480ZJb2Utqzaxck6W9/uURHz70y9u7ljLbMAfDoZ1kjURsp+lVtrGW2UMyOpcaKCcy65YMwMwDbdvM09hMdbLLlRi2UKIZSSFECYOpjX6j6bcl9hZPwtm6qjNkfRsxIE5h8J0ABnSaaF95iLIYwcpnMCYBPfyjT0qPZu2PEdbaligytlcGA8lpUHSI38zURcfYzEZH0GQnPOUtGhAOh1n76OS+wsuytydPCiBJ7zAzbbf/AJSYuaSLQ7n5fy0/OoaBJOSzc0c6zpKuNdDO+vypy2quxDWHGckMSemCc35gUwJnhv1H7OP2RG4ncnzimks3BuLWpMiO5O8ncxNRQqgMBh72VioInWVIiBm+GhewlsgfZXAXWIB1UIQPPTf8aBlthQwUZ8s98u1ONUfhwHhiFZdTo/xbnepDU0IZNCgaKrJEW9v16Vyr2hYv3J7gwl3Do10/bWvDDXSG/ezgrBkkjQ6966sm368q5zzfyfY/7XibiNmYM3j3L2dE0XrFsRB3UD0EVjlVrQ3ZhOBY3Drba46hWXpdbVzwrlxLilM6IBEqGO2msxIBqZjudcZmVmW01ltFYCWKvmOVnVz1b9LCkW+C+G2QYbPZuWWuricSht20ZR0MScuVNSMp+JmB1A1q+MX/AHlkfKBcb4mVgy3CdjlUdJUFU0/drkbcUESoFxlLKhKqxkiAI9QBp2Gn3VZcNxK5lV0RtJUkd9jt+XpUWwQCwYBmBEMDKxrm9DOlR8RdkyekiIiB33FYSuWi1llD9JL43gr9x1ULlWNDsoU96k27wF0oSQrKgExByiD6zpR3uKC6qTeCXAAHQr0vGgYesb1tPZ9y3hsWt04i1cZ1dctwBlTKpkBXA3PceRpRhOfskTKTmtmDx9sM0KxyqII0MDsPPc/jUPB44iVaOkQJM6AR9a0/NPB7mFxl5TbbwXfoveEUSSshAxkNAG/cisrfVIMEMfPv/wBKai4+yRHZKTBXHZDYBcOcoOgGfWVjcfP0recH5PRrbveu3HC22eLbeCjBVJgMOqO2unpWG5WVs+UHQ5gQD1ZCJePKQIn1q04hx+7dZrdlStkdKqgMAEgb+Wh3qlKMWl2zXFFbbHeCM4AIGuqq7GFRWHUABGaJ3Pdat8dyMLNv3jVg5BBYiIMsCV3kxoddDWYxmKv3wlvKbSwwYR3YyW8xWz4NxcNZxGHxt64xfLcss5OVGQAKkoNASJiI7Vg7k5OUqb6r/pDftojf7xXGUFjGRVS2OzEEgl+8jSs9j8RdZsyZi5JYkHqLSSdv1rTeKxxYhQNSdIjsfL7qn3OGHJupcQ6k3FQiTEtPaSACN9qmPqSqxKDoqL2MvK8lbqsyFLmUlZU6gMIkzUfB8dvWSPDlYOaYkjbz07CrPiuHvO6lmQZAxg3g2iABiflpvQtcOctkZ7UFwrBTrnZZAgjQQdq6YqVbiNxl0kdB9mvMl3EpcW9fhlZX0QEupAktA81MnTU1sHuwoJxnTI1yD9h1zAncToD864N/vBfwlx1w4tnpy6KXWNCY862XBOaL9oWg74fIEN021w5VgpIZlnNqxMmQK7MTlx2VGDOktiwSxGMjWQMggKT8PqR570570ISMSO+uWSxDKIgDzzD6+lZj/wDoVglAMP8AEmfXLAAG2g+LXak4Xn8OhuW8LIUfABNzqaNBpB0kitbRXCRt+FXM1sEXRdBn7QAAHUjYfKpbVA4PjfFScoX0G1TmqkQxkmhQNCrJI2KR2tOLbBHKkKxGbKSNDEj86qeUMBibeGyY9vEuZ5lrhunLCkBiRGhnQaep3q+tjT9elLAqXHdlHF/a3wjH3Lr3HCvhbYDI6EgKugi4pPx5u4G0bVgPdypXPKTrI1Oh9D6V3L2gcs4rG5RZvolpFabMNN1jBGYgwRpAB2kmuQca5bxGE1xNsW83wjMhzRvlyk7d/mK4syd2DdFPxeEQhGA2IIY+QJX75qFw3EdaNcIIBBaTIImCY84mk4u2brBQvmc0dv0KlWbdtFa3n7hpgEZh3HfaanSjTISssblqxcYlYA17nU6bA/MVZcC4zj18QWb96EGfRyR0qFUQTH7IFFa4ZbKZjdFxwkqnQGzZdAADIMnQR3pzgfELYw95D9mS65WALuxboZfMhRDRpsayha0rK4O6NhxnnHCcRwoW74ll1OYSJQsAFIlQYnMe2lcwvBC+iwMxAEyT5fOrbhuOtJKXiSmdjMEMVPwkgHQ6bdqXintFwcMB4ZUHOZgPJzatr2FKc5OTckU3JRoRwKyVfPpEMrDQSjqysB6wTHrFarltLFyxcwlwJZe9DW70yXa2wPhQNfOPn6VnOYuVsVhFzXwptsVAuKwKMWUsMuxJAB7VUcL4i9jEJiLZAe2ZEqCJKkTB02NCh7rkT8Fk11CC2dgdN9RIGo0+lRMNj2kvI6iACdu0jXbehzZxj3pw4srad9XFsQHbYsR5mnLdhrdjw7ogP1AExrOjCdfLas3jjFfn/RFpD4vEX1CrKnUNvJAGc/TQVd4rGlQQCZyL3SNbijTNrP4fWszbsumhuQNVKjc7d/oPupi3YaHLBljpjcKSQw1itcbjE2jkijSLLMVEsxbEKAGtzJiN+5j+taBuC4ixbvXbotKoW0xz37YHQsN8AJEeUEk1ztlCXFYZiYJzTB6t/nqJqbirV5lYvJtEidBrDCDpI3rdZo/Jp6lrRacO4r4t4oHvAKC8h1KGGXoANpWjX7hUi/imLK5DKbd1lYSuVUcfEw7nXSKxRtG282SfnEHsY+8UMZcvLnFxbgLNmYHSSNATBq+aBZEls2AtvBRFus9u5mRcyksp3duxGpq6wmFFs3AounNlYszgAk7qhEER+prn/D8Xi3ulbIYvct+GQB1ZTrpGoIHcbVY/7L4jeImzfA0GoYaroDr6Hcb0crH6sTu3JrzbmdK0TVzf2Rri1W4uKR1C6LmGX7vP510g10Q6RjJ7GTQojR1oQC3tTgpu3tTgpFCGYSRImASJ1g7GPKuZ+13gl+/cwvgIbmYPaCjsxIaT2Ayg6/w1tMBy8trF4jFeI7NeABUkBVj8xAUDy6v3qb43zEtj4bZuH55Rt8jWU9x92gqznHM3L+GweHwy+Ihxdq2FdF1DkknO0CRlZtCYkCKxFjhiq2c9TeqhlkncAEEVp+P8Za7dYm3hwGMkPbI1P8SdX1NVV7H2gAbthkX9+1cW8npKnKw1jvXzpvk/azaOKkN3LidOYgvOixBhf2izqIMiImdKp+L8St2gUtIoB+KRJBJmBrpUviOOtI6AOxWT4i5GJjQ7Hb6TS14dhsQ4XKUK2wY6lFzTrYSNgxJ771eL2VKRW30UHC7L4h9wluQWc+nYeda7lfHWLOKsq1kXLJ8Egs+qm4haCCIeSwMHbLVVxfCrZQiWCwoygDUNm6QwIj4T2O9Z9b5e5mYAfCoGwAUBVHoAAB9K1bU1yM5KtM9Kc+cPS/hmzq7hFa6AkSCqkKR9W130U1wDH2gjCCrFhplPSI85ius+zzmEYhLuBxDM02yoeYOVxBQMNdJMfOhxLkKziXa1hQlkW5YvBYu506jMxoPlWc5W4tfOqIdLTMBwO3mykr9oCemAJWfL0UE710DmbkVRgjiFk4i2viEMNMmUTbjsRvPmDVhwP2cAG2+MZLjf+bZy5regyoFaZ0AGveK6ALQjLGkRHaIiKeHxbblNfgUoq9Hmu1dDhCxTYZlUSZXb795mrjjPAsUlq1jIBsumclZm3DHw8ygHdchnXWdtK7E3J+Czq/utoMogQuUeew0P1q1u4VWQoygoVKFY0KkQVjyjtVQ8JK7M+B5puWzdcMwXVdgIMye3l3quZ3aSDBG4mBA7D8/pXf8AmfkS1iLFu1hsmGyXAQyWx8EEMu4k66Sd6kf7gYA2vCOHUroZkhyQuXNmBkEjyoh48kxpNHHeU+RcRjrHi2ymTxWUZnKkFBALgrqveVJrecB9mQYA8RhyMwCq5kyRDOwjYDQetdB4Twq1hrS2bCZLazCyTEmTqSTvU7LW6wRvkzSLpNFZwjgtrDW0t2UACKFDEAuQP3miSd9anhKeiirW0hCQtEwrA4vnO+SQiookjYsdPnVTiuP4h/ivP8gco/4a+bk/iuKLpJszc0dNNHXIDi3/AH3/AM7f1oqj+sx/wf7i5nYLW1Oimre369KdFfYNQmFQsTw1HEECpxoAUmkx9GM4nyarapp6bj7qw3FeTLybLmAM7afdtXbgKS9sHcVhPBCXwUpv5PPJwPgs1x8OxvSArQciINZCzq5OnkBR2MWSQNASIllAAO2mo/nXe7nD7bbop+gqI/L9g6m0v3CspeI30x8zgHMFubYZhqzLpJJhQ5EgqI1J+6qfC8CFxM1wtbE6mN5+e3avRt/lHCvo1oH6edKHKOFK5TbGXaPTyqV4+RKkxOafZxflnhtz3vDLhixBYOzgT0qRmzRXeeE4QoGLfE7E6mYE6DTT1+tK4dwm1YEWUVR6DX76ngVrjwcdvbJk7AFoRSqKtxBEUUUZoqADAoRRihQAVHRUdABUk0qk0n0Bxq7ufmfzNNNVZiOMGTC9zufU+VRL3FLh2gfIf1ryr8eds5mXJNFWdPELn7x/Cjo/lpfYj0PabSnQ1RLTafr0pwNXsDosruYuOe6+ExXMrG5n/eC27Ny5K9iejvUfFczRbLpbbpxNuwykaku4UlQDqYII+dDmnHizaVjbW6TdtoEYSeu4oJAgyQJP0pnlzFrdOIXIsW8Q0GS+cmD4vUPORP8AAQNqh9jEW+cvslZkyu1pLkkdJzOFZVEgkrInykVIv84Iql/DuQGdf2QSLYcsRJ/u20+VVXEeNi1eKC3h8qyrN4LllVYKiQROvYVdY91t2Q5t2yzMgICSrPcIWRpuZiT56mKKCxnivMbWrqwAbXg3rrSrC59ibYIWdDPiDX07zT7cf67AgIt1LzdZGYNaiFGsGZP0/Cu5f4xdxN11v2EUBDDZN1lAUMse86DTQVbcU8O3ZLFbQFtSVzICqx5ARH0ihKwbI3BOZ1vtbt5GDNbD59Asm2lyIknZ/wAK0QasXyrxx8RdhrVtFCEh1tMhYqcpKksemI7dxE1r1anQmx7NR5qamhmooVj2aizU3mos1LiFjhaizU0Wog1VxCyQGoi1NBqGalxFY7moZqZzUM1PiFjuek5tR86bzUkNqPmPzoa0Fnny+vU3+I/8xpopV3dw65m0HxH8zSTb9K81LJTZnRQlD5GhV0UFCp9UKOz2m0pwNUW22n69KcDV6gsGJsLcXK4kSp8tVYMNvUCiwuES3JRQsmTH009BptSg1KDUgshX+CWnYsweSZMXHAMzuAfU1Mv4VXTIwJXp0kz0kEa77gfdTgagTVByImE4bbtMWQGTm3dmgMZYKGMKCQNB5DyFSb9sOpVtQwKkehEGhmoZqBNkPBcItWmD21IYJkkuzdJKmOon91fuqzVqYzUYakBIzUeamM9DNQA/NJzU3nos1MBwtRZqbLUnPTEPhqOaYD+h+f3/ANKJboIkbGgB6aE01noFqBDk0QbUfP8AnTWaizaik+mM5VeTqPzP500yVMvJ1H/Efzps268vKO2BBKUKk+HQqeIHS7b6fr0pwNUW21LDV6gdkjNSg9R81GGoCySrUeamFajLUxWO5qGamC9FnoAfz0eao4ejDUmFkjNQz0xmo81AWP5qGamQ1FnpiHWekMabL0kvTAeLn12/H9fnRgxTOeiz0CH83r9P50TXdvX9f1qLbvyYpzPQA9nog2o+dM+JSc+tD6Aw95OpvmfzpBSpdxdT8z+dIZa89KO2UQSlCnytCp4CNgjU4rVGRqWHr0IWPhqUGqPnpQagCSGoy1MK1HmpiHCaImkZqGagBQalK1VmNs3mY+FdFsZAB05uvMZb5RFOWLV0OS13MuUjJlA6pkNP8qGMsM1GGqmTC4iFzXxICkwv7UQ2vcbnUUo4O7P/AI5gEkDL55xB8xDDfypAW+aiLVWYazeV1zXc6CcwIAPwwBoNddd9I9aScJdnS+YiMuUbzqZ32/KgRZsaQzHtVZZwl0Fc18soYHLliQFAiRqdZ33n0qfmqkJj2ahmpvNRZqYWKWJJpRNMhqPNSCxzNSc1ILUWamBROmp+Z/OkMlSHGp+ZpLCvkSx7GQilCnyKFHpgWjH8v5VHwd0ksCZj+tChX1AJwpYoUKAFrSpoUKYhJNHQoUAGKFChQwQdCKFChAGKEUKFMBBpNChTExVFQoUCEmgKFCgAjSSaFCgCtO9E1ChXzmUMmhQoUh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136201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3429000"/>
            <a:ext cx="2357438" cy="314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202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057650"/>
            <a:ext cx="20002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4170655"/>
      </p:ext>
    </p:extLst>
  </p:cSld>
  <p:clrMapOvr>
    <a:masterClrMapping/>
  </p:clrMapOvr>
  <p:transition advTm="5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pic>
        <p:nvPicPr>
          <p:cNvPr id="137220" name="Picture 2" descr="C:\Users\utahiro\Desktop\AIOT 13-會士05林憲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263"/>
            <a:ext cx="9144000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5394530"/>
      </p:ext>
    </p:extLst>
  </p:cSld>
  <p:clrMapOvr>
    <a:masterClrMapping/>
  </p:clrMapOvr>
  <p:transition advTm="5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6"/>
          <p:cNvSpPr txBox="1">
            <a:spLocks noChangeArrowheads="1"/>
          </p:cNvSpPr>
          <p:nvPr/>
        </p:nvSpPr>
        <p:spPr bwMode="auto">
          <a:xfrm>
            <a:off x="0" y="3284538"/>
            <a:ext cx="9144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srgbClr val="FFFFFF"/>
                </a:solidFill>
                <a:latin typeface="RomanC" pitchFamily="2" charset="0"/>
                <a:ea typeface="華康特粗明體" pitchFamily="49" charset="-120"/>
              </a:rPr>
              <a:t>恭喜 林憲德 會員 晉升會士</a:t>
            </a:r>
            <a:endParaRPr lang="en-US" altLang="zh-TW" sz="3200" b="1">
              <a:solidFill>
                <a:srgbClr val="FFFFFF"/>
              </a:solidFill>
              <a:latin typeface="Swis721 BT" pitchFamily="34" charset="0"/>
            </a:endParaRPr>
          </a:p>
        </p:txBody>
      </p:sp>
      <p:pic>
        <p:nvPicPr>
          <p:cNvPr id="138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600" y="279400"/>
            <a:ext cx="2335213" cy="300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347431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515</Words>
  <Application>Microsoft Office PowerPoint</Application>
  <PresentationFormat>如螢幕大小 (4:3)</PresentationFormat>
  <Paragraphs>60</Paragraphs>
  <Slides>13</Slides>
  <Notes>1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2_宣紙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2007年獲'侯金堆傑出榮譽獎（台灣企業最高榮譽獎項代表）'</vt:lpstr>
      <vt:lpstr>2010 獲遠見雜誌 第一屆「台灣環境英雄獎」</vt:lpstr>
      <vt:lpstr>2011年與石昭永建築師合作設計完成台灣第一座零碳建築"綠色魔法學校"，獲英專書選為"世界最綠建築"之一</vt:lpstr>
      <vt:lpstr>2013 獲日本空調學會「井上宇市亞洲國際獎」 </vt:lpstr>
      <vt:lpstr>暢銷建築專書十數冊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HP2</dc:creator>
  <cp:lastModifiedBy>HP2</cp:lastModifiedBy>
  <cp:revision>1</cp:revision>
  <dcterms:created xsi:type="dcterms:W3CDTF">2014-11-17T01:34:14Z</dcterms:created>
  <dcterms:modified xsi:type="dcterms:W3CDTF">2014-11-17T01:34:47Z</dcterms:modified>
</cp:coreProperties>
</file>