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5"/>
  </p:handoutMasterIdLst>
  <p:sldIdLst>
    <p:sldId id="256" r:id="rId2"/>
    <p:sldId id="258" r:id="rId3"/>
    <p:sldId id="259" r:id="rId4"/>
    <p:sldId id="263" r:id="rId5"/>
    <p:sldId id="271" r:id="rId6"/>
    <p:sldId id="260" r:id="rId7"/>
    <p:sldId id="264" r:id="rId8"/>
    <p:sldId id="268" r:id="rId9"/>
    <p:sldId id="270" r:id="rId10"/>
    <p:sldId id="265" r:id="rId11"/>
    <p:sldId id="261" r:id="rId12"/>
    <p:sldId id="266" r:id="rId13"/>
    <p:sldId id="257" r:id="rId14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3" autoAdjust="0"/>
    <p:restoredTop sz="94660"/>
  </p:normalViewPr>
  <p:slideViewPr>
    <p:cSldViewPr>
      <p:cViewPr varScale="1">
        <p:scale>
          <a:sx n="70" d="100"/>
          <a:sy n="70" d="100"/>
        </p:scale>
        <p:origin x="140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C9A93-8DA7-4DFF-AA3D-E3657DD33E5A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052F8-63DB-4F8F-9C98-D1652DD2B3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8472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4" y="4954635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4302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521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2036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183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261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9575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404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2023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3193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5433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1164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536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68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669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54101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449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8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3C5E643-B7D6-4324-BC54-761F48AAD459}" type="datetimeFigureOut">
              <a:rPr lang="zh-TW" altLang="en-US" smtClean="0"/>
              <a:t>2017/4/7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B3D964F-2115-4966-BF74-D7905CE4EF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6683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707904" y="3471143"/>
            <a:ext cx="4464096" cy="1109985"/>
          </a:xfrm>
        </p:spPr>
        <p:txBody>
          <a:bodyPr/>
          <a:lstStyle/>
          <a:p>
            <a:r>
              <a:rPr lang="zh-TW" altLang="en-US" sz="5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姚昭智簡介</a:t>
            </a:r>
            <a:endParaRPr lang="zh-TW" altLang="en-US" sz="5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915816" y="4545150"/>
            <a:ext cx="5032648" cy="115212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zh-TW" altLang="en-US" b="1" dirty="0" smtClean="0">
                <a:solidFill>
                  <a:schemeClr val="bg1"/>
                </a:solidFill>
              </a:rPr>
              <a:t>台灣建築學會會士</a:t>
            </a:r>
            <a:r>
              <a:rPr lang="en-US" altLang="zh-TW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(2017)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zh-TW" altLang="en-US" b="1" dirty="0" smtClean="0">
                <a:solidFill>
                  <a:schemeClr val="bg1"/>
                </a:solidFill>
              </a:rPr>
              <a:t>國立</a:t>
            </a:r>
            <a:r>
              <a:rPr lang="zh-TW" altLang="en-US" b="1" dirty="0" smtClean="0">
                <a:solidFill>
                  <a:schemeClr val="bg1"/>
                </a:solidFill>
              </a:rPr>
              <a:t>成功大學建築系特聘教授</a:t>
            </a:r>
            <a:endParaRPr lang="en-US" altLang="zh-TW" b="1" dirty="0" smtClean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zh-TW" altLang="en-US" b="1" dirty="0" smtClean="0">
                <a:solidFill>
                  <a:schemeClr val="bg1"/>
                </a:solidFill>
              </a:rPr>
              <a:t>國立成功大學規劃設計學院副院長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pic>
        <p:nvPicPr>
          <p:cNvPr id="1027" name="Picture 3" descr="P:\GeorgePHOTOS\IMG_3573good.JPG"/>
          <p:cNvPicPr>
            <a:picLocks noChangeAspect="1" noChangeArrowheads="1"/>
          </p:cNvPicPr>
          <p:nvPr/>
        </p:nvPicPr>
        <p:blipFill rotWithShape="1">
          <a:blip r:embed="rId2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7" b="14730"/>
          <a:stretch/>
        </p:blipFill>
        <p:spPr bwMode="auto">
          <a:xfrm>
            <a:off x="926751" y="342297"/>
            <a:ext cx="4695553" cy="33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42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" y="44744"/>
            <a:ext cx="9000000" cy="1080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 歷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3"/>
          </p:nvPr>
        </p:nvSpPr>
        <p:spPr>
          <a:xfrm>
            <a:off x="359992" y="1341288"/>
            <a:ext cx="4140000" cy="4680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zh-TW" altLang="en-US" sz="3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學歷</a:t>
            </a:r>
            <a:endParaRPr lang="en-US" altLang="zh-TW" sz="30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/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美國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紐約州立大學土木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博士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(1991) </a:t>
            </a:r>
            <a:endParaRPr lang="zh-TW" altLang="zh-TW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美國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喬治亞理工學院土木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碩士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(1985) </a:t>
            </a:r>
            <a:endParaRPr lang="zh-TW" altLang="zh-TW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台灣大學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土木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學士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(1980)</a:t>
            </a:r>
            <a:endParaRPr lang="zh-TW" altLang="zh-TW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4"/>
          </p:nvPr>
        </p:nvSpPr>
        <p:spPr>
          <a:xfrm>
            <a:off x="4608464" y="1341288"/>
            <a:ext cx="4140000" cy="4680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TW" altLang="en-US" sz="3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經歷</a:t>
            </a:r>
            <a:endParaRPr lang="en-US" altLang="zh-TW" sz="32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/>
            <a:r>
              <a:rPr lang="zh-TW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結構工程師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TW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Portman &amp; Assoc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TW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建築事務所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USA (</a:t>
            </a:r>
            <a:r>
              <a:rPr lang="en-US" altLang="zh-TW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1985 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~ </a:t>
            </a:r>
            <a:r>
              <a:rPr lang="en-US" altLang="zh-TW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1987)</a:t>
            </a:r>
            <a:endParaRPr lang="zh-TW" altLang="zh-TW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zh-TW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工程師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TW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加州交通處</a:t>
            </a:r>
            <a:r>
              <a:rPr lang="en-US" altLang="zh-TW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CALTRANS, USA (</a:t>
            </a:r>
            <a:r>
              <a:rPr lang="en-US" altLang="zh-TW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1990)</a:t>
            </a:r>
          </a:p>
          <a:p>
            <a:pPr lvl="1"/>
            <a:r>
              <a:rPr lang="zh-TW" alt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成大建築</a:t>
            </a:r>
            <a:r>
              <a:rPr lang="zh-TW" altLang="en-US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系主任</a:t>
            </a:r>
            <a:r>
              <a:rPr lang="en-US" altLang="zh-TW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(2008~2011)</a:t>
            </a:r>
            <a:endParaRPr lang="zh-TW" alt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6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72000" y="44624"/>
            <a:ext cx="9000000" cy="1080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 術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252000" y="1279301"/>
            <a:ext cx="8640000" cy="5462067"/>
          </a:xfrm>
        </p:spPr>
        <p:txBody>
          <a:bodyPr anchor="t"/>
          <a:lstStyle/>
          <a:p>
            <a:pPr marL="0" indent="0">
              <a:spcBef>
                <a:spcPts val="0"/>
              </a:spcBef>
              <a:buNone/>
            </a:pPr>
            <a:r>
              <a:rPr lang="zh-TW" altLang="en-US" sz="2400" dirty="0" smtClean="0"/>
              <a:t> </a:t>
            </a:r>
            <a:r>
              <a:rPr lang="zh-TW" altLang="en-US" sz="2400" dirty="0" smtClean="0">
                <a:solidFill>
                  <a:srgbClr val="C00000"/>
                </a:solidFill>
              </a:rPr>
              <a:t>●</a:t>
            </a:r>
            <a:r>
              <a:rPr lang="zh-TW" altLang="en-US" sz="2400" dirty="0"/>
              <a:t>建築學報論文獎</a:t>
            </a:r>
            <a:endParaRPr lang="en-US" altLang="zh-TW" sz="2400" dirty="0"/>
          </a:p>
          <a:p>
            <a:pPr marL="0" indent="0">
              <a:spcBef>
                <a:spcPts val="0"/>
              </a:spcBef>
              <a:buNone/>
            </a:pPr>
            <a:r>
              <a:rPr lang="zh-TW" altLang="en-US" sz="2400" dirty="0" smtClean="0">
                <a:solidFill>
                  <a:srgbClr val="C00000"/>
                </a:solidFill>
              </a:rPr>
              <a:t>                                                             ●</a:t>
            </a:r>
            <a:r>
              <a:rPr lang="zh-TW" altLang="en-US" sz="2800" dirty="0" smtClean="0"/>
              <a:t>學會優良碩士論文</a:t>
            </a:r>
          </a:p>
          <a:p>
            <a:endParaRPr lang="en-US" altLang="zh-TW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496" r="3863" b="2266"/>
          <a:stretch/>
        </p:blipFill>
        <p:spPr bwMode="auto">
          <a:xfrm>
            <a:off x="539552" y="2132856"/>
            <a:ext cx="1815861" cy="259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447" y="4581128"/>
            <a:ext cx="1584442" cy="22352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9" t="1743" r="2734" b="1389"/>
          <a:stretch/>
        </p:blipFill>
        <p:spPr bwMode="auto">
          <a:xfrm>
            <a:off x="6012160" y="2818290"/>
            <a:ext cx="1820392" cy="259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0" t="2574" r="2320" b="2214"/>
          <a:stretch/>
        </p:blipFill>
        <p:spPr bwMode="auto">
          <a:xfrm>
            <a:off x="3995936" y="2833974"/>
            <a:ext cx="1823076" cy="2598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894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" y="44624"/>
            <a:ext cx="9000000" cy="1080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 術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32000" y="1279301"/>
            <a:ext cx="8280000" cy="4525963"/>
          </a:xfrm>
        </p:spPr>
        <p:txBody>
          <a:bodyPr anchor="t"/>
          <a:lstStyle/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</a:rPr>
              <a:t>●</a:t>
            </a:r>
            <a:r>
              <a:rPr lang="zh-TW" altLang="en-US" sz="2800" dirty="0" smtClean="0"/>
              <a:t>國際研討會擔任主題演講</a:t>
            </a:r>
            <a:endParaRPr lang="en-US" altLang="zh-TW" sz="2800" dirty="0" smtClean="0"/>
          </a:p>
          <a:p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0" t="3015" r="1664" b="3612"/>
          <a:stretch/>
        </p:blipFill>
        <p:spPr bwMode="auto">
          <a:xfrm>
            <a:off x="2575728" y="3393352"/>
            <a:ext cx="2336029" cy="32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9" t="5197" r="6349" b="2747"/>
          <a:stretch/>
        </p:blipFill>
        <p:spPr bwMode="auto">
          <a:xfrm>
            <a:off x="333944" y="2097208"/>
            <a:ext cx="2221832" cy="324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800" y="1556792"/>
            <a:ext cx="388843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232" y="4221088"/>
            <a:ext cx="2880000" cy="21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713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" y="44624"/>
            <a:ext cx="9000000" cy="1080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 術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32000" y="1279301"/>
            <a:ext cx="8280000" cy="4525963"/>
          </a:xfrm>
        </p:spPr>
        <p:txBody>
          <a:bodyPr anchor="t"/>
          <a:lstStyle/>
          <a:p>
            <a:pPr marL="0" indent="0">
              <a:buNone/>
            </a:pPr>
            <a:r>
              <a:rPr lang="zh-TW" altLang="en-US" sz="2400" dirty="0" smtClean="0">
                <a:solidFill>
                  <a:srgbClr val="C00000"/>
                </a:solidFill>
              </a:rPr>
              <a:t>●</a:t>
            </a:r>
            <a:r>
              <a:rPr lang="zh-TW" altLang="en-US" sz="2800" dirty="0"/>
              <a:t>協助制訂耐震設計規範之非結構物篇章</a:t>
            </a:r>
            <a:endParaRPr lang="en-US" altLang="zh-TW" sz="2800" dirty="0"/>
          </a:p>
          <a:p>
            <a:pPr marL="457200" lvl="1" indent="0">
              <a:buNone/>
            </a:pPr>
            <a:r>
              <a:rPr lang="en-US" altLang="zh-TW" sz="2400" dirty="0"/>
              <a:t>- </a:t>
            </a:r>
            <a:r>
              <a:rPr lang="zh-TW" altLang="en-US" sz="2400" dirty="0"/>
              <a:t>輕鋼架天花板耐震工法</a:t>
            </a:r>
            <a:endParaRPr lang="en-US" altLang="zh-TW" sz="2400" dirty="0"/>
          </a:p>
          <a:p>
            <a:pPr marL="0" indent="0">
              <a:buNone/>
            </a:pPr>
            <a:endParaRPr lang="en-US" altLang="zh-TW" sz="2800" dirty="0" smtClean="0"/>
          </a:p>
          <a:p>
            <a:endParaRPr lang="zh-TW" alt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196927"/>
            <a:ext cx="5648325" cy="3400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4613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72000" y="44744"/>
            <a:ext cx="9000000" cy="1080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 學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32000" y="1351309"/>
            <a:ext cx="8280000" cy="452596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</a:rPr>
              <a:t>●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推動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Design-Build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的實構築教學方法</a:t>
            </a: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(Capstone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課程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846" y="2059501"/>
            <a:ext cx="5309642" cy="367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07118"/>
            <a:ext cx="3987591" cy="256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384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72000" y="44744"/>
            <a:ext cx="9000000" cy="1080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 學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57200" y="1351309"/>
            <a:ext cx="8229600" cy="452596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</a:rPr>
              <a:t>●</a:t>
            </a:r>
            <a:r>
              <a:rPr lang="zh-TW" altLang="en-US" sz="2800" dirty="0" smtClean="0"/>
              <a:t>推動體感結構課程改造</a:t>
            </a:r>
            <a:endParaRPr lang="en-US" altLang="zh-TW" sz="2800" dirty="0" smtClean="0"/>
          </a:p>
          <a:p>
            <a:pPr marL="457200" lvl="1" indent="0">
              <a:buNone/>
            </a:pPr>
            <a:r>
              <a:rPr lang="en-US" altLang="zh-TW" sz="2400" dirty="0" smtClean="0"/>
              <a:t>- </a:t>
            </a:r>
            <a:r>
              <a:rPr lang="zh-TW" altLang="en-US" sz="2400" dirty="0" smtClean="0"/>
              <a:t>發展體驗材料力學</a:t>
            </a:r>
            <a:endParaRPr lang="en-US" altLang="zh-TW" sz="2400" dirty="0" smtClean="0"/>
          </a:p>
          <a:p>
            <a:pPr marL="457200" lvl="1" indent="0">
              <a:buNone/>
            </a:pPr>
            <a:r>
              <a:rPr lang="en-US" altLang="zh-TW" sz="2400" dirty="0" smtClean="0"/>
              <a:t>- </a:t>
            </a:r>
            <a:r>
              <a:rPr lang="zh-TW" altLang="en-US" sz="2400" dirty="0" smtClean="0"/>
              <a:t>結合</a:t>
            </a:r>
            <a:r>
              <a:rPr lang="zh-TW" altLang="en-US" sz="2400" dirty="0"/>
              <a:t>實做之電腦結構分析</a:t>
            </a:r>
          </a:p>
        </p:txBody>
      </p:sp>
      <p:pic>
        <p:nvPicPr>
          <p:cNvPr id="5" name="Picture 4" descr="https://scontent-hkg3-1.xx.fbcdn.net/hphotos-xap1/t31.0-8/11075142_839384392784465_7212687010851930903_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088"/>
          <a:stretch/>
        </p:blipFill>
        <p:spPr bwMode="auto">
          <a:xfrm>
            <a:off x="323528" y="3140968"/>
            <a:ext cx="3751288" cy="246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lum brigh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739" y="3356992"/>
            <a:ext cx="4785047" cy="32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476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 txBox="1">
            <a:spLocks/>
          </p:cNvSpPr>
          <p:nvPr/>
        </p:nvSpPr>
        <p:spPr>
          <a:xfrm>
            <a:off x="72000" y="131369"/>
            <a:ext cx="90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972000" y="469322"/>
            <a:ext cx="7200000" cy="727430"/>
            <a:chOff x="964904" y="469322"/>
            <a:chExt cx="6601280" cy="727430"/>
          </a:xfrm>
          <a:solidFill>
            <a:srgbClr val="FFC000"/>
          </a:solidFill>
        </p:grpSpPr>
        <p:sp>
          <p:nvSpPr>
            <p:cNvPr id="4" name="矩形 3"/>
            <p:cNvSpPr/>
            <p:nvPr/>
          </p:nvSpPr>
          <p:spPr>
            <a:xfrm>
              <a:off x="964904" y="476672"/>
              <a:ext cx="72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094704" y="476672"/>
              <a:ext cx="144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308058" y="476672"/>
              <a:ext cx="5928238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7299072" y="469322"/>
              <a:ext cx="144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 flipH="1">
              <a:off x="7494184" y="469322"/>
              <a:ext cx="72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2000" y="283874"/>
            <a:ext cx="64800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tx1"/>
                </a:solidFill>
              </a:rPr>
              <a:t>改進建築結構</a:t>
            </a:r>
            <a:r>
              <a:rPr lang="zh-TW" altLang="en-US" sz="4000" dirty="0" smtClean="0">
                <a:solidFill>
                  <a:schemeClr val="tx1"/>
                </a:solidFill>
              </a:rPr>
              <a:t>課程</a:t>
            </a:r>
            <a:r>
              <a:rPr lang="zh-TW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TW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TW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TW" alt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5214" y="4581128"/>
            <a:ext cx="2617796" cy="1877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21" y="2132856"/>
            <a:ext cx="6051510" cy="425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4568" y="3789040"/>
            <a:ext cx="1559503" cy="234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「成大 建築 山上區」的圖片搜尋結果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"/>
          <a:stretch/>
        </p:blipFill>
        <p:spPr bwMode="auto">
          <a:xfrm>
            <a:off x="0" y="2793286"/>
            <a:ext cx="5712866" cy="387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43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"/>
          <p:cNvSpPr txBox="1">
            <a:spLocks/>
          </p:cNvSpPr>
          <p:nvPr/>
        </p:nvSpPr>
        <p:spPr>
          <a:xfrm>
            <a:off x="72000" y="131369"/>
            <a:ext cx="90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972000" y="469322"/>
            <a:ext cx="7200000" cy="727430"/>
            <a:chOff x="964904" y="469322"/>
            <a:chExt cx="6601280" cy="727430"/>
          </a:xfrm>
          <a:solidFill>
            <a:srgbClr val="FFC000"/>
          </a:solidFill>
        </p:grpSpPr>
        <p:sp>
          <p:nvSpPr>
            <p:cNvPr id="7" name="矩形 6"/>
            <p:cNvSpPr/>
            <p:nvPr/>
          </p:nvSpPr>
          <p:spPr>
            <a:xfrm>
              <a:off x="964904" y="476672"/>
              <a:ext cx="72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94704" y="476672"/>
              <a:ext cx="144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8058" y="476672"/>
              <a:ext cx="5928238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7299072" y="469322"/>
              <a:ext cx="144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7494184" y="469322"/>
              <a:ext cx="72000" cy="720080"/>
            </a:xfrm>
            <a:prstGeom prst="rect">
              <a:avLst/>
            </a:prstGeom>
            <a:grp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2000" y="283691"/>
            <a:ext cx="64800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tx1"/>
                </a:solidFill>
              </a:rPr>
              <a:t>改進建築結構</a:t>
            </a:r>
            <a:r>
              <a:rPr lang="zh-TW" altLang="en-US" sz="4000" dirty="0" smtClean="0">
                <a:solidFill>
                  <a:schemeClr val="tx1"/>
                </a:solidFill>
              </a:rPr>
              <a:t>課程</a:t>
            </a:r>
            <a:r>
              <a:rPr lang="zh-TW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TW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TW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TW" alt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601977" y="1440061"/>
            <a:ext cx="7796030" cy="331118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 smtClean="0">
                <a:solidFill>
                  <a:srgbClr val="C00000"/>
                </a:solidFill>
              </a:rPr>
              <a:t>●</a:t>
            </a:r>
            <a:r>
              <a:rPr lang="zh-TW" altLang="en-US" sz="2800" dirty="0" smtClean="0"/>
              <a:t>體驗力學課程</a:t>
            </a:r>
            <a:endParaRPr lang="zh-TW" altLang="en-US" sz="2800" dirty="0"/>
          </a:p>
        </p:txBody>
      </p:sp>
      <p:pic>
        <p:nvPicPr>
          <p:cNvPr id="4" name="Picture 2" descr="L:\104.06.24 材力實驗期末報告\IMG_5256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48" y="3633991"/>
            <a:ext cx="378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93991"/>
            <a:ext cx="3537494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49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72000" y="44744"/>
            <a:ext cx="9000000" cy="9720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 務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57200" y="1268760"/>
            <a:ext cx="8229600" cy="452596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建築</a:t>
            </a:r>
            <a:r>
              <a:rPr lang="zh-TW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學報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主編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民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92-103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lvl="1" indent="0">
              <a:buNone/>
            </a:pP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納入國家重要期刊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TSSCI</a:t>
            </a:r>
          </a:p>
          <a:p>
            <a:pPr marL="457200" lvl="1" indent="0">
              <a:buNone/>
            </a:pP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推動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設計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專刊（民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起）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15217" r="1811" b="12573"/>
          <a:stretch/>
        </p:blipFill>
        <p:spPr bwMode="auto">
          <a:xfrm>
            <a:off x="144557" y="3717032"/>
            <a:ext cx="7142472" cy="2965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" t="1728" r="3554" b="2901"/>
          <a:stretch/>
        </p:blipFill>
        <p:spPr bwMode="auto">
          <a:xfrm>
            <a:off x="6663438" y="1124744"/>
            <a:ext cx="2229042" cy="31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01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57200" y="1279301"/>
            <a:ext cx="8229600" cy="452596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高考及建築師考試召集人</a:t>
            </a: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NCDR</a:t>
            </a:r>
            <a:r>
              <a:rPr lang="zh-TW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地震組召集人</a:t>
            </a: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0206</a:t>
            </a:r>
            <a:r>
              <a:rPr lang="zh-TW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美濃地震調查南部召集人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398122" y="3429320"/>
            <a:ext cx="8347757" cy="2880000"/>
            <a:chOff x="179512" y="3214885"/>
            <a:chExt cx="8347757" cy="2880000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3214885"/>
              <a:ext cx="3878826" cy="2880000"/>
            </a:xfrm>
            <a:prstGeom prst="rect">
              <a:avLst/>
            </a:prstGeom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3214885"/>
              <a:ext cx="4315309" cy="28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標題 1"/>
          <p:cNvSpPr txBox="1">
            <a:spLocks/>
          </p:cNvSpPr>
          <p:nvPr/>
        </p:nvSpPr>
        <p:spPr>
          <a:xfrm>
            <a:off x="72000" y="44744"/>
            <a:ext cx="9000000" cy="972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 務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543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32000" y="1628800"/>
            <a:ext cx="7596384" cy="331118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zh-TW" sz="2800" dirty="0" smtClean="0"/>
              <a:t>推動</a:t>
            </a:r>
            <a:r>
              <a:rPr lang="zh-TW" altLang="zh-TW" sz="2800" dirty="0"/>
              <a:t>成大建築教育</a:t>
            </a:r>
            <a:r>
              <a:rPr lang="zh-TW" altLang="zh-TW" sz="2800" dirty="0" smtClean="0"/>
              <a:t>現代化</a:t>
            </a:r>
            <a:endParaRPr lang="en-US" altLang="zh-TW" sz="2800" dirty="0" smtClean="0"/>
          </a:p>
          <a:p>
            <a:pPr marL="298450" indent="-298450">
              <a:buNone/>
            </a:pPr>
            <a:r>
              <a:rPr lang="zh-TW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zh-TW" sz="2800" dirty="0" smtClean="0"/>
              <a:t>協助</a:t>
            </a:r>
            <a:r>
              <a:rPr lang="zh-TW" altLang="zh-TW" sz="2800" dirty="0"/>
              <a:t>災後重建以及</a:t>
            </a:r>
            <a:r>
              <a:rPr lang="zh-TW" altLang="zh-TW" sz="2800" dirty="0" smtClean="0"/>
              <a:t>建立國家</a:t>
            </a:r>
            <a:r>
              <a:rPr lang="zh-TW" altLang="zh-TW" sz="2800" dirty="0"/>
              <a:t>耐震安全相關法令</a:t>
            </a:r>
            <a:r>
              <a:rPr lang="zh-TW" altLang="zh-TW" sz="2800" dirty="0" smtClean="0"/>
              <a:t>制度</a:t>
            </a:r>
            <a:endParaRPr lang="en-US" altLang="zh-TW" sz="2800" dirty="0" smtClean="0"/>
          </a:p>
          <a:p>
            <a:pPr marL="298450" indent="-298450">
              <a:buNone/>
            </a:pPr>
            <a:r>
              <a:rPr lang="zh-TW" alt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zh-TW" altLang="zh-TW" sz="2800" dirty="0" smtClean="0"/>
              <a:t>提昇</a:t>
            </a:r>
            <a:r>
              <a:rPr lang="zh-TW" altLang="en-US" sz="2800" dirty="0" smtClean="0"/>
              <a:t>建築</a:t>
            </a:r>
            <a:r>
              <a:rPr lang="zh-TW" altLang="zh-TW" sz="2800" dirty="0" smtClean="0"/>
              <a:t>學報</a:t>
            </a:r>
            <a:r>
              <a:rPr lang="zh-TW" altLang="zh-TW" sz="2800" dirty="0"/>
              <a:t>「質量</a:t>
            </a:r>
            <a:r>
              <a:rPr lang="zh-TW" altLang="zh-TW" sz="2800" dirty="0" smtClean="0"/>
              <a:t>」為</a:t>
            </a:r>
            <a:r>
              <a:rPr lang="zh-TW" altLang="en-US" sz="2800" dirty="0" smtClean="0"/>
              <a:t>國內</a:t>
            </a:r>
            <a:r>
              <a:rPr lang="zh-TW" altLang="zh-TW" sz="2800" dirty="0" smtClean="0"/>
              <a:t>重要</a:t>
            </a:r>
            <a:r>
              <a:rPr lang="zh-TW" altLang="zh-TW" sz="2800" dirty="0"/>
              <a:t>期刊，並長期耕耘學會其他重要學術刊物</a:t>
            </a:r>
            <a:endParaRPr lang="zh-TW" altLang="en-US" sz="2800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2000" y="44744"/>
            <a:ext cx="90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 薦 理 由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5331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6712" y="5013485"/>
            <a:ext cx="1296000" cy="1716897"/>
          </a:xfrm>
        </p:spPr>
      </p:pic>
      <p:pic>
        <p:nvPicPr>
          <p:cNvPr id="2050" name="Picture 2" descr="P:\GeorgePHOTOS\IMG_3124goo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8" t="5978" r="23201"/>
          <a:stretch/>
        </p:blipFill>
        <p:spPr bwMode="auto">
          <a:xfrm rot="493791">
            <a:off x="2766731" y="273503"/>
            <a:ext cx="3645920" cy="62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要賽事">
  <a:themeElements>
    <a:clrScheme name="主要賽事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主要賽事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賽事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主要賽事</Template>
  <TotalTime>4686</TotalTime>
  <Words>268</Words>
  <Application>Microsoft Office PowerPoint</Application>
  <PresentationFormat>如螢幕大小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0" baseType="lpstr">
      <vt:lpstr>微軟正黑體</vt:lpstr>
      <vt:lpstr>新細明體</vt:lpstr>
      <vt:lpstr>Arial</vt:lpstr>
      <vt:lpstr>Calibri</vt:lpstr>
      <vt:lpstr>Impact</vt:lpstr>
      <vt:lpstr>Times New Roman</vt:lpstr>
      <vt:lpstr>主要賽事</vt:lpstr>
      <vt:lpstr>姚昭智簡介</vt:lpstr>
      <vt:lpstr>簡 歷</vt:lpstr>
      <vt:lpstr>學 術</vt:lpstr>
      <vt:lpstr>學 術</vt:lpstr>
      <vt:lpstr>學 術</vt:lpstr>
      <vt:lpstr>教 學</vt:lpstr>
      <vt:lpstr>教 學</vt:lpstr>
      <vt:lpstr>改進建築結構課程（1）</vt:lpstr>
      <vt:lpstr>改進建築結構課程（2）</vt:lpstr>
      <vt:lpstr>服 務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Windows 使用者</cp:lastModifiedBy>
  <cp:revision>43</cp:revision>
  <cp:lastPrinted>2017-03-27T23:56:42Z</cp:lastPrinted>
  <dcterms:created xsi:type="dcterms:W3CDTF">2017-03-24T09:51:52Z</dcterms:created>
  <dcterms:modified xsi:type="dcterms:W3CDTF">2017-04-07T13:36:57Z</dcterms:modified>
</cp:coreProperties>
</file>