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接點 3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線接點 4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橢圓 5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28" name="標題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7" name="日期版面配置區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投影片編號版面配置區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95D8F-7229-4B59-AFE0-35EB9A2D4ED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0" name="頁尾版面配置區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23575784"/>
      </p:ext>
    </p:extLst>
  </p:cSld>
  <p:clrMapOvr>
    <a:masterClrMapping/>
  </p:clrMapOvr>
  <p:transition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/>
          <p:cNvSpPr txBox="1">
            <a:spLocks noChangeArrowheads="1"/>
          </p:cNvSpPr>
          <p:nvPr userDrawn="1"/>
        </p:nvSpPr>
        <p:spPr bwMode="auto">
          <a:xfrm>
            <a:off x="741363" y="522288"/>
            <a:ext cx="5699125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TW" altLang="zh-TW" sz="3200">
                <a:solidFill>
                  <a:srgbClr val="FFFFFF"/>
                </a:solidFill>
                <a:latin typeface="Constantia" pitchFamily="18" charset="0"/>
                <a:ea typeface="標楷體" pitchFamily="65" charset="-120"/>
              </a:rPr>
              <a:t>賴榮平</a:t>
            </a:r>
            <a:r>
              <a:rPr lang="en-US" altLang="zh-TW" sz="3200" b="1">
                <a:solidFill>
                  <a:srgbClr val="FFFFFF"/>
                </a:solidFill>
                <a:latin typeface="Constantia" pitchFamily="18" charset="0"/>
                <a:ea typeface="標楷體" pitchFamily="65" charset="-120"/>
              </a:rPr>
              <a:t>(</a:t>
            </a:r>
            <a:r>
              <a:rPr lang="en-US" altLang="zh-TW" sz="3200">
                <a:solidFill>
                  <a:srgbClr val="FFFFFF"/>
                </a:solidFill>
                <a:latin typeface="Constantia" pitchFamily="18" charset="0"/>
                <a:ea typeface="標楷體" pitchFamily="65" charset="-120"/>
              </a:rPr>
              <a:t>RONG-PING LAI</a:t>
            </a:r>
            <a:r>
              <a:rPr lang="en-US" altLang="zh-TW" sz="3200" b="1">
                <a:solidFill>
                  <a:srgbClr val="FFFFFF"/>
                </a:solidFill>
                <a:latin typeface="Constantia" pitchFamily="18" charset="0"/>
                <a:ea typeface="標楷體" pitchFamily="65" charset="-120"/>
              </a:rPr>
              <a:t>)</a:t>
            </a:r>
          </a:p>
        </p:txBody>
      </p:sp>
      <p:cxnSp>
        <p:nvCxnSpPr>
          <p:cNvPr id="5" name="直線接點 4"/>
          <p:cNvCxnSpPr/>
          <p:nvPr userDrawn="1"/>
        </p:nvCxnSpPr>
        <p:spPr>
          <a:xfrm flipH="1">
            <a:off x="741363" y="1125538"/>
            <a:ext cx="7705725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內容版面配置區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7" name="標題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6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0414E-34A6-4E5F-B27F-871EB2F31BA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61406127"/>
      </p:ext>
    </p:extLst>
  </p:cSld>
  <p:clrMapOvr>
    <a:masterClrMapping/>
  </p:clrMapOvr>
  <p:transition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接點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71BF2-007D-4FE4-A59B-256E8AE63F7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49518571"/>
      </p:ext>
    </p:extLst>
  </p:cSld>
  <p:clrMapOvr>
    <a:masterClrMapping/>
  </p:clrMapOvr>
  <p:transition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BA951-2421-459E-82F2-EE92AB1B828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62960181"/>
      </p:ext>
    </p:extLst>
  </p:cSld>
  <p:clrMapOvr>
    <a:masterClrMapping/>
  </p:clrMapOvr>
  <p:transition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線接點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接點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2" name="內容版面配置區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34" name="內容版面配置區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2" name="文字版面配置區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2D6CB-7C70-4701-9FDA-D47074FFC86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0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" name="日期版面配置區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88171323"/>
      </p:ext>
    </p:extLst>
  </p:cSld>
  <p:clrMapOvr>
    <a:masterClrMapping/>
  </p:clrMapOvr>
  <p:transition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8360C-6949-40F9-99D5-660DB188CD7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88613703"/>
      </p:ext>
    </p:extLst>
  </p:cSld>
  <p:clrMapOvr>
    <a:masterClrMapping/>
  </p:clrMapOvr>
  <p:transition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52CEE-66ED-4EC1-92D7-1845FDEBF57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98023729"/>
      </p:ext>
    </p:extLst>
  </p:cSld>
  <p:clrMapOvr>
    <a:masterClrMapping/>
  </p:clrMapOvr>
  <p:transition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內容版面配置區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1" name="標題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3B06D-751B-4413-A5C1-DC2929EA380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62053638"/>
      </p:ext>
    </p:extLst>
  </p:cSld>
  <p:clrMapOvr>
    <a:masterClrMapping/>
  </p:clrMapOvr>
  <p:transition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67389-A6AC-480C-B8E9-F12A726CB34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77795283"/>
      </p:ext>
    </p:extLst>
  </p:cSld>
  <p:clrMapOvr>
    <a:masterClrMapping/>
  </p:clrMapOvr>
  <p:transition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3FFBE-C022-48EA-B91F-F9E866F26EA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13334637"/>
      </p:ext>
    </p:extLst>
  </p:cSld>
  <p:clrMapOvr>
    <a:masterClrMapping/>
  </p:clrMapOvr>
  <p:transition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C61890-7318-4835-A5D0-6E52DC23BDD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13149953"/>
      </p:ext>
    </p:extLst>
  </p:cSld>
  <p:clrMapOvr>
    <a:masterClrMapping/>
  </p:clrMapOvr>
  <p:transition advTm="5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字版面配置區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24" name="日期版面配置區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rgbClr val="FEFAC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rgbClr val="FEFAC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rgbClr val="FEFAC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51E6179-0B7E-47F6-B00F-0905768BD48C}" type="slidenum">
              <a:rPr lang="en-US" altLang="zh-TW">
                <a:latin typeface="Arial" pitchFamily="34" charset="0"/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TW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5" name="標題版面配置區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1862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5000">
    <p:circl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K:\&#22823;&#26371;&#29992;\&#26371;&#22763;2_%20Seis%20Montebello(Trad).mp3" TargetMode="Externa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8"/>
          <p:cNvSpPr txBox="1">
            <a:spLocks/>
          </p:cNvSpPr>
          <p:nvPr/>
        </p:nvSpPr>
        <p:spPr bwMode="auto">
          <a:xfrm>
            <a:off x="741363" y="2366963"/>
            <a:ext cx="7705725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188" tIns="49094" rIns="98188" bIns="49094"/>
          <a:lstStyle>
            <a:lvl1pPr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zh-TW" altLang="en-US" sz="40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    臺</a:t>
            </a:r>
            <a:r>
              <a:rPr kumimoji="0" lang="zh-TW" altLang="en-US" sz="16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zh-TW" altLang="en-US" sz="40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灣</a:t>
            </a:r>
            <a:r>
              <a:rPr kumimoji="0" lang="zh-TW" altLang="en-US" sz="16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zh-TW" altLang="en-US" sz="40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建</a:t>
            </a:r>
            <a:r>
              <a:rPr kumimoji="0" lang="zh-TW" altLang="en-US" sz="16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zh-TW" altLang="en-US" sz="40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築</a:t>
            </a:r>
            <a:r>
              <a:rPr kumimoji="0" lang="zh-TW" altLang="en-US" sz="16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zh-TW" altLang="en-US" sz="40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學會</a:t>
            </a:r>
            <a:endParaRPr kumimoji="0" lang="en-US" altLang="zh-TW" sz="4000" b="1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zh-TW" sz="40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2014</a:t>
            </a:r>
            <a:r>
              <a:rPr kumimoji="0" lang="zh-TW" altLang="en-US" sz="40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年建築會士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0" lang="zh-TW" altLang="en-US" sz="4000" b="1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53603" name="Rectangle 9"/>
          <p:cNvSpPr txBox="1">
            <a:spLocks/>
          </p:cNvSpPr>
          <p:nvPr/>
        </p:nvSpPr>
        <p:spPr bwMode="auto">
          <a:xfrm>
            <a:off x="741363" y="3716338"/>
            <a:ext cx="7705725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188" tIns="49094" rIns="98188" bIns="49094"/>
          <a:lstStyle>
            <a:lvl1pPr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endParaRPr kumimoji="0" lang="zh-TW" altLang="en-US" sz="800" b="1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r>
              <a:rPr kumimoji="0" lang="zh-TW" altLang="en-US" sz="40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賴榮平  先生</a:t>
            </a:r>
          </a:p>
        </p:txBody>
      </p:sp>
      <p:pic>
        <p:nvPicPr>
          <p:cNvPr id="153604" name="Picture 9" descr="AIT_new0508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621" b="-2853"/>
          <a:stretch>
            <a:fillRect/>
          </a:stretch>
        </p:blipFill>
        <p:spPr bwMode="auto">
          <a:xfrm>
            <a:off x="2627313" y="2489200"/>
            <a:ext cx="541337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線接點 8"/>
          <p:cNvCxnSpPr/>
          <p:nvPr/>
        </p:nvCxnSpPr>
        <p:spPr>
          <a:xfrm flipH="1">
            <a:off x="741363" y="2346325"/>
            <a:ext cx="7705725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接點 16"/>
          <p:cNvCxnSpPr/>
          <p:nvPr/>
        </p:nvCxnSpPr>
        <p:spPr>
          <a:xfrm flipH="1">
            <a:off x="741363" y="4797425"/>
            <a:ext cx="7705725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3607" name="群組 23"/>
          <p:cNvGrpSpPr>
            <a:grpSpLocks/>
          </p:cNvGrpSpPr>
          <p:nvPr/>
        </p:nvGrpSpPr>
        <p:grpSpPr bwMode="auto">
          <a:xfrm>
            <a:off x="4033838" y="981075"/>
            <a:ext cx="1120775" cy="1120775"/>
            <a:chOff x="7299501" y="1689231"/>
            <a:chExt cx="1558298" cy="1558299"/>
          </a:xfrm>
        </p:grpSpPr>
        <p:sp>
          <p:nvSpPr>
            <p:cNvPr id="153609" name="文字方塊 5"/>
            <p:cNvSpPr txBox="1">
              <a:spLocks noChangeArrowheads="1"/>
            </p:cNvSpPr>
            <p:nvPr/>
          </p:nvSpPr>
          <p:spPr bwMode="auto">
            <a:xfrm rot="1302621">
              <a:off x="7444443" y="1831048"/>
              <a:ext cx="1285875" cy="1326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kumimoji="0" lang="zh-TW" altLang="en-US" sz="2800" b="1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會士</a:t>
              </a:r>
              <a:endParaRPr kumimoji="0" lang="en-US" altLang="zh-TW" sz="2800" b="1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kumimoji="0" lang="zh-TW" altLang="en-US" sz="2800" b="1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介紹</a:t>
              </a:r>
            </a:p>
          </p:txBody>
        </p:sp>
        <p:sp>
          <p:nvSpPr>
            <p:cNvPr id="26" name="圓角矩形 25"/>
            <p:cNvSpPr/>
            <p:nvPr/>
          </p:nvSpPr>
          <p:spPr>
            <a:xfrm>
              <a:off x="7299501" y="1689231"/>
              <a:ext cx="1558298" cy="1558299"/>
            </a:xfrm>
            <a:prstGeom prst="round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81883">
                <a:defRPr/>
              </a:pPr>
              <a:endParaRPr lang="zh-TW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2" name="會士2_ Seis Montebello(Trad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63" y="6413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10341"/>
      </p:ext>
    </p:extLst>
  </p:cSld>
  <p:clrMapOvr>
    <a:masterClrMapping/>
  </p:clrMapOvr>
  <p:transition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Text Box 7"/>
          <p:cNvSpPr txBox="1">
            <a:spLocks noChangeArrowheads="1"/>
          </p:cNvSpPr>
          <p:nvPr/>
        </p:nvSpPr>
        <p:spPr bwMode="auto">
          <a:xfrm>
            <a:off x="741363" y="1382713"/>
            <a:ext cx="5699125" cy="442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marL="285750" indent="-28575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l"/>
            </a:pPr>
            <a:r>
              <a:rPr lang="zh-TW" altLang="en-US" sz="20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學歷</a:t>
            </a:r>
          </a:p>
          <a:p>
            <a:pPr eaLnBrk="1" fontAlgn="base" hangingPunct="1"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成功大學建築學士</a:t>
            </a:r>
            <a:r>
              <a:rPr lang="en-US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(1965-1969)</a:t>
            </a:r>
          </a:p>
          <a:p>
            <a:pPr eaLnBrk="1" fontAlgn="base" hangingPunct="1"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成功大學建築碩士</a:t>
            </a:r>
            <a:r>
              <a:rPr lang="en-US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(1969-1971)</a:t>
            </a:r>
          </a:p>
          <a:p>
            <a:pPr eaLnBrk="1" fontAlgn="base" hangingPunct="1">
              <a:spcBef>
                <a:spcPts val="1200"/>
              </a:spcBef>
              <a:spcAft>
                <a:spcPct val="0"/>
              </a:spcAft>
              <a:buFont typeface="Wingdings" pitchFamily="2" charset="2"/>
              <a:buChar char="l"/>
            </a:pPr>
            <a:r>
              <a:rPr lang="zh-TW" altLang="zh-TW" sz="20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學會會員</a:t>
            </a:r>
            <a:endParaRPr lang="en-US" altLang="zh-TW" sz="200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fontAlgn="base" hangingPunct="1">
              <a:spcBef>
                <a:spcPts val="6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台灣建築學會會員</a:t>
            </a:r>
            <a:r>
              <a:rPr lang="en-US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前身學中華民國建築學會</a:t>
            </a:r>
            <a:r>
              <a:rPr lang="en-US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pPr eaLnBrk="1" fontAlgn="base" hangingPunct="1">
              <a:spcBef>
                <a:spcPts val="6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台灣聲學學會會員</a:t>
            </a:r>
            <a:r>
              <a:rPr lang="en-US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前身為中華民國音響學會</a:t>
            </a:r>
            <a:r>
              <a:rPr lang="en-US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pPr eaLnBrk="1" fontAlgn="base" hangingPunct="1">
              <a:spcBef>
                <a:spcPts val="6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台灣冷凍</a:t>
            </a:r>
            <a:r>
              <a:rPr lang="zh-TW" altLang="en-US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空</a:t>
            </a: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調學會會員</a:t>
            </a:r>
            <a:r>
              <a:rPr lang="en-US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前身為中華民國冷凍</a:t>
            </a:r>
            <a:r>
              <a:rPr lang="zh-TW" altLang="en-US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空</a:t>
            </a: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調學會</a:t>
            </a:r>
            <a:r>
              <a:rPr lang="en-US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zh-TW" sz="160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fontAlgn="base" hangingPunct="1">
              <a:spcBef>
                <a:spcPts val="6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中華民國照明學會會員</a:t>
            </a:r>
            <a:endParaRPr lang="en-US" altLang="zh-TW" sz="160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fontAlgn="base" hangingPunct="1">
              <a:spcBef>
                <a:spcPts val="6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美國暖氣通風空氣調節學會</a:t>
            </a:r>
            <a:r>
              <a:rPr lang="en-US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(ASHRAE)</a:t>
            </a: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會員</a:t>
            </a:r>
            <a:endParaRPr lang="en-US" altLang="zh-TW" sz="160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fontAlgn="base" hangingPunct="1">
              <a:spcBef>
                <a:spcPts val="6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日本建築學會會員</a:t>
            </a:r>
            <a:endParaRPr lang="en-US" altLang="zh-TW" sz="160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fontAlgn="base" hangingPunct="1">
              <a:spcBef>
                <a:spcPts val="6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日本音響學會會員</a:t>
            </a:r>
            <a:endParaRPr lang="en-US" altLang="zh-TW" sz="160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fontAlgn="base" hangingPunct="1">
              <a:spcBef>
                <a:spcPts val="6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國際扶輪</a:t>
            </a:r>
            <a:r>
              <a:rPr lang="en-US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3470</a:t>
            </a: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地區台南社社員</a:t>
            </a:r>
            <a:endParaRPr lang="en-US" altLang="zh-TW" sz="160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fontAlgn="base" hangingPunct="1">
              <a:spcBef>
                <a:spcPts val="60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n-US" altLang="zh-TW" sz="160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54627" name="圖片 7" descr="0936248745a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813" y="1557338"/>
            <a:ext cx="2070100" cy="265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9983056"/>
      </p:ext>
    </p:extLst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Text Box 8"/>
          <p:cNvSpPr txBox="1">
            <a:spLocks noChangeArrowheads="1"/>
          </p:cNvSpPr>
          <p:nvPr/>
        </p:nvSpPr>
        <p:spPr bwMode="auto">
          <a:xfrm>
            <a:off x="755650" y="1557338"/>
            <a:ext cx="8123238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marL="285750" indent="-28575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l"/>
            </a:pPr>
            <a:r>
              <a:rPr lang="zh-TW" altLang="en-US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主要經歷</a:t>
            </a:r>
          </a:p>
          <a:p>
            <a:pPr eaLnBrk="1" fontAlgn="base" hangingPunct="1"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成功大學建築系講師、副教授、教授</a:t>
            </a:r>
            <a:endParaRPr lang="en-US" altLang="zh-TW" sz="160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fontAlgn="base" hangingPunct="1"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成功大學建築系主任</a:t>
            </a:r>
            <a:endParaRPr lang="en-US" altLang="zh-TW" sz="160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fontAlgn="base" hangingPunct="1"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zh-TW" altLang="en-US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祐生環控研究中心主任</a:t>
            </a:r>
            <a:endParaRPr lang="en-US" altLang="zh-TW" sz="160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fontAlgn="base" hangingPunct="1"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中華民國建築學會理事</a:t>
            </a:r>
            <a:endParaRPr lang="en-US" altLang="zh-TW" sz="160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fontAlgn="base" hangingPunct="1"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台灣建築學會理事</a:t>
            </a:r>
            <a:r>
              <a:rPr lang="zh-TW" altLang="en-US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、理事長</a:t>
            </a:r>
            <a:endParaRPr lang="en-US" altLang="zh-TW" sz="160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fontAlgn="base" hangingPunct="1"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中華民國音響學會理事</a:t>
            </a:r>
            <a:endParaRPr lang="en-US" altLang="zh-TW" sz="160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fontAlgn="base" hangingPunct="1"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台灣聲學學會理事</a:t>
            </a:r>
            <a:endParaRPr lang="en-US" altLang="zh-TW" sz="160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fontAlgn="base" hangingPunct="1"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zh-TW" altLang="zh-TW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台南市都市設計審議委員會委員</a:t>
            </a:r>
            <a:endParaRPr lang="en-US" altLang="zh-TW" sz="160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fontAlgn="base" hangingPunct="1"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zh-TW" altLang="en-US" sz="16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綠建材標章審查委員</a:t>
            </a:r>
            <a:endParaRPr lang="en-US" altLang="zh-TW" sz="160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fontAlgn="base" hangingPunct="1"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zh-TW" altLang="en-US" sz="160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55651" name="圖片 2" descr="學會理事長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2781300"/>
            <a:ext cx="4194175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2209991"/>
      </p:ext>
    </p:extLst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684213" y="1304925"/>
            <a:ext cx="7705725" cy="4535488"/>
          </a:xfrm>
          <a:prstGeom prst="rect">
            <a:avLst/>
          </a:prstGeom>
          <a:noFill/>
          <a:ln>
            <a:noFill/>
          </a:ln>
          <a:extLst/>
        </p:spPr>
        <p:txBody>
          <a:bodyPr lIns="102870" tIns="51435" rIns="102870" bIns="51435">
            <a:spAutoFit/>
          </a:bodyPr>
          <a:lstStyle>
            <a:lvl1pPr marL="144463" indent="-144463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lang="zh-TW" altLang="en-US" sz="2000" b="1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推薦理由</a:t>
            </a:r>
          </a:p>
          <a:p>
            <a:pPr marL="285750" indent="-285750" fontAlgn="base"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zh-TW" altLang="en-US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終生致力於建築專業教育，為社會培養建築專業人才，特別是強調建築物理環境與建築設計之整合。</a:t>
            </a:r>
            <a:endParaRPr lang="en-US" altLang="zh-TW" sz="1600" dirty="0" smtClean="0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indent="-285750" fontAlgn="base"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zh-TW" altLang="en-US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創立建築音響實驗室，獲得</a:t>
            </a:r>
            <a:r>
              <a:rPr lang="en-US" altLang="zh-TW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TAF</a:t>
            </a:r>
            <a:r>
              <a:rPr lang="zh-TW" altLang="en-US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的認證，提升國內建築業在建築聲學上的技術能力。</a:t>
            </a:r>
            <a:endParaRPr lang="en-US" altLang="zh-TW" sz="1600" dirty="0" smtClean="0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indent="-285750" fontAlgn="base"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zh-TW" altLang="en-US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熱心協助國家重大工程興建，如國家音樂廳、成大醫學院、成大總圖書館、內鄭部建築研究所性能實驗群、台中國家歌劇院、台南文化中心、高雄大東藝術園區、高雄衛武營藝術中心、成大建築系館等。</a:t>
            </a:r>
            <a:endParaRPr lang="en-US" altLang="zh-TW" sz="1600" dirty="0" smtClean="0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indent="-285750" fontAlgn="base"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zh-TW" altLang="en-US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自</a:t>
            </a:r>
            <a:r>
              <a:rPr lang="en-US" altLang="zh-TW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1980</a:t>
            </a:r>
            <a:r>
              <a:rPr lang="zh-TW" altLang="en-US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年入會以來，熱心積極參與學會會務工作，包括學報、學術成果發表會、學術演講、研討會、會刊雜誌復刊、撰文等。積極延攬優秀建築專才為本會會員。</a:t>
            </a:r>
            <a:endParaRPr lang="en-US" altLang="zh-TW" sz="1600" dirty="0" smtClean="0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indent="-285750" fontAlgn="base"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zh-TW" altLang="en-US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配合考選部熱心推動建築師考試改進方案。</a:t>
            </a:r>
            <a:endParaRPr lang="en-US" altLang="zh-TW" sz="1600" dirty="0" smtClean="0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indent="-285750" fontAlgn="base">
              <a:spcBef>
                <a:spcPts val="12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zh-TW" altLang="en-US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積極推動產學合作研究，協助國內建築師完成建築聲學及建築設備整合之工作，協助國內建材廠商開發高性能的聲學建材。特別是開發出新世紀的吸音材</a:t>
            </a:r>
            <a:r>
              <a:rPr lang="en-US" altLang="zh-TW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微孔吸音板，造福業界。</a:t>
            </a:r>
            <a:endParaRPr lang="en-US" altLang="zh-TW" sz="1600" dirty="0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50925405"/>
      </p:ext>
    </p:extLst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ext Box 7"/>
          <p:cNvSpPr txBox="1">
            <a:spLocks noChangeArrowheads="1"/>
          </p:cNvSpPr>
          <p:nvPr/>
        </p:nvSpPr>
        <p:spPr bwMode="auto">
          <a:xfrm>
            <a:off x="684213" y="1304925"/>
            <a:ext cx="7705725" cy="708025"/>
          </a:xfrm>
          <a:prstGeom prst="rect">
            <a:avLst/>
          </a:prstGeom>
          <a:noFill/>
          <a:ln>
            <a:noFill/>
          </a:ln>
          <a:extLst/>
        </p:spPr>
        <p:txBody>
          <a:bodyPr lIns="102870" tIns="51435" rIns="102870" bIns="51435">
            <a:spAutoFit/>
          </a:bodyPr>
          <a:lstStyle>
            <a:lvl1pPr marL="144463" indent="-144463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lang="zh-TW" altLang="en-US" sz="2000" b="1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主要貢獻</a:t>
            </a:r>
          </a:p>
          <a:p>
            <a:pPr marL="285750" indent="-28575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zh-TW" altLang="en-US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引領本學會連續榮獲內政部頒發之民間團體甲等獎</a:t>
            </a:r>
            <a:endParaRPr lang="en-US" altLang="zh-TW" sz="1600" dirty="0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57699" name="圖片 2" descr="_DSC31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244725"/>
            <a:ext cx="2952750" cy="428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7700" name="圖片 3" descr="DSC0009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7" r="21651"/>
          <a:stretch>
            <a:fillRect/>
          </a:stretch>
        </p:blipFill>
        <p:spPr bwMode="auto">
          <a:xfrm>
            <a:off x="4787900" y="2276475"/>
            <a:ext cx="3455988" cy="422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3923990"/>
      </p:ext>
    </p:extLst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684213" y="1304925"/>
            <a:ext cx="7705725" cy="708025"/>
          </a:xfrm>
          <a:prstGeom prst="rect">
            <a:avLst/>
          </a:prstGeom>
          <a:noFill/>
          <a:ln>
            <a:noFill/>
          </a:ln>
          <a:extLst/>
        </p:spPr>
        <p:txBody>
          <a:bodyPr lIns="102870" tIns="51435" rIns="102870" bIns="51435">
            <a:spAutoFit/>
          </a:bodyPr>
          <a:lstStyle>
            <a:lvl1pPr marL="144463" indent="-144463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lang="zh-TW" altLang="en-US" sz="2000" b="1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主要貢獻</a:t>
            </a:r>
          </a:p>
          <a:p>
            <a:pPr marL="285750" indent="-28575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zh-TW" altLang="en-US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復刊本學會會刊雜誌，拉近學會與會員、學會與社會之關係。</a:t>
            </a:r>
            <a:endParaRPr lang="en-US" altLang="zh-TW" sz="1600" dirty="0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58723" name="Picture 2" descr="C:\Documents and Settings\T.E.A Research Group\桌面\退休照片\IMGP77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738" y="2205038"/>
            <a:ext cx="5857875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1180688"/>
      </p:ext>
    </p:extLst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684213" y="1304925"/>
            <a:ext cx="7705725" cy="708025"/>
          </a:xfrm>
          <a:prstGeom prst="rect">
            <a:avLst/>
          </a:prstGeom>
          <a:noFill/>
          <a:ln>
            <a:noFill/>
          </a:ln>
          <a:extLst/>
        </p:spPr>
        <p:txBody>
          <a:bodyPr lIns="102870" tIns="51435" rIns="102870" bIns="51435">
            <a:spAutoFit/>
          </a:bodyPr>
          <a:lstStyle>
            <a:lvl1pPr marL="144463" indent="-144463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lang="zh-TW" altLang="en-US" sz="2000" b="1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主要貢獻</a:t>
            </a:r>
          </a:p>
          <a:p>
            <a:pPr marL="285750" indent="-28575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zh-TW" altLang="en-US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恢復本學會頒發之建築系學生清寒獎學金，促進大學部學生對本學會之瞭解。</a:t>
            </a:r>
            <a:endParaRPr lang="en-US" altLang="zh-TW" sz="1600" dirty="0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59747" name="Picture 2" descr="F:\建築學會\_DSC23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205038"/>
            <a:ext cx="6696075" cy="445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4070516"/>
      </p:ext>
    </p:extLst>
  </p:cSld>
  <p:clrMapOvr>
    <a:masterClrMapping/>
  </p:clrMapOvr>
  <p:transition advTm="5000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684213" y="1304925"/>
            <a:ext cx="7705725" cy="954088"/>
          </a:xfrm>
          <a:prstGeom prst="rect">
            <a:avLst/>
          </a:prstGeom>
          <a:noFill/>
          <a:ln>
            <a:noFill/>
          </a:ln>
          <a:extLst/>
        </p:spPr>
        <p:txBody>
          <a:bodyPr lIns="102870" tIns="51435" rIns="102870" bIns="51435">
            <a:spAutoFit/>
          </a:bodyPr>
          <a:lstStyle>
            <a:lvl1pPr marL="144463" indent="-144463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lang="zh-TW" altLang="en-US" sz="2000" b="1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主要貢獻</a:t>
            </a:r>
          </a:p>
          <a:p>
            <a:pPr marL="285750" indent="-28575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zh-TW" altLang="en-US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定期舉辦建築研究成果發表會，</a:t>
            </a:r>
            <a:r>
              <a:rPr lang="zh-TW" altLang="zh-TW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加強學術研究成果、新建材新設備之發表、青年建築師作品之互動發表於一體，頗獲建築人好評。</a:t>
            </a:r>
            <a:endParaRPr lang="en-US" altLang="zh-TW" sz="1600" dirty="0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60771" name="Picture 2" descr="F:\建築學會\DSC001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349500"/>
            <a:ext cx="5832475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4797482"/>
      </p:ext>
    </p:extLst>
  </p:cSld>
  <p:clrMapOvr>
    <a:masterClrMapping/>
  </p:clrMapOvr>
  <p:transition advTm="5000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684213" y="1304925"/>
            <a:ext cx="7705725" cy="954088"/>
          </a:xfrm>
          <a:prstGeom prst="rect">
            <a:avLst/>
          </a:prstGeom>
          <a:noFill/>
          <a:ln>
            <a:noFill/>
          </a:ln>
          <a:extLst/>
        </p:spPr>
        <p:txBody>
          <a:bodyPr lIns="102870" tIns="51435" rIns="102870" bIns="51435">
            <a:spAutoFit/>
          </a:bodyPr>
          <a:lstStyle>
            <a:lvl1pPr marL="144463" indent="-144463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lang="zh-TW" altLang="en-US" sz="2000" b="1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主要貢獻</a:t>
            </a:r>
          </a:p>
          <a:p>
            <a:pPr marL="285750" indent="-28575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zh-TW" altLang="zh-TW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定期出版本學會之建築學報，包括技術專刊，設計專刊，英文專刊</a:t>
            </a:r>
            <a:r>
              <a:rPr lang="en-US" altLang="zh-TW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en-US" altLang="zh-TW" sz="1600" dirty="0" err="1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ArS</a:t>
            </a:r>
            <a:r>
              <a:rPr lang="en-US" altLang="zh-TW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) </a:t>
            </a:r>
            <a:r>
              <a:rPr lang="zh-TW" altLang="zh-TW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，榮穫國科會認定之</a:t>
            </a:r>
            <a:r>
              <a:rPr lang="en-US" altLang="zh-TW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TSSI</a:t>
            </a:r>
            <a:r>
              <a:rPr lang="zh-TW" altLang="zh-TW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1600" dirty="0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61795" name="圖片 5" descr="技術專刊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565400"/>
            <a:ext cx="25908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1796" name="圖片 6" descr="學報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565400"/>
            <a:ext cx="25908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1797" name="圖片 7" descr="AR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565400"/>
            <a:ext cx="25908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3557622"/>
      </p:ext>
    </p:extLst>
  </p:cSld>
  <p:clrMapOvr>
    <a:masterClrMapping/>
  </p:clrMapOvr>
  <p:transition advTm="5000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684213" y="1304925"/>
            <a:ext cx="7705725" cy="954088"/>
          </a:xfrm>
          <a:prstGeom prst="rect">
            <a:avLst/>
          </a:prstGeom>
          <a:noFill/>
          <a:ln>
            <a:noFill/>
          </a:ln>
          <a:extLst/>
        </p:spPr>
        <p:txBody>
          <a:bodyPr lIns="102870" tIns="51435" rIns="102870" bIns="51435">
            <a:spAutoFit/>
          </a:bodyPr>
          <a:lstStyle>
            <a:lvl1pPr marL="144463" indent="-144463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lang="zh-TW" altLang="en-US" sz="2000" b="1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主要貢獻</a:t>
            </a:r>
          </a:p>
          <a:p>
            <a:pPr marL="285750" indent="-28575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zh-TW" altLang="en-US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引領學會</a:t>
            </a:r>
            <a:r>
              <a:rPr lang="zh-TW" altLang="zh-TW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不定期舉辦社會關心之建築議題研討會，逐漸讓本學會在建築政策上發聲，關心台灣建築環境。</a:t>
            </a:r>
            <a:endParaRPr lang="en-US" altLang="zh-TW" sz="1600" dirty="0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79388" y="2636838"/>
          <a:ext cx="8785224" cy="28797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8408"/>
                <a:gridCol w="2928408"/>
                <a:gridCol w="2928408"/>
              </a:tblGrid>
              <a:tr h="64370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/>
                        <a:t>建築人在中國工作之</a:t>
                      </a:r>
                      <a:endParaRPr lang="en-US" altLang="zh-TW" sz="1600" dirty="0" smtClean="0"/>
                    </a:p>
                    <a:p>
                      <a:pPr algn="ctr"/>
                      <a:r>
                        <a:rPr lang="zh-TW" altLang="en-US" sz="1600" dirty="0" smtClean="0"/>
                        <a:t>機會與陷阱</a:t>
                      </a:r>
                      <a:endParaRPr lang="zh-TW" altLang="en-US" sz="1600" dirty="0"/>
                    </a:p>
                  </a:txBody>
                  <a:tcPr marL="91443" marR="91443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/>
                        <a:t>都市更新</a:t>
                      </a:r>
                      <a:endParaRPr lang="zh-TW" altLang="en-US" sz="1600" dirty="0"/>
                    </a:p>
                  </a:txBody>
                  <a:tcPr marL="91443" marR="91443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/>
                        <a:t>都市容積獎勵</a:t>
                      </a:r>
                      <a:endParaRPr lang="zh-TW" altLang="en-US" sz="1600" dirty="0"/>
                    </a:p>
                  </a:txBody>
                  <a:tcPr marL="91443" marR="91443" marT="45711" marB="45711" anchor="ctr"/>
                </a:tc>
              </a:tr>
              <a:tr h="2236022">
                <a:tc>
                  <a:txBody>
                    <a:bodyPr/>
                    <a:lstStyle/>
                    <a:p>
                      <a:endParaRPr lang="en-US" altLang="zh-TW" sz="1800" dirty="0" smtClean="0"/>
                    </a:p>
                    <a:p>
                      <a:endParaRPr lang="en-US" altLang="zh-TW" sz="1800" dirty="0" smtClean="0"/>
                    </a:p>
                    <a:p>
                      <a:endParaRPr lang="en-US" altLang="zh-TW" sz="1800" dirty="0" smtClean="0"/>
                    </a:p>
                    <a:p>
                      <a:endParaRPr lang="en-US" altLang="zh-TW" sz="1800" dirty="0" smtClean="0"/>
                    </a:p>
                    <a:p>
                      <a:endParaRPr lang="en-US" altLang="zh-TW" sz="1800" dirty="0" smtClean="0"/>
                    </a:p>
                    <a:p>
                      <a:endParaRPr lang="en-US" altLang="zh-TW" sz="1800" dirty="0" smtClean="0"/>
                    </a:p>
                    <a:p>
                      <a:endParaRPr lang="zh-TW" altLang="en-US" sz="1800" dirty="0"/>
                    </a:p>
                  </a:txBody>
                  <a:tcPr marL="91443" marR="91443" marT="45711" marB="45711"/>
                </a:tc>
                <a:tc>
                  <a:txBody>
                    <a:bodyPr/>
                    <a:lstStyle/>
                    <a:p>
                      <a:endParaRPr lang="en-US" altLang="zh-TW" sz="1800" dirty="0" smtClean="0"/>
                    </a:p>
                    <a:p>
                      <a:endParaRPr lang="en-US" altLang="zh-TW" sz="1800" dirty="0" smtClean="0"/>
                    </a:p>
                    <a:p>
                      <a:endParaRPr lang="zh-TW" altLang="en-US" sz="1800" dirty="0"/>
                    </a:p>
                  </a:txBody>
                  <a:tcPr marL="91443" marR="91443" marT="45711" marB="45711"/>
                </a:tc>
                <a:tc>
                  <a:txBody>
                    <a:bodyPr/>
                    <a:lstStyle/>
                    <a:p>
                      <a:endParaRPr lang="zh-TW" altLang="en-US" sz="1800" dirty="0"/>
                    </a:p>
                  </a:txBody>
                  <a:tcPr marL="91443" marR="91443" marT="45711" marB="45711"/>
                </a:tc>
              </a:tr>
            </a:tbl>
          </a:graphicData>
        </a:graphic>
      </p:graphicFrame>
      <p:pic>
        <p:nvPicPr>
          <p:cNvPr id="162833" name="圖片 5" descr="DSCN53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79788"/>
            <a:ext cx="2808288" cy="210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2834" name="圖片 6" descr="IMG_796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0" r="9525"/>
          <a:stretch>
            <a:fillRect/>
          </a:stretch>
        </p:blipFill>
        <p:spPr bwMode="auto">
          <a:xfrm>
            <a:off x="3163888" y="3354388"/>
            <a:ext cx="2814637" cy="212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2835" name="圖片 7" descr="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588" y="3357563"/>
            <a:ext cx="2800350" cy="209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7023194"/>
      </p:ext>
    </p:extLst>
  </p:cSld>
  <p:clrMapOvr>
    <a:masterClrMapping/>
  </p:clrMapOvr>
  <p:transition advTm="5000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539750" y="2492375"/>
          <a:ext cx="8137526" cy="3205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8763"/>
                <a:gridCol w="4068763"/>
              </a:tblGrid>
              <a:tr h="37077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/>
                        <a:t>建構合用之無障礙環境</a:t>
                      </a:r>
                      <a:endParaRPr lang="zh-TW" altLang="en-US" sz="1600" dirty="0"/>
                    </a:p>
                  </a:txBody>
                  <a:tcPr marL="91447" marR="91447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/>
                        <a:t>第九屆市民國際論壇</a:t>
                      </a:r>
                      <a:endParaRPr lang="zh-TW" altLang="en-US" sz="1600" dirty="0"/>
                    </a:p>
                  </a:txBody>
                  <a:tcPr marL="91447" marR="91447" marT="45711" marB="45711" anchor="ctr"/>
                </a:tc>
              </a:tr>
              <a:tr h="2834391">
                <a:tc>
                  <a:txBody>
                    <a:bodyPr/>
                    <a:lstStyle/>
                    <a:p>
                      <a:endParaRPr lang="en-US" altLang="zh-TW" sz="1800" dirty="0" smtClean="0"/>
                    </a:p>
                    <a:p>
                      <a:endParaRPr lang="en-US" altLang="zh-TW" sz="1800" dirty="0" smtClean="0"/>
                    </a:p>
                    <a:p>
                      <a:endParaRPr lang="en-US" altLang="zh-TW" sz="1800" dirty="0" smtClean="0"/>
                    </a:p>
                    <a:p>
                      <a:endParaRPr lang="en-US" altLang="zh-TW" sz="1800" dirty="0" smtClean="0"/>
                    </a:p>
                    <a:p>
                      <a:endParaRPr lang="en-US" altLang="zh-TW" sz="1800" dirty="0" smtClean="0"/>
                    </a:p>
                    <a:p>
                      <a:endParaRPr lang="en-US" altLang="zh-TW" sz="1800" dirty="0" smtClean="0"/>
                    </a:p>
                    <a:p>
                      <a:endParaRPr lang="zh-TW" altLang="en-US" sz="1800" dirty="0"/>
                    </a:p>
                  </a:txBody>
                  <a:tcPr marL="91447" marR="91447" marT="45711" marB="45711"/>
                </a:tc>
                <a:tc>
                  <a:txBody>
                    <a:bodyPr/>
                    <a:lstStyle/>
                    <a:p>
                      <a:endParaRPr lang="en-US" altLang="zh-TW" sz="1800" dirty="0" smtClean="0"/>
                    </a:p>
                    <a:p>
                      <a:endParaRPr lang="en-US" altLang="zh-TW" sz="1800" dirty="0" smtClean="0"/>
                    </a:p>
                    <a:p>
                      <a:endParaRPr lang="en-US" altLang="zh-TW" sz="1800" dirty="0" smtClean="0"/>
                    </a:p>
                    <a:p>
                      <a:endParaRPr lang="en-US" altLang="zh-TW" sz="1800" dirty="0" smtClean="0"/>
                    </a:p>
                    <a:p>
                      <a:endParaRPr lang="en-US" altLang="zh-TW" sz="1800" dirty="0" smtClean="0"/>
                    </a:p>
                    <a:p>
                      <a:endParaRPr lang="en-US" altLang="zh-TW" sz="1800" dirty="0" smtClean="0"/>
                    </a:p>
                    <a:p>
                      <a:endParaRPr lang="en-US" altLang="zh-TW" sz="1800" dirty="0" smtClean="0"/>
                    </a:p>
                    <a:p>
                      <a:endParaRPr lang="en-US" altLang="zh-TW" sz="1800" dirty="0" smtClean="0"/>
                    </a:p>
                    <a:p>
                      <a:endParaRPr lang="en-US" altLang="zh-TW" sz="1800" dirty="0" smtClean="0"/>
                    </a:p>
                    <a:p>
                      <a:endParaRPr lang="zh-TW" altLang="en-US" sz="1800" dirty="0"/>
                    </a:p>
                  </a:txBody>
                  <a:tcPr marL="91447" marR="91447" marT="45711" marB="45711"/>
                </a:tc>
              </a:tr>
            </a:tbl>
          </a:graphicData>
        </a:graphic>
      </p:graphicFrame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684213" y="1304925"/>
            <a:ext cx="7705725" cy="954088"/>
          </a:xfrm>
          <a:prstGeom prst="rect">
            <a:avLst/>
          </a:prstGeom>
          <a:noFill/>
          <a:ln>
            <a:noFill/>
          </a:ln>
          <a:extLst/>
        </p:spPr>
        <p:txBody>
          <a:bodyPr lIns="102870" tIns="51435" rIns="102870" bIns="51435">
            <a:spAutoFit/>
          </a:bodyPr>
          <a:lstStyle>
            <a:lvl1pPr marL="144463" indent="-144463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marL="342900" indent="-342900" algn="just"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lang="zh-TW" altLang="en-US" sz="2000" b="1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主要貢獻</a:t>
            </a:r>
          </a:p>
          <a:p>
            <a:pPr marL="285750" indent="-28575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zh-TW" altLang="en-US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引領學會</a:t>
            </a:r>
            <a:r>
              <a:rPr lang="zh-TW" altLang="zh-TW" sz="1600" dirty="0" smtClean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不定期舉辦社會關心之建築議題研討會，逐漸讓本學會在建築政策上發聲，關心台灣建築環境。</a:t>
            </a:r>
            <a:endParaRPr lang="en-US" altLang="zh-TW" sz="1600" dirty="0">
              <a:solidFill>
                <a:prstClr val="white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63854" name="圖片 5" descr="SAM_11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2997200"/>
            <a:ext cx="3457575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55" name="圖片 6" descr="DSC0190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997200"/>
            <a:ext cx="3540125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453062"/>
      </p:ext>
    </p:extLst>
  </p:cSld>
  <p:clrMapOvr>
    <a:masterClrMapping/>
  </p:clrMapOvr>
  <p:transition advTm="5000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pic>
        <p:nvPicPr>
          <p:cNvPr id="164868" name="Picture 2" descr="C:\Users\utahiro\Desktop\AIOT 13-會士07賴榮平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2575"/>
            <a:ext cx="9297988" cy="657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5403535"/>
      </p:ext>
    </p:extLst>
  </p:cSld>
  <p:clrMapOvr>
    <a:masterClrMapping/>
  </p:clrMapOvr>
  <p:transition advTm="5000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Text Box 6"/>
          <p:cNvSpPr txBox="1">
            <a:spLocks noChangeArrowheads="1"/>
          </p:cNvSpPr>
          <p:nvPr/>
        </p:nvSpPr>
        <p:spPr bwMode="auto">
          <a:xfrm>
            <a:off x="0" y="2997200"/>
            <a:ext cx="9144000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TW" altLang="en-US" sz="3200" b="1">
                <a:solidFill>
                  <a:srgbClr val="FFFFFF"/>
                </a:solidFill>
                <a:latin typeface="RomanC" pitchFamily="2" charset="0"/>
                <a:ea typeface="華康特粗明體" pitchFamily="49" charset="-120"/>
              </a:rPr>
              <a:t>恭喜 賴榮平 會員 晉升會士</a:t>
            </a:r>
            <a:endParaRPr lang="en-US" altLang="zh-TW" sz="3200" b="1">
              <a:solidFill>
                <a:srgbClr val="FFFFFF"/>
              </a:solidFill>
              <a:latin typeface="Swis721 BT" pitchFamily="34" charset="0"/>
            </a:endParaRPr>
          </a:p>
        </p:txBody>
      </p:sp>
      <p:pic>
        <p:nvPicPr>
          <p:cNvPr id="16589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325438"/>
            <a:ext cx="2066925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471503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3_宣紙">
  <a:themeElements>
    <a:clrScheme name="宣紙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宣紙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宣紙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569</Words>
  <Application>Microsoft Office PowerPoint</Application>
  <PresentationFormat>如螢幕大小 (4:3)</PresentationFormat>
  <Paragraphs>75</Paragraphs>
  <Slides>13</Slides>
  <Notes>0</Notes>
  <HiddenSlides>0</HiddenSlides>
  <MMClips>1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14" baseType="lpstr">
      <vt:lpstr>3_宣紙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HP2</dc:creator>
  <cp:lastModifiedBy>HP2</cp:lastModifiedBy>
  <cp:revision>1</cp:revision>
  <dcterms:created xsi:type="dcterms:W3CDTF">2014-11-17T01:36:09Z</dcterms:created>
  <dcterms:modified xsi:type="dcterms:W3CDTF">2014-11-17T01:36:40Z</dcterms:modified>
</cp:coreProperties>
</file>