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0" r:id="rId1"/>
  </p:sldMasterIdLst>
  <p:notesMasterIdLst>
    <p:notesMasterId r:id="rId8"/>
  </p:notesMasterIdLst>
  <p:sldIdLst>
    <p:sldId id="256" r:id="rId2"/>
    <p:sldId id="259" r:id="rId3"/>
    <p:sldId id="261" r:id="rId4"/>
    <p:sldId id="280" r:id="rId5"/>
    <p:sldId id="279" r:id="rId6"/>
    <p:sldId id="278" r:id="rId7"/>
  </p:sldIdLst>
  <p:sldSz cx="10801350" cy="7200900"/>
  <p:notesSz cx="9144000" cy="6858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40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E75B6"/>
    <a:srgbClr val="2A2A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814"/>
    <p:restoredTop sz="94798"/>
  </p:normalViewPr>
  <p:slideViewPr>
    <p:cSldViewPr>
      <p:cViewPr varScale="1">
        <p:scale>
          <a:sx n="108" d="100"/>
          <a:sy n="108" d="100"/>
        </p:scale>
        <p:origin x="224" y="392"/>
      </p:cViewPr>
      <p:guideLst>
        <p:guide orient="horz" pos="2268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25D215-EE88-4CDD-9AB3-E563C13334CA}" type="datetimeFigureOut">
              <a:rPr lang="zh-TW" altLang="en-US" smtClean="0"/>
              <a:t>2026/4/2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835275" y="857250"/>
            <a:ext cx="347345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45438-4872-4131-A801-2D29647AAA8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2505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E56D6-0CE7-4080-AC7F-4B277B157C7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030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B945438-4872-4131-A801-2D29647AAA8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4776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4F956D-A18F-5CBF-C48D-9C1C7D8000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0169" y="1178481"/>
            <a:ext cx="8101013" cy="2506980"/>
          </a:xfrm>
        </p:spPr>
        <p:txBody>
          <a:bodyPr anchor="b"/>
          <a:lstStyle>
            <a:lvl1pPr algn="ctr"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BC3BA5FE-54B0-B135-B64F-5B1B44F06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169" y="3782140"/>
            <a:ext cx="8101013" cy="1738550"/>
          </a:xfrm>
        </p:spPr>
        <p:txBody>
          <a:bodyPr/>
          <a:lstStyle>
            <a:lvl1pPr marL="0" indent="0" algn="ctr">
              <a:buNone/>
              <a:defRPr sz="2126"/>
            </a:lvl1pPr>
            <a:lvl2pPr marL="405033" indent="0" algn="ctr">
              <a:buNone/>
              <a:defRPr sz="1772"/>
            </a:lvl2pPr>
            <a:lvl3pPr marL="810067" indent="0" algn="ctr">
              <a:buNone/>
              <a:defRPr sz="1595"/>
            </a:lvl3pPr>
            <a:lvl4pPr marL="1215100" indent="0" algn="ctr">
              <a:buNone/>
              <a:defRPr sz="1417"/>
            </a:lvl4pPr>
            <a:lvl5pPr marL="1620134" indent="0" algn="ctr">
              <a:buNone/>
              <a:defRPr sz="1417"/>
            </a:lvl5pPr>
            <a:lvl6pPr marL="2025167" indent="0" algn="ctr">
              <a:buNone/>
              <a:defRPr sz="1417"/>
            </a:lvl6pPr>
            <a:lvl7pPr marL="2430201" indent="0" algn="ctr">
              <a:buNone/>
              <a:defRPr sz="1417"/>
            </a:lvl7pPr>
            <a:lvl8pPr marL="2835234" indent="0" algn="ctr">
              <a:buNone/>
              <a:defRPr sz="1417"/>
            </a:lvl8pPr>
            <a:lvl9pPr marL="3240268" indent="0" algn="ctr">
              <a:buNone/>
              <a:defRPr sz="1417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0300FFE-AC62-DFAB-96F2-79B1A59BE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CF4B0E-2D47-42D8-B154-5E87F590810E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4D49AAB-AE4C-B10C-EB5B-4E6543DC9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C043DE8-0D9B-3C7A-E765-BF4638BA3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8D295C-4FC1-454D-B7AA-BF625B9EA98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8191863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151FF6-B1B1-E307-6B2E-C627F31AD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027145C-17CC-74DB-17C6-774BFF7A3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70A8D9B-0060-7A94-5FD0-5AC0D3FF6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9AB4E63-6FC6-49A8-DBF2-A7FF051B5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5273563-C731-157D-61CD-E3617CC5A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5018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CA3FAAD-7422-4899-441A-C003E63A3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967" y="1795225"/>
            <a:ext cx="9316164" cy="2995374"/>
          </a:xfrm>
        </p:spPr>
        <p:txBody>
          <a:bodyPr anchor="b"/>
          <a:lstStyle>
            <a:lvl1pPr>
              <a:defRPr sz="531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2B7B84F-935F-3D72-9B4F-6FFCC094E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6967" y="4818937"/>
            <a:ext cx="9316164" cy="1575196"/>
          </a:xfrm>
        </p:spPr>
        <p:txBody>
          <a:bodyPr/>
          <a:lstStyle>
            <a:lvl1pPr marL="0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1pPr>
            <a:lvl2pPr marL="405033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2pPr>
            <a:lvl3pPr marL="810067" indent="0">
              <a:buNone/>
              <a:defRPr sz="1595">
                <a:solidFill>
                  <a:schemeClr val="tx1">
                    <a:tint val="75000"/>
                  </a:schemeClr>
                </a:solidFill>
              </a:defRPr>
            </a:lvl3pPr>
            <a:lvl4pPr marL="1215100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4pPr>
            <a:lvl5pPr marL="16201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5pPr>
            <a:lvl6pPr marL="2025167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6pPr>
            <a:lvl7pPr marL="2430201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7pPr>
            <a:lvl8pPr marL="2835234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8pPr>
            <a:lvl9pPr marL="3240268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D7AB984-7DE4-8197-4CE7-293B61486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A814A4B-4096-EB3F-4F6E-4FC8C09D8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E60CA67-9493-FF45-D982-1ACD641DB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6853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AC3CD3-76F2-191E-03F5-FB5DDB3DC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56F092F-A811-C6D4-2A45-FA8B58751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259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529D542-BD95-5CE1-5B74-861426AFB4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68183" y="1916906"/>
            <a:ext cx="4590574" cy="456890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66E3F502-29C4-A9A4-236E-E2E463DF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08BE372-8327-F1AE-6C0A-65BDA466A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9897E56-9AD6-7646-156B-13D913636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6772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7970164-C1FA-13C2-2C0E-75392DC62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383382"/>
            <a:ext cx="9316164" cy="139184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3C03E9A-2C3B-F2E9-7CDD-440A5302B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4000" y="1765221"/>
            <a:ext cx="4569477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465EF378-E50A-BD5B-64FA-E85C25B6FE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4000" y="2630329"/>
            <a:ext cx="4569477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BFAF84C3-92A6-A78B-BD07-5A7EF24044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468183" y="1765221"/>
            <a:ext cx="4591981" cy="865108"/>
          </a:xfrm>
        </p:spPr>
        <p:txBody>
          <a:bodyPr anchor="b"/>
          <a:lstStyle>
            <a:lvl1pPr marL="0" indent="0">
              <a:buNone/>
              <a:defRPr sz="2126" b="1"/>
            </a:lvl1pPr>
            <a:lvl2pPr marL="405033" indent="0">
              <a:buNone/>
              <a:defRPr sz="1772" b="1"/>
            </a:lvl2pPr>
            <a:lvl3pPr marL="810067" indent="0">
              <a:buNone/>
              <a:defRPr sz="1595" b="1"/>
            </a:lvl3pPr>
            <a:lvl4pPr marL="1215100" indent="0">
              <a:buNone/>
              <a:defRPr sz="1417" b="1"/>
            </a:lvl4pPr>
            <a:lvl5pPr marL="1620134" indent="0">
              <a:buNone/>
              <a:defRPr sz="1417" b="1"/>
            </a:lvl5pPr>
            <a:lvl6pPr marL="2025167" indent="0">
              <a:buNone/>
              <a:defRPr sz="1417" b="1"/>
            </a:lvl6pPr>
            <a:lvl7pPr marL="2430201" indent="0">
              <a:buNone/>
              <a:defRPr sz="1417" b="1"/>
            </a:lvl7pPr>
            <a:lvl8pPr marL="2835234" indent="0">
              <a:buNone/>
              <a:defRPr sz="1417" b="1"/>
            </a:lvl8pPr>
            <a:lvl9pPr marL="3240268" indent="0">
              <a:buNone/>
              <a:defRPr sz="14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0AF84CB1-5826-5DC3-10BD-4373F44C01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468183" y="2630329"/>
            <a:ext cx="4591981" cy="386881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57A80F0E-9C68-8966-7248-E73F3A28C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5EB290C-EE58-AC8D-7D6A-60238A9BC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37212357-9B56-E717-1610-C9919B5D7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3829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473773B-E6FA-CF83-DCCE-0D7AF1EF1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078EEDDF-F143-0425-0314-86028C65F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C276C65-5B4A-4CA6-8485-577A7FDAF930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DBA4F1E-B88A-BDDF-C3E5-3234DC5D6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CD5DC4B-13C9-935F-5EBD-D20D81972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E30572-AE04-439A-B40C-19C2D5A32315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257286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91BCC058-38C6-A612-A7B4-0283A3897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A9DBDB-BDD8-41C6-BAD1-B96829BE9154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06A61705-B0AC-F895-736A-11FCC8B1F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8B1FCBD-0364-B662-9983-D69FBBED2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C79E84-B055-45EC-986B-6D1EEE6E9B70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5296289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3230346-E727-36A9-3C19-665D9FDA4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B4A5437-F312-415C-781B-A2C4034932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>
              <a:defRPr sz="2835"/>
            </a:lvl1pPr>
            <a:lvl2pPr>
              <a:defRPr sz="2481"/>
            </a:lvl2pPr>
            <a:lvl3pPr>
              <a:defRPr sz="2126"/>
            </a:lvl3pPr>
            <a:lvl4pPr>
              <a:defRPr sz="1772"/>
            </a:lvl4pPr>
            <a:lvl5pPr>
              <a:defRPr sz="1772"/>
            </a:lvl5pPr>
            <a:lvl6pPr>
              <a:defRPr sz="1772"/>
            </a:lvl6pPr>
            <a:lvl7pPr>
              <a:defRPr sz="1772"/>
            </a:lvl7pPr>
            <a:lvl8pPr>
              <a:defRPr sz="1772"/>
            </a:lvl8pPr>
            <a:lvl9pPr>
              <a:defRPr sz="177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449443FC-2157-F6FA-8FA3-6E2D30B0DE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FF280E3-D4AD-CC19-A58F-7B61C8F59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94D363D-056D-2E89-EB13-5C1874145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04B7D9B-3F69-1A8D-FF44-FEB0E47B6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9643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38D49AC-D5F8-B202-15A4-E377455D5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000" y="480060"/>
            <a:ext cx="3483716" cy="1680210"/>
          </a:xfrm>
        </p:spPr>
        <p:txBody>
          <a:bodyPr anchor="b"/>
          <a:lstStyle>
            <a:lvl1pPr>
              <a:defRPr sz="283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F7E0B4D7-77C2-7669-824C-BB1DB5426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591981" y="1036797"/>
            <a:ext cx="5468183" cy="5117306"/>
          </a:xfrm>
        </p:spPr>
        <p:txBody>
          <a:bodyPr/>
          <a:lstStyle>
            <a:lvl1pPr marL="0" indent="0">
              <a:buNone/>
              <a:defRPr sz="2835"/>
            </a:lvl1pPr>
            <a:lvl2pPr marL="405033" indent="0">
              <a:buNone/>
              <a:defRPr sz="2481"/>
            </a:lvl2pPr>
            <a:lvl3pPr marL="810067" indent="0">
              <a:buNone/>
              <a:defRPr sz="2126"/>
            </a:lvl3pPr>
            <a:lvl4pPr marL="1215100" indent="0">
              <a:buNone/>
              <a:defRPr sz="1772"/>
            </a:lvl4pPr>
            <a:lvl5pPr marL="1620134" indent="0">
              <a:buNone/>
              <a:defRPr sz="1772"/>
            </a:lvl5pPr>
            <a:lvl6pPr marL="2025167" indent="0">
              <a:buNone/>
              <a:defRPr sz="1772"/>
            </a:lvl6pPr>
            <a:lvl7pPr marL="2430201" indent="0">
              <a:buNone/>
              <a:defRPr sz="1772"/>
            </a:lvl7pPr>
            <a:lvl8pPr marL="2835234" indent="0">
              <a:buNone/>
              <a:defRPr sz="1772"/>
            </a:lvl8pPr>
            <a:lvl9pPr marL="3240268" indent="0">
              <a:buNone/>
              <a:defRPr sz="1772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3EFB3070-DFDC-F2CF-45FD-FC4A052F1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000" y="2160270"/>
            <a:ext cx="3483716" cy="4002167"/>
          </a:xfrm>
        </p:spPr>
        <p:txBody>
          <a:bodyPr/>
          <a:lstStyle>
            <a:lvl1pPr marL="0" indent="0">
              <a:buNone/>
              <a:defRPr sz="1417"/>
            </a:lvl1pPr>
            <a:lvl2pPr marL="405033" indent="0">
              <a:buNone/>
              <a:defRPr sz="1240"/>
            </a:lvl2pPr>
            <a:lvl3pPr marL="810067" indent="0">
              <a:buNone/>
              <a:defRPr sz="1063"/>
            </a:lvl3pPr>
            <a:lvl4pPr marL="1215100" indent="0">
              <a:buNone/>
              <a:defRPr sz="886"/>
            </a:lvl4pPr>
            <a:lvl5pPr marL="1620134" indent="0">
              <a:buNone/>
              <a:defRPr sz="886"/>
            </a:lvl5pPr>
            <a:lvl6pPr marL="2025167" indent="0">
              <a:buNone/>
              <a:defRPr sz="886"/>
            </a:lvl6pPr>
            <a:lvl7pPr marL="2430201" indent="0">
              <a:buNone/>
              <a:defRPr sz="886"/>
            </a:lvl7pPr>
            <a:lvl8pPr marL="2835234" indent="0">
              <a:buNone/>
              <a:defRPr sz="886"/>
            </a:lvl8pPr>
            <a:lvl9pPr marL="3240268" indent="0">
              <a:buNone/>
              <a:defRPr sz="886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84E3BA6B-82A4-CF8E-FF8C-043DA7CB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84C4585-0621-FF4C-6D8A-0BD6CD2DB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AF5A70D-5F93-CF16-3C2C-A537CDF91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0849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4FA415-0C5B-FA3A-5CEA-3267E5084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7D1EC4C-7C9C-CD0E-F24E-48E224CB98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AA68CB1-51FA-F5B7-CE53-7E42779F8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CAD652-AEE0-43CE-8718-9B4815F61AA2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55305F3-19EA-3EB0-EFC4-67E7C8E30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26FF87D-3093-B5FE-220B-0A1048707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176C96-6D2F-4FDD-B96C-12BD90D3505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3642945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2A617E6D-ECD2-02D8-9652-E61FB7E362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29716" y="383381"/>
            <a:ext cx="2329041" cy="610243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ED34EE8-5F55-223E-D2BC-4FC9FBD981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42593" y="383381"/>
            <a:ext cx="6852106" cy="610243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59BD393-976E-B3ED-3E9B-20085401C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304543-BB17-4245-AC18-D791B97E6F05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DEE256D-1D77-BB86-8DD3-603BD6AFD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B6219EE-2051-02EC-7FFA-49CF6EAA2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257D8-76BB-4AB7-B8DE-3ED0AD1B520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4311290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F745869-DC76-EFEF-6977-7358EE278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593" y="383382"/>
            <a:ext cx="9316164" cy="13918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2446DE6-77E5-FE3E-0867-60ABAC41D8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2593" y="1916906"/>
            <a:ext cx="9316164" cy="45689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2D31CC8-47C5-78C6-F94C-36A1DE14D3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4259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528C0CA-6315-40E5-B0FB-492BAC53A3C6}" type="datetimeFigureOut">
              <a:rPr lang="zh-TW" altLang="en-US" smtClean="0"/>
              <a:pPr>
                <a:defRPr/>
              </a:pPr>
              <a:t>2026/4/2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B1EF0D0-BED2-05EB-0193-6EEF0B4009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77947" y="6674168"/>
            <a:ext cx="3645456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E4E3B77-5954-08CC-B7E1-6EFA58794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28453" y="6674168"/>
            <a:ext cx="2430304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84A87AD-4D9E-414F-847D-B03178957B6B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6567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</p:sldLayoutIdLst>
  <p:transition spd="slow">
    <p:fade/>
  </p:transition>
  <p:txStyles>
    <p:titleStyle>
      <a:lvl1pPr algn="l" defTabSz="810067" rtl="0" eaLnBrk="1" latinLnBrk="0" hangingPunct="1">
        <a:lnSpc>
          <a:spcPct val="90000"/>
        </a:lnSpc>
        <a:spcBef>
          <a:spcPct val="0"/>
        </a:spcBef>
        <a:buNone/>
        <a:defRPr sz="38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2517" indent="-202517" algn="l" defTabSz="810067" rtl="0" eaLnBrk="1" latinLnBrk="0" hangingPunct="1">
        <a:lnSpc>
          <a:spcPct val="90000"/>
        </a:lnSpc>
        <a:spcBef>
          <a:spcPts val="886"/>
        </a:spcBef>
        <a:buFont typeface="Arial" panose="020B0604020202020204" pitchFamily="34" charset="0"/>
        <a:buChar char="•"/>
        <a:defRPr sz="2481" kern="1200">
          <a:solidFill>
            <a:schemeClr val="tx1"/>
          </a:solidFill>
          <a:latin typeface="+mn-lt"/>
          <a:ea typeface="+mn-ea"/>
          <a:cs typeface="+mn-cs"/>
        </a:defRPr>
      </a:lvl1pPr>
      <a:lvl2pPr marL="607550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2pPr>
      <a:lvl3pPr marL="10125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3pPr>
      <a:lvl4pPr marL="1417617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8226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227684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632718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3037751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442785" indent="-202517" algn="l" defTabSz="810067" rtl="0" eaLnBrk="1" latinLnBrk="0" hangingPunct="1">
        <a:lnSpc>
          <a:spcPct val="90000"/>
        </a:lnSpc>
        <a:spcBef>
          <a:spcPts val="443"/>
        </a:spcBef>
        <a:buFont typeface="Arial" panose="020B0604020202020204" pitchFamily="34" charset="0"/>
        <a:buChar char="•"/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2pPr>
      <a:lvl3pPr marL="8100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3pPr>
      <a:lvl4pPr marL="1215100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4pPr>
      <a:lvl5pPr marL="16201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5pPr>
      <a:lvl6pPr marL="2025167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6pPr>
      <a:lvl7pPr marL="2430201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7pPr>
      <a:lvl8pPr marL="2835234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8pPr>
      <a:lvl9pPr marL="3240268" algn="l" defTabSz="810067" rtl="0" eaLnBrk="1" latinLnBrk="0" hangingPunct="1">
        <a:defRPr sz="159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567" y="1358187"/>
            <a:ext cx="3136497" cy="326836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545633" y="2001456"/>
            <a:ext cx="5724644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7200" b="1" i="0" u="none" strike="noStrike" cap="none">
                <a:solidFill>
                  <a:srgbClr val="002060"/>
                </a:solidFill>
                <a:latin typeface="Microsoft JhengHei"/>
                <a:ea typeface="Microsoft JhengHei"/>
                <a:cs typeface="Microsoft JhengHei"/>
                <a:sym typeface="Arial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zh-TW" altLang="en-US" dirty="0"/>
              <a:t>臺灣建築學會</a:t>
            </a:r>
            <a:endParaRPr lang="en-US" altLang="zh-TW" dirty="0"/>
          </a:p>
          <a:p>
            <a:r>
              <a:rPr lang="en-US" altLang="zh-TW" dirty="0"/>
              <a:t>2026</a:t>
            </a:r>
            <a:r>
              <a:rPr lang="zh-TW" altLang="en-US" dirty="0"/>
              <a:t>年會士</a:t>
            </a:r>
            <a:endParaRPr lang="en-US" altLang="zh-TW" dirty="0"/>
          </a:p>
        </p:txBody>
      </p:sp>
      <p:sp>
        <p:nvSpPr>
          <p:cNvPr id="8" name="文字方塊 7"/>
          <p:cNvSpPr txBox="1"/>
          <p:nvPr/>
        </p:nvSpPr>
        <p:spPr>
          <a:xfrm>
            <a:off x="2929998" y="4637401"/>
            <a:ext cx="4955914" cy="1415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5400" b="1" i="0" u="none" strike="noStrike" cap="none">
                <a:solidFill>
                  <a:srgbClr val="002060"/>
                </a:solidFill>
                <a:latin typeface="Microsoft JhengHei"/>
                <a:ea typeface="Microsoft JhengHei"/>
                <a:cs typeface="Microsoft JhengHei"/>
                <a:sym typeface="Arial"/>
              </a:defRPr>
            </a:lvl1pPr>
            <a:lvl2pPr marR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zh-TW" altLang="en-US" dirty="0"/>
              <a:t>黎淑婷</a:t>
            </a:r>
            <a:endParaRPr lang="en-US" altLang="zh-TW" dirty="0"/>
          </a:p>
          <a:p>
            <a:r>
              <a:rPr lang="en-US" altLang="zh-TW" sz="3200" dirty="0" err="1"/>
              <a:t>Shwu</a:t>
            </a:r>
            <a:r>
              <a:rPr lang="en-US" altLang="zh-TW" sz="3200" dirty="0"/>
              <a:t>-Ting Lee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86499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2000">
        <p14:flash/>
      </p:transition>
    </mc:Choice>
    <mc:Fallback xmlns="">
      <p:transition spd="slow" advClick="0" advTm="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字方塊 1"/>
          <p:cNvSpPr txBox="1">
            <a:spLocks noChangeArrowheads="1"/>
          </p:cNvSpPr>
          <p:nvPr/>
        </p:nvSpPr>
        <p:spPr bwMode="auto">
          <a:xfrm>
            <a:off x="431800" y="288082"/>
            <a:ext cx="210826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黎淑婷會士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B853B57E-E873-E3E0-9ED6-B056788D90A4}"/>
              </a:ext>
            </a:extLst>
          </p:cNvPr>
          <p:cNvCxnSpPr/>
          <p:nvPr/>
        </p:nvCxnSpPr>
        <p:spPr>
          <a:xfrm>
            <a:off x="576139" y="864146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E84ECEC2-A745-9785-118A-AC0FE3FBE1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" r="12553"/>
          <a:stretch/>
        </p:blipFill>
        <p:spPr>
          <a:xfrm>
            <a:off x="7955567" y="910932"/>
            <a:ext cx="2807043" cy="2257466"/>
          </a:xfrm>
          <a:prstGeom prst="rect">
            <a:avLst/>
          </a:prstGeom>
        </p:spPr>
      </p:pic>
      <p:sp>
        <p:nvSpPr>
          <p:cNvPr id="8195" name="文字方塊 3"/>
          <p:cNvSpPr txBox="1">
            <a:spLocks noChangeArrowheads="1"/>
          </p:cNvSpPr>
          <p:nvPr/>
        </p:nvSpPr>
        <p:spPr bwMode="auto">
          <a:xfrm>
            <a:off x="431800" y="910932"/>
            <a:ext cx="7952953" cy="6881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個人簡介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學歷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pPr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1985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中原大學建築工程學系 學士</a:t>
            </a:r>
          </a:p>
          <a:p>
            <a:pPr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1990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美國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University of Iowa, MFA</a:t>
            </a:r>
            <a:r>
              <a:rPr lang="en-US" altLang="zh-TW" sz="1600" dirty="0">
                <a:latin typeface="Poor Richard" panose="02080502050505020702" pitchFamily="18" charset="0"/>
                <a:ea typeface="微軟正黑體" pitchFamily="34" charset="-120"/>
              </a:rPr>
              <a:t>(</a:t>
            </a:r>
            <a:r>
              <a:rPr lang="zh-TW" altLang="en-US" sz="16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創造力與跨域的啟蒙</a:t>
            </a:r>
            <a:r>
              <a:rPr lang="en-US" altLang="zh-TW" sz="1600" dirty="0">
                <a:latin typeface="Poor Richard" panose="02080502050505020702" pitchFamily="18" charset="0"/>
                <a:ea typeface="微軟正黑體" pitchFamily="34" charset="-120"/>
              </a:rPr>
              <a:t>)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2005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澳洲國立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Swinburne University of Technology, </a:t>
            </a:r>
            <a:r>
              <a:rPr lang="en-US" altLang="zh-TW" sz="1600" dirty="0" err="1">
                <a:latin typeface="微軟正黑體" pitchFamily="34" charset="-120"/>
                <a:ea typeface="微軟正黑體" pitchFamily="34" charset="-120"/>
              </a:rPr>
              <a:t>D.Des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 (</a:t>
            </a:r>
            <a:r>
              <a:rPr lang="zh-TW" altLang="en-US" sz="16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不同文明價值的</a:t>
            </a:r>
            <a:r>
              <a:rPr lang="zh-TW" altLang="en-US" sz="1600" dirty="0">
                <a:highlight>
                  <a:srgbClr val="FFFFFF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洗禮</a:t>
            </a:r>
            <a:r>
              <a:rPr lang="en-US" altLang="zh-TW" sz="1600" dirty="0">
                <a:highlight>
                  <a:srgbClr val="FFFFFF"/>
                </a:highlight>
                <a:latin typeface="Microsoft YaHei" panose="020B0503020204020204" pitchFamily="34" charset="-122"/>
                <a:ea typeface="Microsoft YaHei" panose="020B0503020204020204" pitchFamily="34" charset="-122"/>
              </a:rPr>
              <a:t>)</a:t>
            </a:r>
          </a:p>
          <a:p>
            <a:pPr>
              <a:spcBef>
                <a:spcPts val="300"/>
              </a:spcBef>
            </a:pPr>
            <a:r>
              <a:rPr lang="en-US" altLang="zh-TW" sz="16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A journey of learning, culture, and architecture</a:t>
            </a:r>
          </a:p>
          <a:p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經歷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現職</a:t>
            </a:r>
            <a:endParaRPr lang="en-US" altLang="zh-TW" b="1" dirty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1950"/>
              </a:lnSpc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1989 Design Manager, </a:t>
            </a:r>
            <a:r>
              <a:rPr lang="en-US" altLang="zh-TW" sz="1600" dirty="0" err="1">
                <a:latin typeface="微軟正黑體" pitchFamily="34" charset="-120"/>
                <a:ea typeface="微軟正黑體" pitchFamily="34" charset="-120"/>
              </a:rPr>
              <a:t>Larken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 Inc. USA</a:t>
            </a:r>
          </a:p>
          <a:p>
            <a:pPr>
              <a:lnSpc>
                <a:spcPts val="1950"/>
              </a:lnSpc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1990 Assistant Professor, California State University, San Bernardino, USA</a:t>
            </a:r>
          </a:p>
          <a:p>
            <a:pPr>
              <a:lnSpc>
                <a:spcPts val="1950"/>
              </a:lnSpc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1993 Lecturer,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逢甲大學  </a:t>
            </a:r>
          </a:p>
          <a:p>
            <a:pPr>
              <a:lnSpc>
                <a:spcPts val="1950"/>
              </a:lnSpc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2000 Lecturer,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澳洲國立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Swinburne University of Technology</a:t>
            </a:r>
          </a:p>
          <a:p>
            <a:pPr>
              <a:lnSpc>
                <a:spcPts val="1950"/>
              </a:lnSpc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2008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逢甲大學建築系 系主任</a:t>
            </a:r>
          </a:p>
          <a:p>
            <a:pPr>
              <a:lnSpc>
                <a:spcPts val="1950"/>
              </a:lnSpc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2015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逢甲大學建築專業學院 籌備院長</a:t>
            </a:r>
          </a:p>
          <a:p>
            <a:pPr>
              <a:lnSpc>
                <a:spcPts val="1950"/>
              </a:lnSpc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2016~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逢甲大學建築專業學院 院長</a:t>
            </a:r>
          </a:p>
          <a:p>
            <a:pPr>
              <a:lnSpc>
                <a:spcPts val="1950"/>
              </a:lnSpc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2022~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逢甲大學 副校長兼建築專業學院 院長</a:t>
            </a:r>
          </a:p>
          <a:p>
            <a:pPr>
              <a:lnSpc>
                <a:spcPts val="1950"/>
              </a:lnSpc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2024~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財團法人臺中市建築文化教育基金會 副董事長</a:t>
            </a:r>
          </a:p>
          <a:p>
            <a:pPr>
              <a:lnSpc>
                <a:spcPts val="1950"/>
              </a:lnSpc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2025~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德昌營造 獨立董事</a:t>
            </a:r>
          </a:p>
          <a:p>
            <a:pPr>
              <a:lnSpc>
                <a:spcPts val="1950"/>
              </a:lnSpc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2021~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四季藝術教育基金會 董事</a:t>
            </a:r>
          </a:p>
          <a:p>
            <a:pPr>
              <a:lnSpc>
                <a:spcPts val="1950"/>
              </a:lnSpc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2021~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財團法人聯合營建發展基金會 董事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1950"/>
              </a:lnSpc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2021~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台灣建築學會 理事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>
              <a:spcBef>
                <a:spcPts val="300"/>
              </a:spcBef>
            </a:pP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  <a:p>
            <a:pPr>
              <a:spcBef>
                <a:spcPts val="300"/>
              </a:spcBef>
            </a:pPr>
            <a:endParaRPr lang="en-US" altLang="zh-TW" sz="16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黎淑婷 p.2- 2026:3:29 下午5.31">
            <a:hlinkClick r:id="" action="ppaction://media"/>
            <a:extLst>
              <a:ext uri="{FF2B5EF4-FFF2-40B4-BE49-F238E27FC236}">
                <a16:creationId xmlns:a16="http://schemas.microsoft.com/office/drawing/2014/main" id="{779B209D-A507-2F69-A223-A36D0FDE0F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376339" y="98132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2301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字方塊 2"/>
          <p:cNvSpPr txBox="1">
            <a:spLocks noChangeArrowheads="1"/>
          </p:cNvSpPr>
          <p:nvPr/>
        </p:nvSpPr>
        <p:spPr bwMode="auto">
          <a:xfrm>
            <a:off x="431800" y="864146"/>
            <a:ext cx="5400600" cy="5893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專業貢獻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教育創新 </a:t>
            </a:r>
            <a:r>
              <a:rPr lang="en-US" altLang="zh-TW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X</a:t>
            </a:r>
            <a:r>
              <a:rPr lang="zh-TW" altLang="en-U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產業連結 </a:t>
            </a:r>
            <a:r>
              <a:rPr lang="en-US" altLang="zh-TW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X</a:t>
            </a:r>
            <a:r>
              <a:rPr lang="zh-TW" altLang="en-U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國際接軌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9750" indent="-539750">
              <a:spcBef>
                <a:spcPts val="300"/>
              </a:spcBef>
            </a:pP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2006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建築學系首次通過</a:t>
            </a:r>
            <a:r>
              <a:rPr lang="en-US" altLang="zh-TW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IEET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國際工程教育認證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(2023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通過第三周期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)AAC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，教學品質符合國際標準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539750" indent="-539750"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2011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推動建築教育改革，發展</a:t>
            </a:r>
            <a:r>
              <a:rPr lang="zh-TW" altLang="en-US" sz="1600" dirty="0">
                <a:solidFill>
                  <a:schemeClr val="accent5">
                    <a:lumMod val="75000"/>
                  </a:schemeClr>
                </a:solidFill>
                <a:latin typeface="微软雅黑"/>
                <a:ea typeface="微软雅黑"/>
              </a:rPr>
              <a:t>建築教育改革計畫</a:t>
            </a:r>
            <a:r>
              <a:rPr lang="en-US" altLang="zh-TW" sz="1600" dirty="0">
                <a:solidFill>
                  <a:schemeClr val="accent5">
                    <a:lumMod val="75000"/>
                  </a:schemeClr>
                </a:solidFill>
                <a:latin typeface="微软雅黑"/>
                <a:ea typeface="微软雅黑"/>
              </a:rPr>
              <a:t>ING</a:t>
            </a:r>
            <a:r>
              <a:rPr lang="zh-TW" altLang="en-US" sz="1600" dirty="0">
                <a:solidFill>
                  <a:schemeClr val="accent5">
                    <a:lumMod val="75000"/>
                  </a:schemeClr>
                </a:solidFill>
                <a:latin typeface="微软雅黑"/>
                <a:ea typeface="微软雅黑"/>
              </a:rPr>
              <a:t> </a:t>
            </a:r>
            <a:endParaRPr lang="en-US" altLang="zh-TW" sz="1600" dirty="0">
              <a:solidFill>
                <a:schemeClr val="accent5">
                  <a:lumMod val="75000"/>
                </a:schemeClr>
              </a:solidFill>
              <a:latin typeface="微软雅黑"/>
              <a:ea typeface="微软雅黑"/>
            </a:endParaRPr>
          </a:p>
          <a:p>
            <a:pPr marL="539750"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 International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國際化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, Networking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建築教育平台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, Green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綠色永續推動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) </a:t>
            </a:r>
          </a:p>
          <a:p>
            <a:pPr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2014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實行課程改革 </a:t>
            </a:r>
            <a:r>
              <a:rPr lang="en-US" altLang="zh-CN" sz="1600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/>
                <a:ea typeface="微软雅黑"/>
              </a:rPr>
              <a:t>IFour</a:t>
            </a:r>
            <a:r>
              <a:rPr lang="zh-TW" altLang="en-US" sz="1600" dirty="0">
                <a:solidFill>
                  <a:schemeClr val="accent5">
                    <a:lumMod val="75000"/>
                  </a:schemeClr>
                </a:solidFill>
                <a:latin typeface="微软雅黑"/>
                <a:ea typeface="微软雅黑"/>
              </a:rPr>
              <a:t>課程分流計畫</a:t>
            </a:r>
            <a:endParaRPr lang="en-US" altLang="zh-TW" sz="1600" dirty="0">
              <a:solidFill>
                <a:schemeClr val="accent5">
                  <a:lumMod val="75000"/>
                </a:schemeClr>
              </a:solidFill>
              <a:latin typeface="微软雅黑"/>
              <a:ea typeface="微软雅黑"/>
            </a:endParaRPr>
          </a:p>
          <a:p>
            <a:pPr>
              <a:spcBef>
                <a:spcPts val="300"/>
              </a:spcBef>
            </a:pPr>
            <a:r>
              <a:rPr lang="en-US" altLang="zh-TW" sz="1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2016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成立全台第一所 建築專業學院</a:t>
            </a:r>
            <a:endParaRPr lang="en-US" altLang="zh-TW" sz="1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marL="539750" indent="-539750"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2016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推動</a:t>
            </a:r>
            <a:r>
              <a:rPr lang="en-US" altLang="zh-TW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W-PAD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計畫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1600" dirty="0">
                <a:solidFill>
                  <a:schemeClr val="accent5">
                    <a:lumMod val="75000"/>
                  </a:schemeClr>
                </a:solidFill>
                <a:latin typeface="微软雅黑"/>
                <a:ea typeface="微软雅黑"/>
              </a:rPr>
              <a:t>藝術與設計人才開源育成平台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Wiki-Platform of Art &amp; Design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將大學的核心價值定位成由企業端、社區端、以及企業端所共同構成的一個樞紐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539750" indent="-539750"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2017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獲得</a:t>
            </a:r>
            <a:r>
              <a:rPr lang="zh-TW" altLang="en-US" sz="1600" dirty="0">
                <a:solidFill>
                  <a:schemeClr val="accent5">
                    <a:lumMod val="75000"/>
                  </a:schemeClr>
                </a:solidFill>
                <a:latin typeface="微软雅黑"/>
                <a:ea typeface="微软雅黑"/>
              </a:rPr>
              <a:t>大學產業創新研發計畫</a:t>
            </a:r>
            <a:r>
              <a:rPr lang="en-US" altLang="zh-TW" sz="16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/>
                <a:ea typeface="微软雅黑"/>
              </a:rPr>
              <a:t>RSC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，培育下世代智慧營建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(smart construction)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人才，促進營建產業創新，針對智慧設計、智慧生產、智慧服務，推動下一代營建技術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539750" indent="-539750"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2018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推動成立全台第一座建築機械製造場域 </a:t>
            </a:r>
            <a:r>
              <a:rPr lang="en-US" altLang="zh-TW" sz="1600" dirty="0">
                <a:solidFill>
                  <a:srgbClr val="16A0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/>
                <a:ea typeface="微软雅黑"/>
              </a:rPr>
              <a:t>ROSOCOOP</a:t>
            </a:r>
            <a:r>
              <a:rPr lang="zh-TW" altLang="en-US" sz="1600" dirty="0">
                <a:solidFill>
                  <a:srgbClr val="16A085"/>
                </a:solidFill>
                <a:latin typeface="微软雅黑"/>
                <a:ea typeface="微软雅黑"/>
              </a:rPr>
              <a:t>，</a:t>
            </a:r>
            <a:r>
              <a:rPr lang="en-US" altLang="zh-TW" sz="1600" dirty="0">
                <a:solidFill>
                  <a:srgbClr val="16A085"/>
                </a:solidFill>
                <a:latin typeface="微软雅黑"/>
                <a:ea typeface="微软雅黑"/>
              </a:rPr>
              <a:t>2023</a:t>
            </a:r>
            <a:r>
              <a:rPr lang="zh-TW" altLang="en-US" sz="1600" dirty="0">
                <a:solidFill>
                  <a:srgbClr val="16A085"/>
                </a:solidFill>
                <a:latin typeface="微软雅黑"/>
                <a:ea typeface="微软雅黑"/>
              </a:rPr>
              <a:t>成立新創公司</a:t>
            </a:r>
            <a:endParaRPr lang="en-US" altLang="zh-TW" sz="1600" dirty="0">
              <a:solidFill>
                <a:srgbClr val="16A085"/>
              </a:solidFill>
              <a:latin typeface="微软雅黑"/>
              <a:ea typeface="微软雅黑"/>
            </a:endParaRPr>
          </a:p>
          <a:p>
            <a:pPr indent="539750">
              <a:spcBef>
                <a:spcPts val="300"/>
              </a:spcBef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推動成立感知實驗教研場域 </a:t>
            </a:r>
            <a:r>
              <a:rPr lang="en-US" altLang="zh-TW" sz="1600" dirty="0">
                <a:solidFill>
                  <a:srgbClr val="16A0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/>
                <a:ea typeface="微软雅黑"/>
              </a:rPr>
              <a:t>in-SENSE LAB</a:t>
            </a:r>
            <a:r>
              <a:rPr lang="en-US" altLang="zh-TW" sz="1600" dirty="0">
                <a:solidFill>
                  <a:srgbClr val="16A085"/>
                </a:solidFill>
                <a:latin typeface="微软雅黑"/>
                <a:ea typeface="微软雅黑"/>
              </a:rPr>
              <a:t>.</a:t>
            </a:r>
          </a:p>
          <a:p>
            <a:pPr marL="539750" indent="-539750"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2023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獲得</a:t>
            </a:r>
            <a:r>
              <a:rPr lang="en-US" altLang="zh-TW" sz="1600" dirty="0">
                <a:solidFill>
                  <a:srgbClr val="2E75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EMI</a:t>
            </a:r>
            <a:r>
              <a:rPr lang="zh-TW" altLang="en-US" sz="1600" dirty="0">
                <a:solidFill>
                  <a:schemeClr val="accent5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大專校</a:t>
            </a:r>
            <a:r>
              <a:rPr lang="zh-TW" altLang="en-US" sz="1600" dirty="0">
                <a:solidFill>
                  <a:schemeClr val="accent5">
                    <a:lumMod val="75000"/>
                  </a:schemeClr>
                </a:solidFill>
                <a:latin typeface="微软雅黑"/>
                <a:ea typeface="微软雅黑"/>
              </a:rPr>
              <a:t>院學生雙語化學習計畫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重點培育學院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42B3A14-A448-4067-AD03-01564BF285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88744" y="1151604"/>
            <a:ext cx="5014907" cy="2820885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1044" y="4035067"/>
            <a:ext cx="2625314" cy="1476739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25783" y="4680570"/>
            <a:ext cx="2658882" cy="1495621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5F6CF106-3428-4222-AA2C-C4BB38476AFE}"/>
              </a:ext>
            </a:extLst>
          </p:cNvPr>
          <p:cNvSpPr txBox="1"/>
          <p:nvPr/>
        </p:nvSpPr>
        <p:spPr>
          <a:xfrm>
            <a:off x="5976739" y="5926192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與 </a:t>
            </a:r>
            <a:r>
              <a:rPr lang="en-US" altLang="zh-TW" sz="1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Delft</a:t>
            </a:r>
            <a:r>
              <a:rPr lang="zh-TW" altLang="en-US" sz="1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大學合作</a:t>
            </a:r>
          </a:p>
        </p:txBody>
      </p:sp>
      <p:sp>
        <p:nvSpPr>
          <p:cNvPr id="5" name="文字方塊 1">
            <a:extLst>
              <a:ext uri="{FF2B5EF4-FFF2-40B4-BE49-F238E27FC236}">
                <a16:creationId xmlns:a16="http://schemas.microsoft.com/office/drawing/2014/main" id="{6F152E21-44EC-929E-CA5D-AE95E1683E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133882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黎淑婷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F644E627-83E8-596C-3D7A-740E04BFC22A}"/>
              </a:ext>
            </a:extLst>
          </p:cNvPr>
          <p:cNvCxnSpPr/>
          <p:nvPr/>
        </p:nvCxnSpPr>
        <p:spPr>
          <a:xfrm>
            <a:off x="576139" y="864146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文字方塊 1">
            <a:extLst>
              <a:ext uri="{FF2B5EF4-FFF2-40B4-BE49-F238E27FC236}">
                <a16:creationId xmlns:a16="http://schemas.microsoft.com/office/drawing/2014/main" id="{290F243A-02DE-CBDC-D28A-17E512F9C0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210826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黎淑婷會士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7" name="黎淑婷 p.3 - 2026:3:29 下午5.39">
            <a:hlinkClick r:id="" action="ppaction://media"/>
            <a:extLst>
              <a:ext uri="{FF2B5EF4-FFF2-40B4-BE49-F238E27FC236}">
                <a16:creationId xmlns:a16="http://schemas.microsoft.com/office/drawing/2014/main" id="{4B365B44-5B32-1A3B-1917-7AD0CDF367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448347" y="215681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27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00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字方塊 2"/>
          <p:cNvSpPr txBox="1">
            <a:spLocks noChangeArrowheads="1"/>
          </p:cNvSpPr>
          <p:nvPr/>
        </p:nvSpPr>
        <p:spPr bwMode="auto">
          <a:xfrm>
            <a:off x="428385" y="886213"/>
            <a:ext cx="5976664" cy="6101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專業貢獻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建構全球學習網絡 </a:t>
            </a:r>
            <a:endParaRPr lang="en-US" altLang="zh-TW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TW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Global learning network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pPr marL="539750" indent="-539750">
              <a:spcBef>
                <a:spcPts val="600"/>
              </a:spcBef>
              <a:spcAft>
                <a:spcPts val="2400"/>
              </a:spcAft>
            </a:pPr>
            <a:r>
              <a:rPr lang="en-US" altLang="zh-TW" sz="1600" b="1" dirty="0">
                <a:latin typeface="微軟正黑體" pitchFamily="34" charset="-120"/>
                <a:ea typeface="微軟正黑體" pitchFamily="34" charset="-120"/>
              </a:rPr>
              <a:t>	</a:t>
            </a:r>
            <a:r>
              <a:rPr lang="zh-TW" altLang="en-US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以「世界為學習場域」推動無邊界教育，鼓勵學生勇敢移動，在世界地圖上找到自己的位置。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  <a:p>
            <a:pPr marL="539750" indent="-539750">
              <a:spcBef>
                <a:spcPts val="300"/>
              </a:spcBef>
              <a:spcAft>
                <a:spcPts val="300"/>
              </a:spcAft>
              <a:buAutoNum type="arabicPlain" startAt="2017"/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我們打造</a:t>
            </a:r>
            <a:r>
              <a:rPr lang="en-US" altLang="zh-TW" sz="16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Open Loop University</a:t>
            </a:r>
            <a:r>
              <a:rPr lang="zh-TW" altLang="en-US" sz="16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開放環型大學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無邊界的學習模式，鼓勵學生走出教室、跨越國界，在多元文化與真實場域中學習與成長。透過海外教學、國際交換、雙聯學位、海外實習與國際設計工作營等多元平台，每年超過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200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位學生走向世界，在全球地圖上展開屬於自己的學習旅程。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538163" indent="-538163">
              <a:spcBef>
                <a:spcPts val="300"/>
              </a:spcBef>
              <a:spcAft>
                <a:spcPts val="300"/>
              </a:spcAft>
            </a:pPr>
            <a:r>
              <a:rPr lang="en-US" altLang="zh-TW" sz="1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2020</a:t>
            </a:r>
            <a:r>
              <a:rPr lang="zh-TW" altLang="en-US" sz="16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擔任世界不動產聯合會（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FIABCI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）理事，協助參與國際及產業事務，並長期擔任國際及國家卓越獎評審。曾參與聯合國於馬來西亞舉辦之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Affordable Housing Forum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、烏克蘭主辦之國際論壇等交流。透過 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FIABCI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平台，協助臺灣在國際不動產與城市議題上發聲，讓世界看見臺灣的專業與實踐。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539750" indent="-539750">
              <a:spcBef>
                <a:spcPts val="300"/>
              </a:spcBef>
              <a:spcAft>
                <a:spcPts val="300"/>
              </a:spcAf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2023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結合</a:t>
            </a:r>
            <a:r>
              <a:rPr lang="en-US" altLang="zh-TW" sz="1600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EMI</a:t>
            </a:r>
            <a:r>
              <a:rPr lang="zh-TW" altLang="en-US" sz="1600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大</a:t>
            </a:r>
            <a:r>
              <a:rPr lang="zh-TW" altLang="en-US" sz="1600" dirty="0">
                <a:solidFill>
                  <a:schemeClr val="accent5">
                    <a:lumMod val="7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專</a:t>
            </a:r>
            <a:r>
              <a:rPr lang="zh-TW" altLang="en-US" sz="1600" dirty="0">
                <a:solidFill>
                  <a:schemeClr val="accent5">
                    <a:lumMod val="75000"/>
                  </a:schemeClr>
                </a:solidFill>
                <a:latin typeface="微软雅黑"/>
                <a:ea typeface="微软雅黑"/>
              </a:rPr>
              <a:t>校院學生雙語化學習計畫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，培養學生具備國際移動力，以及參與全球知識體系與專業對話的能力。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539750" indent="-539750">
              <a:spcBef>
                <a:spcPts val="300"/>
              </a:spcBef>
              <a:spcAft>
                <a:spcPts val="300"/>
              </a:spcAf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2025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與澳洲、義大利官方在臺代表處合作，與多所學校聯盟辦理各項教學、研究交流、企業合作。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42B3A14-A448-4067-AD03-01564BF285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6779" y="1151998"/>
            <a:ext cx="4443008" cy="249919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6779" y="3879072"/>
            <a:ext cx="4266548" cy="2311552"/>
          </a:xfrm>
          <a:prstGeom prst="rect">
            <a:avLst/>
          </a:prstGeom>
        </p:spPr>
      </p:pic>
      <p:sp>
        <p:nvSpPr>
          <p:cNvPr id="4" name="文字方塊 1">
            <a:extLst>
              <a:ext uri="{FF2B5EF4-FFF2-40B4-BE49-F238E27FC236}">
                <a16:creationId xmlns:a16="http://schemas.microsoft.com/office/drawing/2014/main" id="{DB4FE0AD-4410-B327-4499-F10A673686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133882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黎淑婷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7" name="直線接點 6">
            <a:extLst>
              <a:ext uri="{FF2B5EF4-FFF2-40B4-BE49-F238E27FC236}">
                <a16:creationId xmlns:a16="http://schemas.microsoft.com/office/drawing/2014/main" id="{A57EE00B-B833-C95A-EF59-24C7790000CC}"/>
              </a:ext>
            </a:extLst>
          </p:cNvPr>
          <p:cNvCxnSpPr/>
          <p:nvPr/>
        </p:nvCxnSpPr>
        <p:spPr>
          <a:xfrm>
            <a:off x="576139" y="864146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文字方塊 1">
            <a:extLst>
              <a:ext uri="{FF2B5EF4-FFF2-40B4-BE49-F238E27FC236}">
                <a16:creationId xmlns:a16="http://schemas.microsoft.com/office/drawing/2014/main" id="{6A2892E9-FDB1-4522-B68F-D79C797A18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210826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黎淑婷會士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8" name="黎淑婷 p.4 - 2026:3:29 下午5.44">
            <a:hlinkClick r:id="" action="ppaction://media"/>
            <a:extLst>
              <a:ext uri="{FF2B5EF4-FFF2-40B4-BE49-F238E27FC236}">
                <a16:creationId xmlns:a16="http://schemas.microsoft.com/office/drawing/2014/main" id="{B13B99CA-EEE4-BD9B-BF2A-657D963B14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540069" y="2155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008812"/>
      </p:ext>
    </p:extLst>
  </p:cSld>
  <p:clrMapOvr>
    <a:masterClrMapping/>
  </p:clrMapOvr>
  <p:transition spd="slow" advClick="0" advTm="22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字方塊 2"/>
          <p:cNvSpPr txBox="1">
            <a:spLocks noChangeArrowheads="1"/>
          </p:cNvSpPr>
          <p:nvPr/>
        </p:nvSpPr>
        <p:spPr bwMode="auto">
          <a:xfrm>
            <a:off x="431800" y="864146"/>
            <a:ext cx="5832648" cy="64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專業貢獻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教育創新 </a:t>
            </a:r>
            <a:r>
              <a:rPr lang="en-US" altLang="zh-TW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X </a:t>
            </a:r>
            <a:r>
              <a:rPr lang="zh-TW" altLang="en-U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社會實踐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pPr marL="539750" indent="-539750"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2013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 推動</a:t>
            </a:r>
            <a:r>
              <a:rPr lang="zh-TW" altLang="en-US" sz="1600" dirty="0">
                <a:solidFill>
                  <a:srgbClr val="16A085"/>
                </a:solidFill>
                <a:latin typeface="微软雅黑"/>
                <a:ea typeface="微软雅黑"/>
              </a:rPr>
              <a:t>逢甲建築小書屋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，實踐大學社會責任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USR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與企業社會責任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CSR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共同合作的循環經濟，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2025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年已建置完成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25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座</a:t>
            </a:r>
            <a:endParaRPr lang="en-US" altLang="zh-TW" sz="1600" dirty="0">
              <a:latin typeface="微軟正黑體" pitchFamily="34" charset="-120"/>
              <a:ea typeface="微軟正黑體" pitchFamily="34" charset="-120"/>
            </a:endParaRPr>
          </a:p>
          <a:p>
            <a:pPr marL="539750" indent="-539750"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2020 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推動成立</a:t>
            </a:r>
            <a:r>
              <a:rPr lang="zh-TW" altLang="en-US" sz="1600" dirty="0">
                <a:solidFill>
                  <a:srgbClr val="16A085"/>
                </a:solidFill>
                <a:latin typeface="微软雅黑"/>
                <a:ea typeface="微软雅黑"/>
              </a:rPr>
              <a:t>臺中市建築文化教育基金會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，讓教育家、設計師與建築界龍頭齊聚一堂做不一樣的事</a:t>
            </a:r>
          </a:p>
          <a:p>
            <a:pPr>
              <a:spcBef>
                <a:spcPts val="300"/>
              </a:spcBef>
            </a:pP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近期擔任</a:t>
            </a:r>
          </a:p>
          <a:p>
            <a:pPr>
              <a:spcBef>
                <a:spcPts val="300"/>
              </a:spcBef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台中市都市設計審議委員</a:t>
            </a:r>
          </a:p>
          <a:p>
            <a:pPr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｢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台中市低碳城市及氣候變遷因應推動會」委員</a:t>
            </a:r>
          </a:p>
          <a:p>
            <a:pPr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｢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台中市政府健康及高齡友善城市推動委員會」委員</a:t>
            </a:r>
          </a:p>
          <a:p>
            <a:pPr>
              <a:spcBef>
                <a:spcPts val="300"/>
              </a:spcBef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台中市法制局採購申訴審議委員</a:t>
            </a:r>
          </a:p>
          <a:p>
            <a:pPr>
              <a:spcBef>
                <a:spcPts val="300"/>
              </a:spcBef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台中市教育局校園規畫審議小組委員</a:t>
            </a:r>
          </a:p>
          <a:p>
            <a:pPr>
              <a:spcBef>
                <a:spcPts val="300"/>
              </a:spcBef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台中市地政局地價及標準地價評選委員會審議委員</a:t>
            </a:r>
          </a:p>
          <a:p>
            <a:pPr>
              <a:spcBef>
                <a:spcPts val="300"/>
              </a:spcBef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台中市國土計畫審議會委員</a:t>
            </a:r>
          </a:p>
          <a:p>
            <a:pPr>
              <a:spcBef>
                <a:spcPts val="300"/>
              </a:spcBef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高雄市國土計畫審議會委員</a:t>
            </a:r>
          </a:p>
          <a:p>
            <a:pPr>
              <a:spcBef>
                <a:spcPts val="300"/>
              </a:spcBef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內政部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｢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建築蘊含碳排標示制度精進計畫」審查委員</a:t>
            </a:r>
          </a:p>
          <a:p>
            <a:pPr>
              <a:spcBef>
                <a:spcPts val="300"/>
              </a:spcBef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內政部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｢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建築全生命週期韌性與健康導向 </a:t>
            </a:r>
          </a:p>
          <a:p>
            <a:pPr>
              <a:spcBef>
                <a:spcPts val="300"/>
              </a:spcBef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國家卓越獎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｢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最佳規畫設計類」評選委員</a:t>
            </a:r>
          </a:p>
          <a:p>
            <a:pPr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｢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國家建築金獎」評選委員</a:t>
            </a:r>
          </a:p>
          <a:p>
            <a:pPr>
              <a:spcBef>
                <a:spcPts val="300"/>
              </a:spcBef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金點設計獎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Golden Pin Design Award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決選委員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, 2025  </a:t>
            </a:r>
          </a:p>
          <a:p>
            <a:pPr>
              <a:spcBef>
                <a:spcPts val="300"/>
              </a:spcBef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｢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台中市建築空間大賞」評選委員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, 2008 - 2025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D42B3A14-A448-4067-AD03-01564BF285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6786" y="921760"/>
            <a:ext cx="4096455" cy="2304256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6819" y="2678730"/>
            <a:ext cx="4016422" cy="2259237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4013" y="4469425"/>
            <a:ext cx="5241271" cy="2497473"/>
          </a:xfrm>
          <a:prstGeom prst="rect">
            <a:avLst/>
          </a:prstGeom>
        </p:spPr>
      </p:pic>
      <p:sp>
        <p:nvSpPr>
          <p:cNvPr id="4" name="文字方塊 1">
            <a:extLst>
              <a:ext uri="{FF2B5EF4-FFF2-40B4-BE49-F238E27FC236}">
                <a16:creationId xmlns:a16="http://schemas.microsoft.com/office/drawing/2014/main" id="{46F14F9C-424D-58A8-9231-94208F5171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133882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黎淑婷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5" name="直線接點 4">
            <a:extLst>
              <a:ext uri="{FF2B5EF4-FFF2-40B4-BE49-F238E27FC236}">
                <a16:creationId xmlns:a16="http://schemas.microsoft.com/office/drawing/2014/main" id="{5A9B41B0-2BEB-F48E-BC81-3CA1DAAE57E5}"/>
              </a:ext>
            </a:extLst>
          </p:cNvPr>
          <p:cNvCxnSpPr/>
          <p:nvPr/>
        </p:nvCxnSpPr>
        <p:spPr>
          <a:xfrm>
            <a:off x="576139" y="864146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文字方塊 1">
            <a:extLst>
              <a:ext uri="{FF2B5EF4-FFF2-40B4-BE49-F238E27FC236}">
                <a16:creationId xmlns:a16="http://schemas.microsoft.com/office/drawing/2014/main" id="{9CB73F49-486B-DE59-9DED-7433DB9E3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210826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黎淑婷會士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6" name="黎淑婷 p.5 - 2026:3:29 下午5.49">
            <a:hlinkClick r:id="" action="ppaction://media"/>
            <a:extLst>
              <a:ext uri="{FF2B5EF4-FFF2-40B4-BE49-F238E27FC236}">
                <a16:creationId xmlns:a16="http://schemas.microsoft.com/office/drawing/2014/main" id="{73A6F7FB-1F2A-9669-4726-AD9B7657F9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48347" y="292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580852"/>
      </p:ext>
    </p:extLst>
  </p:cSld>
  <p:clrMapOvr>
    <a:masterClrMapping/>
  </p:clrMapOvr>
  <p:transition spd="slow" advClick="0" advTm="23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2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字方塊 1"/>
          <p:cNvSpPr txBox="1">
            <a:spLocks noChangeArrowheads="1"/>
          </p:cNvSpPr>
          <p:nvPr/>
        </p:nvSpPr>
        <p:spPr bwMode="auto">
          <a:xfrm>
            <a:off x="432371" y="864146"/>
            <a:ext cx="5832400" cy="4885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2400" b="1" dirty="0">
                <a:latin typeface="微軟正黑體" pitchFamily="34" charset="-120"/>
                <a:ea typeface="微軟正黑體" pitchFamily="34" charset="-120"/>
              </a:rPr>
              <a:t>推薦理由</a:t>
            </a:r>
            <a:endParaRPr lang="en-US" altLang="zh-TW" sz="2400" b="1" dirty="0">
              <a:latin typeface="微軟正黑體" pitchFamily="34" charset="-120"/>
              <a:ea typeface="微軟正黑體" pitchFamily="34" charset="-120"/>
            </a:endParaRP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｜走向世界，尋找建築的答案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在台灣完成建築教育後，勇敢走向世界，於美國與澳洲持續探索建築、城市與文化的多元視野。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｜在世界與台灣之間，建立橋梁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將國際經驗帶回台灣，長期推動建築教育改革與國際合作，培養具全球視野的新世代建築人才。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｜讓建築走出校園，走向社會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發起「逢甲建築小書屋」，以建築作為社會實踐的平台，串連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USR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CSR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與產業力量。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｜建立跨界平台，凝聚產業領袖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推動成立「臺中市建築文化教育基金會」，整合建築、設計與產業界重量級領袖，共同推動城市文化與建築教育的長遠發展。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TW" sz="1600" dirty="0"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｜相信建築可以改變社會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zh-TW" altLang="en-US" sz="1600" dirty="0">
                <a:latin typeface="微軟正黑體" pitchFamily="34" charset="-120"/>
                <a:ea typeface="微軟正黑體" pitchFamily="34" charset="-120"/>
              </a:rPr>
              <a:t>持續以教育、行動與跨界合作，讓建築不只是專業，更是一種面向未來的公共力量。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0F76C523-3D02-EF16-A420-CF73A07E75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634" y="6335961"/>
            <a:ext cx="3218694" cy="630937"/>
          </a:xfrm>
          <a:prstGeom prst="rect">
            <a:avLst/>
          </a:prstGeom>
        </p:spPr>
      </p:pic>
      <p:sp>
        <p:nvSpPr>
          <p:cNvPr id="12" name="文字方塊 11">
            <a:extLst>
              <a:ext uri="{FF2B5EF4-FFF2-40B4-BE49-F238E27FC236}">
                <a16:creationId xmlns:a16="http://schemas.microsoft.com/office/drawing/2014/main" id="{AA64C144-8F49-438D-A169-95315670949F}"/>
              </a:ext>
            </a:extLst>
          </p:cNvPr>
          <p:cNvSpPr txBox="1"/>
          <p:nvPr/>
        </p:nvSpPr>
        <p:spPr>
          <a:xfrm>
            <a:off x="288356" y="6170627"/>
            <a:ext cx="5976415" cy="676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5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我深信，建築不只談建造空間，更是一種改變社會的力量</a:t>
            </a:r>
          </a:p>
          <a:p>
            <a:pPr algn="ctr">
              <a:lnSpc>
                <a:spcPts val="1500"/>
              </a:lnSpc>
            </a:pPr>
            <a:endParaRPr lang="zh-TW" altLang="en-US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>
              <a:lnSpc>
                <a:spcPts val="15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建築不只是專業，而是一種面向社會與未來的公共責任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5185" y="3776442"/>
            <a:ext cx="4566165" cy="2568468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3233" y="1157061"/>
            <a:ext cx="2619381" cy="2619381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6696819" y="959538"/>
            <a:ext cx="4104531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人生不是藍圖，是拼圖</a:t>
            </a:r>
          </a:p>
          <a:p>
            <a:pPr algn="just"/>
            <a:r>
              <a:rPr lang="zh-TW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拼圖是你永遠不知道你下一片拼圖你會拿到什麼東西，最重要的事情，是你要相信，盒子上面的那個圖像，是你拼得出來的 你的相信就會影響每一個你拿到的拼圖的選擇。</a:t>
            </a:r>
          </a:p>
          <a:p>
            <a:pPr indent="447675"/>
            <a:endParaRPr lang="en-US" altLang="zh-TW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indent="447675"/>
            <a:endParaRPr lang="en-US" altLang="zh-TW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indent="447675">
              <a:spcBef>
                <a:spcPts val="1200"/>
              </a:spcBef>
            </a:pPr>
            <a:r>
              <a:rPr lang="zh-TW" altLang="en-US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因為先選擇相信，你才有可能去看見</a:t>
            </a:r>
          </a:p>
        </p:txBody>
      </p:sp>
      <p:sp>
        <p:nvSpPr>
          <p:cNvPr id="5" name="文字方塊 1">
            <a:extLst>
              <a:ext uri="{FF2B5EF4-FFF2-40B4-BE49-F238E27FC236}">
                <a16:creationId xmlns:a16="http://schemas.microsoft.com/office/drawing/2014/main" id="{D379876F-E548-AEFA-66DD-8D772D32D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133882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黎淑婷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B542C39A-5FB7-2015-DD0D-546581E95A34}"/>
              </a:ext>
            </a:extLst>
          </p:cNvPr>
          <p:cNvCxnSpPr/>
          <p:nvPr/>
        </p:nvCxnSpPr>
        <p:spPr>
          <a:xfrm>
            <a:off x="576139" y="864146"/>
            <a:ext cx="10225211" cy="0"/>
          </a:xfrm>
          <a:prstGeom prst="line">
            <a:avLst/>
          </a:prstGeom>
          <a:ln w="38100">
            <a:gradFill flip="none" rotWithShape="1">
              <a:gsLst>
                <a:gs pos="98000">
                  <a:srgbClr val="2A2AA8"/>
                </a:gs>
                <a:gs pos="0">
                  <a:srgbClr val="FFFFFF"/>
                </a:gs>
                <a:gs pos="28000">
                  <a:schemeClr val="accent1">
                    <a:lumMod val="45000"/>
                    <a:lumOff val="55000"/>
                  </a:schemeClr>
                </a:gs>
                <a:gs pos="15000">
                  <a:schemeClr val="accent1">
                    <a:lumMod val="45000"/>
                    <a:lumOff val="55000"/>
                  </a:schemeClr>
                </a:gs>
                <a:gs pos="4000">
                  <a:schemeClr val="accent1">
                    <a:lumMod val="30000"/>
                    <a:lumOff val="70000"/>
                  </a:schemeClr>
                </a:gs>
              </a:gsLst>
              <a:lin ang="0" scaled="1"/>
              <a:tileRect/>
            </a:gradFill>
            <a:rou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文字方塊 1">
            <a:extLst>
              <a:ext uri="{FF2B5EF4-FFF2-40B4-BE49-F238E27FC236}">
                <a16:creationId xmlns:a16="http://schemas.microsoft.com/office/drawing/2014/main" id="{5E9D309E-902E-E4F9-C08B-1EBE84BA8F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288082"/>
            <a:ext cx="210826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000" b="1" dirty="0">
                <a:latin typeface="微軟正黑體" pitchFamily="34" charset="-120"/>
                <a:ea typeface="微軟正黑體" pitchFamily="34" charset="-120"/>
              </a:rPr>
              <a:t>黎淑婷會士</a:t>
            </a:r>
            <a:endParaRPr kumimoji="0" lang="zh-TW" altLang="en-US" sz="3000" b="1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7" name="黎淑婷 p.6 - 2026:3:29 下午5.54">
            <a:hlinkClick r:id="" action="ppaction://media"/>
            <a:extLst>
              <a:ext uri="{FF2B5EF4-FFF2-40B4-BE49-F238E27FC236}">
                <a16:creationId xmlns:a16="http://schemas.microsoft.com/office/drawing/2014/main" id="{5FD951F0-12A0-B417-0445-2EF30B0AC1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406886" y="54236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Click="0" advTm="25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3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2755</TotalTime>
  <Words>1130</Words>
  <Application>Microsoft Macintosh PowerPoint</Application>
  <PresentationFormat>自訂</PresentationFormat>
  <Paragraphs>95</Paragraphs>
  <Slides>6</Slides>
  <Notes>2</Notes>
  <HiddenSlides>0</HiddenSlides>
  <MMClips>5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5" baseType="lpstr">
      <vt:lpstr>微軟正黑體</vt:lpstr>
      <vt:lpstr>微軟正黑體</vt:lpstr>
      <vt:lpstr>Microsoft YaHei</vt:lpstr>
      <vt:lpstr>Microsoft YaHei</vt:lpstr>
      <vt:lpstr>Arial</vt:lpstr>
      <vt:lpstr>Calibri</vt:lpstr>
      <vt:lpstr>Calibri Light</vt:lpstr>
      <vt:lpstr>Poor Richard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shiva</dc:creator>
  <cp:lastModifiedBy>Pei-Hsin Chen</cp:lastModifiedBy>
  <cp:revision>99</cp:revision>
  <dcterms:created xsi:type="dcterms:W3CDTF">2009-04-26T08:14:43Z</dcterms:created>
  <dcterms:modified xsi:type="dcterms:W3CDTF">2026-04-02T04:06:43Z</dcterms:modified>
</cp:coreProperties>
</file>