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57" r:id="rId1"/>
  </p:sldMasterIdLst>
  <p:notesMasterIdLst>
    <p:notesMasterId r:id="rId27"/>
  </p:notesMasterIdLst>
  <p:handoutMasterIdLst>
    <p:handoutMasterId r:id="rId28"/>
  </p:handoutMasterIdLst>
  <p:sldIdLst>
    <p:sldId id="307" r:id="rId2"/>
    <p:sldId id="308" r:id="rId3"/>
    <p:sldId id="309" r:id="rId4"/>
    <p:sldId id="310" r:id="rId5"/>
    <p:sldId id="332" r:id="rId6"/>
    <p:sldId id="311" r:id="rId7"/>
    <p:sldId id="350" r:id="rId8"/>
    <p:sldId id="349" r:id="rId9"/>
    <p:sldId id="339" r:id="rId10"/>
    <p:sldId id="343" r:id="rId11"/>
    <p:sldId id="354" r:id="rId12"/>
    <p:sldId id="336" r:id="rId13"/>
    <p:sldId id="341" r:id="rId14"/>
    <p:sldId id="348" r:id="rId15"/>
    <p:sldId id="355" r:id="rId16"/>
    <p:sldId id="337" r:id="rId17"/>
    <p:sldId id="335" r:id="rId18"/>
    <p:sldId id="330" r:id="rId19"/>
    <p:sldId id="344" r:id="rId20"/>
    <p:sldId id="352" r:id="rId21"/>
    <p:sldId id="345" r:id="rId22"/>
    <p:sldId id="313" r:id="rId23"/>
    <p:sldId id="338" r:id="rId24"/>
    <p:sldId id="333" r:id="rId25"/>
    <p:sldId id="351" r:id="rId26"/>
  </p:sldIdLst>
  <p:sldSz cx="9144000" cy="6858000" type="screen4x3"/>
  <p:notesSz cx="9926638" cy="6797675"/>
  <p:defaultTextStyle>
    <a:defPPr>
      <a:defRPr lang="zh-TW"/>
    </a:defPPr>
    <a:lvl1pPr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Verdana" panose="020B0604030504040204" pitchFamily="34" charset="0"/>
        <a:ea typeface="新細明體" panose="02020500000000000000" pitchFamily="18" charset="-120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Verdana" panose="020B0604030504040204" pitchFamily="34" charset="0"/>
        <a:ea typeface="新細明體" panose="02020500000000000000" pitchFamily="18" charset="-120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Verdana" panose="020B0604030504040204" pitchFamily="34" charset="0"/>
        <a:ea typeface="新細明體" panose="02020500000000000000" pitchFamily="18" charset="-120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Verdana" panose="020B0604030504040204" pitchFamily="34" charset="0"/>
        <a:ea typeface="新細明體" panose="02020500000000000000" pitchFamily="18" charset="-120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Verdana" panose="020B0604030504040204" pitchFamily="34" charset="0"/>
        <a:ea typeface="新細明體" panose="02020500000000000000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Verdana" panose="020B0604030504040204" pitchFamily="34" charset="0"/>
        <a:ea typeface="新細明體" panose="02020500000000000000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Verdana" panose="020B0604030504040204" pitchFamily="34" charset="0"/>
        <a:ea typeface="新細明體" panose="02020500000000000000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Verdana" panose="020B0604030504040204" pitchFamily="34" charset="0"/>
        <a:ea typeface="新細明體" panose="02020500000000000000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Verdana" panose="020B0604030504040204" pitchFamily="34" charset="0"/>
        <a:ea typeface="新細明體" panose="02020500000000000000" pitchFamily="18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479" autoAdjust="0"/>
    <p:restoredTop sz="89565" autoAdjust="0"/>
  </p:normalViewPr>
  <p:slideViewPr>
    <p:cSldViewPr>
      <p:cViewPr varScale="1">
        <p:scale>
          <a:sx n="74" d="100"/>
          <a:sy n="74" d="100"/>
        </p:scale>
        <p:origin x="60" y="47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114" d="100"/>
          <a:sy n="114" d="100"/>
        </p:scale>
        <p:origin x="2082" y="-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5621338" y="0"/>
            <a:ext cx="4303712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F0E7D420-3AF8-40F4-A847-7379A026AFDF}" type="datetimeFigureOut">
              <a:rPr lang="zh-TW" altLang="en-US"/>
              <a:pPr>
                <a:defRPr/>
              </a:pPr>
              <a:t>2016/3/1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6457950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5621338" y="6457950"/>
            <a:ext cx="4303712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B49806AA-8D26-48FF-BD46-E92F4F48962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309100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5621338" y="0"/>
            <a:ext cx="4303712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/>
            </a:lvl1pPr>
          </a:lstStyle>
          <a:p>
            <a:pPr>
              <a:defRPr/>
            </a:pPr>
            <a:fld id="{1278F4DB-11F1-44F1-AA17-F087832C74EB}" type="datetimeFigureOut">
              <a:rPr lang="zh-TW" altLang="en-US"/>
              <a:pPr>
                <a:defRPr/>
              </a:pPr>
              <a:t>2016/3/1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244600" y="0"/>
            <a:ext cx="7437438" cy="55800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 smtClean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992188" y="5630863"/>
            <a:ext cx="7942262" cy="26765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6457950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5621338" y="6457950"/>
            <a:ext cx="4303712" cy="3397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28CF310D-AE55-42A6-8D22-F289EF6114D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706564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dirty="0" smtClean="0"/>
          </a:p>
        </p:txBody>
      </p:sp>
      <p:sp>
        <p:nvSpPr>
          <p:cNvPr id="8196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fld id="{66044832-0162-4D02-AC17-68B755D83514}" type="slidenum">
              <a:rPr lang="zh-TW" altLang="en-US" smtClean="0">
                <a:solidFill>
                  <a:srgbClr val="000000"/>
                </a:solidFill>
                <a:latin typeface="Arial" panose="020B0604020202020204" pitchFamily="34" charset="0"/>
              </a:rPr>
              <a:pPr/>
              <a:t>1</a:t>
            </a:fld>
            <a:endParaRPr lang="zh-TW" altLang="en-US" smtClea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33196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zh-TW" dirty="0" smtClean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244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fld id="{5C3A508C-6969-4C38-B7BB-CF74D40774ED}" type="slidenum">
              <a:rPr lang="zh-TW" altLang="en-US" smtClean="0"/>
              <a:pPr/>
              <a:t>2</a:t>
            </a:fld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val="7755470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TW" altLang="en-US" dirty="0" smtClean="0"/>
          </a:p>
        </p:txBody>
      </p:sp>
      <p:sp>
        <p:nvSpPr>
          <p:cNvPr id="12292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fld id="{DBE8ECF2-550A-4C48-B7DB-B57A701A2908}" type="slidenum">
              <a:rPr lang="zh-TW" altLang="en-US" smtClean="0"/>
              <a:pPr/>
              <a:t>3</a:t>
            </a:fld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val="18980215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zh-TW" altLang="zh-TW" kern="1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defRPr/>
            </a:pPr>
            <a:endParaRPr lang="zh-TW" altLang="en-US" dirty="0"/>
          </a:p>
        </p:txBody>
      </p:sp>
      <p:sp>
        <p:nvSpPr>
          <p:cNvPr id="14340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fld id="{6684DEEA-500E-4CEA-8587-28A2BEDE872E}" type="slidenum">
              <a:rPr lang="zh-TW" altLang="en-US" smtClean="0"/>
              <a:pPr/>
              <a:t>4</a:t>
            </a:fld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val="24910108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zh-TW" altLang="zh-TW" kern="1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defRPr/>
            </a:pPr>
            <a:endParaRPr lang="zh-TW" altLang="en-US" dirty="0"/>
          </a:p>
        </p:txBody>
      </p:sp>
      <p:sp>
        <p:nvSpPr>
          <p:cNvPr id="14340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fld id="{6684DEEA-500E-4CEA-8587-28A2BEDE872E}" type="slidenum">
              <a:rPr lang="zh-TW" altLang="en-US" smtClean="0"/>
              <a:pPr/>
              <a:t>5</a:t>
            </a:fld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val="1762213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TW" altLang="en-US" dirty="0" smtClean="0"/>
          </a:p>
        </p:txBody>
      </p:sp>
      <p:sp>
        <p:nvSpPr>
          <p:cNvPr id="16388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fld id="{236A3CE0-CBAD-4E5A-BD08-ACDC4D6442A8}" type="slidenum">
              <a:rPr lang="zh-TW" altLang="en-US" smtClean="0"/>
              <a:pPr/>
              <a:t>6</a:t>
            </a:fld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val="463797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ts val="1700"/>
              </a:lnSpc>
              <a:spcBef>
                <a:spcPct val="30000"/>
              </a:spcBef>
              <a:buClrTx/>
              <a:buSzTx/>
              <a:buFontTx/>
              <a:buNone/>
            </a:pPr>
            <a:r>
              <a:rPr lang="zh-TW" altLang="en-US" sz="1800" b="1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台北</a:t>
            </a:r>
            <a:r>
              <a:rPr lang="en-US" altLang="zh-TW" sz="1800" b="1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 </a:t>
            </a:r>
            <a:r>
              <a:rPr lang="zh-TW" altLang="en-US" sz="1800" b="1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台北國際金融中心 </a:t>
            </a:r>
            <a:r>
              <a:rPr lang="en-US" altLang="zh-TW" sz="1800" b="1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(101F)</a:t>
            </a:r>
            <a:endParaRPr lang="en-US" altLang="zh-TW" sz="1800" b="1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0484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fld id="{3F8CD5A5-F68C-4564-AF34-8FE1DD69E242}" type="slidenum">
              <a:rPr lang="zh-TW" altLang="en-US" smtClean="0"/>
              <a:pPr/>
              <a:t>18</a:t>
            </a:fld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val="15212617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ts val="1700"/>
              </a:lnSpc>
              <a:spcBef>
                <a:spcPct val="30000"/>
              </a:spcBef>
              <a:buClrTx/>
              <a:buSzTx/>
              <a:buFontTx/>
              <a:buNone/>
            </a:pPr>
            <a:r>
              <a:rPr lang="zh-TW" altLang="en-US" sz="1800" b="1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上海</a:t>
            </a:r>
            <a:r>
              <a:rPr lang="en-US" altLang="zh-TW" sz="1800" b="1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 </a:t>
            </a:r>
            <a:r>
              <a:rPr lang="zh-TW" altLang="en-US" sz="1800" b="1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世博會台灣館</a:t>
            </a:r>
            <a:endParaRPr lang="zh-TW" altLang="en-US" sz="1800" b="1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0484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fld id="{3F8CD5A5-F68C-4564-AF34-8FE1DD69E242}" type="slidenum">
              <a:rPr lang="zh-TW" altLang="en-US" smtClean="0"/>
              <a:pPr/>
              <a:t>22</a:t>
            </a:fld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val="7041632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zh-TW" altLang="en-US" smtClean="0"/>
              <a:t>按一下以編輯母片副標題樣式</a:t>
            </a:r>
            <a:endParaRPr lang="en-US"/>
          </a:p>
        </p:txBody>
      </p:sp>
      <p:sp>
        <p:nvSpPr>
          <p:cNvPr id="28" name="標題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4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25B29D94-A4CB-48B9-BDD7-D1DE4949094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137255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 flipV="1">
            <a:off x="0" y="0"/>
            <a:ext cx="9144000" cy="806450"/>
          </a:xfrm>
          <a:prstGeom prst="rect">
            <a:avLst/>
          </a:prstGeom>
          <a:solidFill>
            <a:srgbClr val="F141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TW" altLang="en-US">
              <a:solidFill>
                <a:prstClr val="white"/>
              </a:solidFill>
            </a:endParaRPr>
          </a:p>
        </p:txBody>
      </p:sp>
      <p:sp>
        <p:nvSpPr>
          <p:cNvPr id="4" name="Text Box 6"/>
          <p:cNvSpPr txBox="1">
            <a:spLocks noChangeArrowheads="1"/>
          </p:cNvSpPr>
          <p:nvPr userDrawn="1"/>
        </p:nvSpPr>
        <p:spPr bwMode="auto">
          <a:xfrm>
            <a:off x="323850" y="25400"/>
            <a:ext cx="2663825" cy="811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2870" tIns="51435" rIns="102870" bIns="51435">
            <a:spAutoFit/>
          </a:bodyPr>
          <a:lstStyle>
            <a:lvl1pPr defTabSz="981075">
              <a:spcBef>
                <a:spcPts val="600"/>
              </a:spcBef>
              <a:buClr>
                <a:schemeClr val="accent2"/>
              </a:buClr>
              <a:buSzPct val="8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1pPr>
            <a:lvl2pPr marL="742950" indent="-285750" defTabSz="981075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2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2pPr>
            <a:lvl3pPr marL="1143000" indent="-228600" defTabSz="981075">
              <a:spcBef>
                <a:spcPts val="300"/>
              </a:spcBef>
              <a:buClr>
                <a:srgbClr val="B37732"/>
              </a:buClr>
              <a:buSzPct val="8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3pPr>
            <a:lvl4pPr marL="1600200" indent="-228600" defTabSz="981075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9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4pPr>
            <a:lvl5pPr marL="2057400" indent="-228600" defTabSz="981075">
              <a:spcBef>
                <a:spcPts val="338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5pPr>
            <a:lvl6pPr marL="25146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6pPr>
            <a:lvl7pPr marL="29718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7pPr>
            <a:lvl8pPr marL="34290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8pPr>
            <a:lvl9pPr marL="38862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zh-TW" altLang="en-US" sz="4600" b="1" dirty="0" smtClean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李祖原</a:t>
            </a:r>
            <a:endParaRPr lang="en-US" altLang="zh-TW" sz="3800" b="1" dirty="0" smtClean="0">
              <a:solidFill>
                <a:prstClr val="white"/>
              </a:solidFill>
              <a:latin typeface="Swis721 BT" panose="020B0504020202020204" pitchFamily="34" charset="0"/>
              <a:ea typeface="MS Mincho" panose="02020609040205080304" pitchFamily="49" charset="-128"/>
            </a:endParaRPr>
          </a:p>
        </p:txBody>
      </p:sp>
      <p:sp>
        <p:nvSpPr>
          <p:cNvPr id="5" name="矩形 4"/>
          <p:cNvSpPr>
            <a:spLocks noChangeArrowheads="1"/>
          </p:cNvSpPr>
          <p:nvPr userDrawn="1"/>
        </p:nvSpPr>
        <p:spPr bwMode="auto">
          <a:xfrm>
            <a:off x="2411413" y="77788"/>
            <a:ext cx="1918026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>
              <a:defRPr/>
            </a:pPr>
            <a:r>
              <a:rPr lang="en-US" altLang="zh-TW" sz="3800" b="1" dirty="0" err="1" smtClean="0">
                <a:solidFill>
                  <a:prstClr val="white"/>
                </a:solidFill>
                <a:cs typeface="Arial" panose="020B0604020202020204" pitchFamily="34" charset="0"/>
              </a:rPr>
              <a:t>C.Y.Lee</a:t>
            </a:r>
            <a:endParaRPr lang="zh-TW" altLang="en-US" sz="3800" b="1" dirty="0" smtClean="0">
              <a:solidFill>
                <a:prstClr val="white"/>
              </a:solidFill>
              <a:cs typeface="Arial" panose="020B0604020202020204" pitchFamily="34" charset="0"/>
            </a:endParaRPr>
          </a:p>
        </p:txBody>
      </p:sp>
      <p:sp>
        <p:nvSpPr>
          <p:cNvPr id="9" name="內容版面配置區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6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18FBC989-A7EA-4A26-A58E-328E49789F8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810551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FAFB022-87E3-463F-BD4E-82D21F7F969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417864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文字版面配置區 8"/>
          <p:cNvSpPr>
            <a:spLocks noGrp="1"/>
          </p:cNvSpPr>
          <p:nvPr>
            <p:ph type="body" idx="1"/>
          </p:nvPr>
        </p:nvSpPr>
        <p:spPr bwMode="auto">
          <a:xfrm>
            <a:off x="457200" y="1447800"/>
            <a:ext cx="8229600" cy="467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altLang="zh-TW" smtClean="0"/>
          </a:p>
        </p:txBody>
      </p:sp>
      <p:sp>
        <p:nvSpPr>
          <p:cNvPr id="24" name="日期版面配置區 23"/>
          <p:cNvSpPr>
            <a:spLocks noGrp="1"/>
          </p:cNvSpPr>
          <p:nvPr>
            <p:ph type="dt" sz="half" idx="2"/>
          </p:nvPr>
        </p:nvSpPr>
        <p:spPr>
          <a:xfrm>
            <a:off x="5791200" y="6203950"/>
            <a:ext cx="2590800" cy="38417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rgbClr val="FEFAC9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" name="頁尾版面配置區 9"/>
          <p:cNvSpPr>
            <a:spLocks noGrp="1"/>
          </p:cNvSpPr>
          <p:nvPr>
            <p:ph type="ftr" sz="quarter" idx="3"/>
          </p:nvPr>
        </p:nvSpPr>
        <p:spPr>
          <a:xfrm>
            <a:off x="2133600" y="6203950"/>
            <a:ext cx="3581400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rgbClr val="FEFAC9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22" name="投影片編號版面配置區 21"/>
          <p:cNvSpPr>
            <a:spLocks noGrp="1"/>
          </p:cNvSpPr>
          <p:nvPr>
            <p:ph type="sldNum" sz="quarter" idx="4"/>
          </p:nvPr>
        </p:nvSpPr>
        <p:spPr>
          <a:xfrm>
            <a:off x="8410575" y="6181725"/>
            <a:ext cx="609600" cy="457200"/>
          </a:xfrm>
          <a:prstGeom prst="rect">
            <a:avLst/>
          </a:prstGeom>
          <a:noFill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noAutofit/>
          </a:bodyPr>
          <a:lstStyle>
            <a:lvl1pPr algn="ctr" eaLnBrk="1" hangingPunct="1">
              <a:defRPr kumimoji="0" sz="1600">
                <a:solidFill>
                  <a:srgbClr val="FEFAC9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CDA0BBED-25CE-44F3-A039-948DF1B22D4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5" name="標題版面配置區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178" r:id="rId1"/>
    <p:sldLayoutId id="2147484179" r:id="rId2"/>
    <p:sldLayoutId id="2147484180" r:id="rId3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lang="en-US" sz="4200" kern="1200" spc="-10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  <a:ea typeface="標楷體" pitchFamily="65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  <a:ea typeface="標楷體" pitchFamily="65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  <a:ea typeface="標楷體" pitchFamily="65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  <a:ea typeface="標楷體" pitchFamily="65" charset="-12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  <a:ea typeface="標楷體" pitchFamily="65" charset="-12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  <a:ea typeface="標楷體" pitchFamily="65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  <a:ea typeface="標楷體" pitchFamily="65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  <a:ea typeface="標楷體" pitchFamily="65" charset="-12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2"/>
        </a:buClr>
        <a:buSzPct val="85000"/>
        <a:buFont typeface="Wingdings 2" panose="05020102010507070707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300"/>
        </a:spcBef>
        <a:spcAft>
          <a:spcPct val="0"/>
        </a:spcAft>
        <a:buClr>
          <a:srgbClr val="D6903D"/>
        </a:buClr>
        <a:buSzPct val="85000"/>
        <a:buFont typeface="Wingdings 2" panose="05020102010507070707" pitchFamily="18" charset="2"/>
        <a:buChar char="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4888" indent="-228600" algn="l" rtl="0" eaLnBrk="0" fontAlgn="base" hangingPunct="0">
        <a:spcBef>
          <a:spcPts val="300"/>
        </a:spcBef>
        <a:spcAft>
          <a:spcPct val="0"/>
        </a:spcAft>
        <a:buClr>
          <a:srgbClr val="B37732"/>
        </a:buClr>
        <a:buSzPct val="85000"/>
        <a:buFont typeface="Wingdings 2" panose="05020102010507070707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eaLnBrk="0" fontAlgn="base" hangingPunct="0">
        <a:spcBef>
          <a:spcPts val="300"/>
        </a:spcBef>
        <a:spcAft>
          <a:spcPct val="0"/>
        </a:spcAft>
        <a:buClr>
          <a:srgbClr val="D6903D"/>
        </a:buClr>
        <a:buSzPct val="85000"/>
        <a:buFont typeface="Wingdings 2" panose="05020102010507070707" pitchFamily="18" charset="2"/>
        <a:buChar char="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163" indent="-228600" algn="l" rtl="0" eaLnBrk="0" fontAlgn="base" hangingPunct="0">
        <a:spcBef>
          <a:spcPts val="338"/>
        </a:spcBef>
        <a:spcAft>
          <a:spcPct val="0"/>
        </a:spcAft>
        <a:buClr>
          <a:srgbClr val="D6903D"/>
        </a:buClr>
        <a:buSzPct val="85000"/>
        <a:buFont typeface="Wingdings 2" panose="05020102010507070707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if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8"/>
          <p:cNvSpPr txBox="1">
            <a:spLocks/>
          </p:cNvSpPr>
          <p:nvPr/>
        </p:nvSpPr>
        <p:spPr bwMode="auto">
          <a:xfrm>
            <a:off x="754063" y="1504950"/>
            <a:ext cx="7705725" cy="91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188" tIns="49094" rIns="98188" bIns="49094"/>
          <a:lstStyle>
            <a:lvl1pPr defTabSz="981075">
              <a:spcBef>
                <a:spcPts val="600"/>
              </a:spcBef>
              <a:buClr>
                <a:schemeClr val="accent2"/>
              </a:buClr>
              <a:buSzPct val="8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1pPr>
            <a:lvl2pPr marL="742950" indent="-285750" defTabSz="981075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2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2pPr>
            <a:lvl3pPr marL="1143000" indent="-228600" defTabSz="981075">
              <a:spcBef>
                <a:spcPts val="300"/>
              </a:spcBef>
              <a:buClr>
                <a:srgbClr val="B37732"/>
              </a:buClr>
              <a:buSzPct val="8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3pPr>
            <a:lvl4pPr marL="1600200" indent="-228600" defTabSz="981075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9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4pPr>
            <a:lvl5pPr marL="2057400" indent="-228600" defTabSz="981075">
              <a:spcBef>
                <a:spcPts val="338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5pPr>
            <a:lvl6pPr marL="25146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6pPr>
            <a:lvl7pPr marL="29718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7pPr>
            <a:lvl8pPr marL="34290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8pPr>
            <a:lvl9pPr marL="38862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kumimoji="0" lang="zh-TW" altLang="en-US" sz="4000" b="1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臺 灣 建 築 學 會</a:t>
            </a:r>
          </a:p>
        </p:txBody>
      </p:sp>
      <p:pic>
        <p:nvPicPr>
          <p:cNvPr id="7171" name="Picture 9" descr="AIT_new0508_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853"/>
          <a:stretch>
            <a:fillRect/>
          </a:stretch>
        </p:blipFill>
        <p:spPr bwMode="auto">
          <a:xfrm>
            <a:off x="2187575" y="1557338"/>
            <a:ext cx="655638" cy="588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2" name="Rectangle 9"/>
          <p:cNvSpPr txBox="1">
            <a:spLocks/>
          </p:cNvSpPr>
          <p:nvPr/>
        </p:nvSpPr>
        <p:spPr bwMode="auto">
          <a:xfrm>
            <a:off x="0" y="3141663"/>
            <a:ext cx="9144000" cy="153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188" tIns="49094" rIns="98188" bIns="49094"/>
          <a:lstStyle>
            <a:lvl1pPr defTabSz="981075">
              <a:spcBef>
                <a:spcPts val="600"/>
              </a:spcBef>
              <a:buClr>
                <a:schemeClr val="accent2"/>
              </a:buClr>
              <a:buSzPct val="8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1pPr>
            <a:lvl2pPr marL="742950" indent="-285750" defTabSz="981075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2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2pPr>
            <a:lvl3pPr marL="1143000" indent="-228600" defTabSz="981075">
              <a:spcBef>
                <a:spcPts val="300"/>
              </a:spcBef>
              <a:buClr>
                <a:srgbClr val="B37732"/>
              </a:buClr>
              <a:buSzPct val="8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3pPr>
            <a:lvl4pPr marL="1600200" indent="-228600" defTabSz="981075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9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4pPr>
            <a:lvl5pPr marL="2057400" indent="-228600" defTabSz="981075">
              <a:spcBef>
                <a:spcPts val="338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5pPr>
            <a:lvl6pPr marL="25146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6pPr>
            <a:lvl7pPr marL="29718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7pPr>
            <a:lvl8pPr marL="34290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8pPr>
            <a:lvl9pPr marL="38862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9pPr>
          </a:lstStyle>
          <a:p>
            <a:pPr algn="ctr">
              <a:lnSpc>
                <a:spcPct val="90000"/>
              </a:lnSpc>
              <a:spcBef>
                <a:spcPct val="20000"/>
              </a:spcBef>
              <a:buClrTx/>
              <a:buSzTx/>
              <a:buFont typeface="Arial" panose="020B0604020202020204" pitchFamily="34" charset="0"/>
              <a:buNone/>
            </a:pPr>
            <a:endParaRPr kumimoji="0" lang="zh-TW" altLang="en-US" sz="800" b="1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lnSpc>
                <a:spcPct val="90000"/>
              </a:lnSpc>
              <a:spcBef>
                <a:spcPct val="20000"/>
              </a:spcBef>
              <a:buClrTx/>
              <a:buSzTx/>
              <a:buFontTx/>
              <a:buNone/>
            </a:pPr>
            <a:r>
              <a:rPr kumimoji="0" lang="zh-TW" altLang="en-US" sz="9000" b="1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李祖原</a:t>
            </a:r>
            <a:endParaRPr kumimoji="0" lang="zh-TW" altLang="en-US" sz="9000" b="1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173" name="Rectangle 8"/>
          <p:cNvSpPr txBox="1">
            <a:spLocks/>
          </p:cNvSpPr>
          <p:nvPr/>
        </p:nvSpPr>
        <p:spPr bwMode="auto">
          <a:xfrm>
            <a:off x="683568" y="2205038"/>
            <a:ext cx="7776220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188" tIns="49094" rIns="98188" bIns="49094"/>
          <a:lstStyle>
            <a:lvl1pPr defTabSz="981075">
              <a:spcBef>
                <a:spcPts val="600"/>
              </a:spcBef>
              <a:buClr>
                <a:schemeClr val="accent2"/>
              </a:buClr>
              <a:buSzPct val="8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1pPr>
            <a:lvl2pPr marL="742950" indent="-285750" defTabSz="981075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2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2pPr>
            <a:lvl3pPr marL="1143000" indent="-228600" defTabSz="981075">
              <a:spcBef>
                <a:spcPts val="300"/>
              </a:spcBef>
              <a:buClr>
                <a:srgbClr val="B37732"/>
              </a:buClr>
              <a:buSzPct val="8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3pPr>
            <a:lvl4pPr marL="1600200" indent="-228600" defTabSz="981075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9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4pPr>
            <a:lvl5pPr marL="2057400" indent="-228600" defTabSz="981075">
              <a:spcBef>
                <a:spcPts val="338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5pPr>
            <a:lvl6pPr marL="25146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6pPr>
            <a:lvl7pPr marL="29718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7pPr>
            <a:lvl8pPr marL="34290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8pPr>
            <a:lvl9pPr marL="38862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3700" b="1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2016</a:t>
            </a:r>
            <a:r>
              <a:rPr kumimoji="0" lang="zh-TW" altLang="en-US" sz="3700" b="1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 </a:t>
            </a:r>
            <a:r>
              <a:rPr kumimoji="0" lang="zh-TW" altLang="en-US" sz="3700" b="1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建築會士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kumimoji="0" lang="zh-TW" altLang="en-US" sz="4000" b="1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175" name="矩形 6"/>
          <p:cNvSpPr>
            <a:spLocks noChangeArrowheads="1"/>
          </p:cNvSpPr>
          <p:nvPr/>
        </p:nvSpPr>
        <p:spPr bwMode="auto">
          <a:xfrm>
            <a:off x="3654840" y="4818063"/>
            <a:ext cx="185326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r>
              <a:rPr lang="zh-TW" altLang="en-US" sz="2800" dirty="0">
                <a:latin typeface="微軟正黑體" panose="020B0604030504040204" pitchFamily="34" charset="-120"/>
              </a:rPr>
              <a:t> </a:t>
            </a:r>
            <a:r>
              <a:rPr lang="en-US" altLang="zh-TW" sz="2800" dirty="0" smtClean="0">
                <a:latin typeface="微軟正黑體" panose="020B0604030504040204" pitchFamily="34" charset="-120"/>
              </a:rPr>
              <a:t>(C.Y.</a:t>
            </a:r>
            <a:r>
              <a:rPr lang="zh-TW" altLang="en-US" sz="2800" dirty="0" smtClean="0">
                <a:latin typeface="微軟正黑體" panose="020B0604030504040204" pitchFamily="34" charset="-120"/>
              </a:rPr>
              <a:t> </a:t>
            </a:r>
            <a:r>
              <a:rPr lang="en-US" altLang="zh-TW" sz="2800" dirty="0" smtClean="0">
                <a:latin typeface="微軟正黑體" panose="020B0604030504040204" pitchFamily="34" charset="-120"/>
              </a:rPr>
              <a:t>Lee) </a:t>
            </a:r>
            <a:endParaRPr lang="zh-TW" altLang="en-US" sz="2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59" objId="4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7"/>
          <p:cNvSpPr txBox="1">
            <a:spLocks noChangeArrowheads="1"/>
          </p:cNvSpPr>
          <p:nvPr/>
        </p:nvSpPr>
        <p:spPr bwMode="auto">
          <a:xfrm>
            <a:off x="2339752" y="908720"/>
            <a:ext cx="5375275" cy="113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2870" tIns="51435" rIns="102870" bIns="51435">
            <a:spAutoFit/>
          </a:bodyPr>
          <a:lstStyle>
            <a:lvl1pPr defTabSz="981075">
              <a:spcBef>
                <a:spcPts val="600"/>
              </a:spcBef>
              <a:buClr>
                <a:schemeClr val="accent2"/>
              </a:buClr>
              <a:buSzPct val="8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1pPr>
            <a:lvl2pPr marL="742950" indent="-285750" defTabSz="981075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2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2pPr>
            <a:lvl3pPr marL="1143000" indent="-228600" defTabSz="981075">
              <a:spcBef>
                <a:spcPts val="300"/>
              </a:spcBef>
              <a:buClr>
                <a:srgbClr val="B37732"/>
              </a:buClr>
              <a:buSzPct val="8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3pPr>
            <a:lvl4pPr marL="1600200" indent="-228600" defTabSz="981075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9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4pPr>
            <a:lvl5pPr marL="2057400" indent="-228600" defTabSz="981075">
              <a:spcBef>
                <a:spcPts val="338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5pPr>
            <a:lvl6pPr marL="25146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6pPr>
            <a:lvl7pPr marL="29718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7pPr>
            <a:lvl8pPr marL="34290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8pPr>
            <a:lvl9pPr marL="38862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9pPr>
          </a:lstStyle>
          <a:p>
            <a:pPr eaLnBrk="1" hangingPunct="1">
              <a:lnSpc>
                <a:spcPts val="18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TW" altLang="en-US" sz="2000" b="1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學歷</a:t>
            </a:r>
            <a:endParaRPr lang="en-US" altLang="zh-TW" sz="2000" b="1" dirty="0" smtClean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ts val="1200"/>
              </a:lnSpc>
              <a:spcBef>
                <a:spcPts val="0"/>
              </a:spcBef>
              <a:buClrTx/>
              <a:buSzTx/>
              <a:buFontTx/>
              <a:buNone/>
            </a:pPr>
            <a:endParaRPr lang="en-US" altLang="zh-TW" sz="1600" b="1" dirty="0" smtClean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ts val="18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TW" altLang="en-US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臺灣</a:t>
            </a:r>
            <a:r>
              <a:rPr lang="zh-TW" altLang="en-US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成功大學建築工程</a:t>
            </a:r>
            <a:r>
              <a:rPr lang="zh-TW" altLang="en-US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學士</a:t>
            </a:r>
            <a:endParaRPr lang="en-US" altLang="zh-TW" sz="1600" dirty="0" smtClean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ts val="1700"/>
              </a:lnSpc>
              <a:spcBef>
                <a:spcPct val="30000"/>
              </a:spcBef>
              <a:buClrTx/>
              <a:buSzTx/>
              <a:buFontTx/>
              <a:buNone/>
            </a:pPr>
            <a:r>
              <a:rPr lang="zh-TW" altLang="en-US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美國</a:t>
            </a:r>
            <a:r>
              <a:rPr lang="zh-TW" altLang="en-US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普林斯頓大學建築藝術</a:t>
            </a:r>
            <a:r>
              <a:rPr lang="zh-TW" altLang="en-US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碩士</a:t>
            </a:r>
            <a:endParaRPr lang="en-US" altLang="zh-TW" sz="1600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219" name="Text Box 8"/>
          <p:cNvSpPr txBox="1">
            <a:spLocks noChangeArrowheads="1"/>
          </p:cNvSpPr>
          <p:nvPr/>
        </p:nvSpPr>
        <p:spPr bwMode="auto">
          <a:xfrm>
            <a:off x="2319071" y="2338687"/>
            <a:ext cx="8209159" cy="4330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2870" tIns="51435" rIns="102870" bIns="51435">
            <a:spAutoFit/>
          </a:bodyPr>
          <a:lstStyle>
            <a:lvl1pPr defTabSz="981075">
              <a:spcBef>
                <a:spcPts val="600"/>
              </a:spcBef>
              <a:buClr>
                <a:schemeClr val="accent2"/>
              </a:buClr>
              <a:buSzPct val="8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1pPr>
            <a:lvl2pPr marL="742950" indent="-285750" defTabSz="981075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2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2pPr>
            <a:lvl3pPr marL="1143000" indent="-228600" defTabSz="981075">
              <a:spcBef>
                <a:spcPts val="300"/>
              </a:spcBef>
              <a:buClr>
                <a:srgbClr val="B37732"/>
              </a:buClr>
              <a:buSzPct val="8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3pPr>
            <a:lvl4pPr marL="1600200" indent="-228600" defTabSz="981075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9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4pPr>
            <a:lvl5pPr marL="2057400" indent="-228600" defTabSz="981075">
              <a:spcBef>
                <a:spcPts val="338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5pPr>
            <a:lvl6pPr marL="25146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6pPr>
            <a:lvl7pPr marL="29718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7pPr>
            <a:lvl8pPr marL="34290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8pPr>
            <a:lvl9pPr marL="38862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9pPr>
          </a:lstStyle>
          <a:p>
            <a:pPr eaLnBrk="1" hangingPunct="1">
              <a:lnSpc>
                <a:spcPts val="18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TW" altLang="en-US" sz="2000" b="1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經歷</a:t>
            </a:r>
          </a:p>
          <a:p>
            <a:pPr eaLnBrk="1" hangingPunct="1">
              <a:lnSpc>
                <a:spcPts val="1200"/>
              </a:lnSpc>
              <a:spcBef>
                <a:spcPts val="0"/>
              </a:spcBef>
              <a:buClrTx/>
              <a:buSzTx/>
              <a:buFontTx/>
              <a:buNone/>
            </a:pPr>
            <a:endParaRPr lang="en-US" altLang="zh-TW" sz="1600" b="1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defTabSz="717550" eaLnBrk="1" hangingPunct="1">
              <a:lnSpc>
                <a:spcPts val="1700"/>
              </a:lnSpc>
              <a:spcBef>
                <a:spcPct val="30000"/>
              </a:spcBef>
              <a:buClrTx/>
              <a:buSzTx/>
              <a:buFontTx/>
              <a:buNone/>
            </a:pPr>
            <a:r>
              <a:rPr lang="en-US" altLang="zh-TW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1966</a:t>
            </a:r>
            <a:r>
              <a:rPr lang="zh-TW" altLang="en-US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– </a:t>
            </a:r>
            <a:r>
              <a:rPr lang="en-US" altLang="zh-TW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1967</a:t>
            </a:r>
            <a:r>
              <a:rPr lang="zh-TW" altLang="en-US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</a:t>
            </a:r>
            <a:r>
              <a:rPr lang="en-US" altLang="zh-TW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	</a:t>
            </a:r>
            <a:r>
              <a:rPr lang="zh-TW" altLang="en-US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美國</a:t>
            </a:r>
            <a:r>
              <a:rPr lang="zh-TW" altLang="en-US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費城 </a:t>
            </a:r>
            <a:r>
              <a:rPr lang="en-US" altLang="zh-TW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Nolen, Swinburne &amp; </a:t>
            </a:r>
            <a:r>
              <a:rPr lang="en-US" altLang="zh-TW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Associates </a:t>
            </a:r>
            <a:r>
              <a:rPr lang="zh-TW" altLang="en-US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– </a:t>
            </a:r>
            <a:r>
              <a:rPr lang="zh-TW" altLang="en-US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設計</a:t>
            </a:r>
            <a:r>
              <a:rPr lang="zh-TW" altLang="en-US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師</a:t>
            </a:r>
          </a:p>
          <a:p>
            <a:pPr defTabSz="717550" eaLnBrk="1" hangingPunct="1">
              <a:lnSpc>
                <a:spcPts val="1700"/>
              </a:lnSpc>
              <a:spcBef>
                <a:spcPct val="30000"/>
              </a:spcBef>
              <a:buClrTx/>
              <a:buSzTx/>
              <a:buFontTx/>
              <a:buNone/>
            </a:pPr>
            <a:r>
              <a:rPr lang="en-US" altLang="zh-TW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1967</a:t>
            </a:r>
            <a:r>
              <a:rPr lang="en-US" altLang="zh-TW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– </a:t>
            </a:r>
            <a:r>
              <a:rPr lang="en-US" altLang="zh-TW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1968</a:t>
            </a:r>
            <a:r>
              <a:rPr lang="zh-TW" altLang="en-US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</a:t>
            </a:r>
            <a:r>
              <a:rPr lang="en-US" altLang="zh-TW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	</a:t>
            </a:r>
            <a:r>
              <a:rPr lang="zh-TW" altLang="en-US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美國</a:t>
            </a:r>
            <a:r>
              <a:rPr lang="zh-TW" altLang="en-US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波士頓都市設計計劃發展</a:t>
            </a:r>
            <a:r>
              <a:rPr lang="zh-TW" altLang="en-US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研究所 </a:t>
            </a:r>
            <a:r>
              <a:rPr lang="en-US" altLang="zh-TW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–</a:t>
            </a:r>
            <a:r>
              <a:rPr lang="zh-TW" altLang="en-US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建築師 </a:t>
            </a:r>
            <a:r>
              <a:rPr lang="en-US" altLang="zh-TW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II</a:t>
            </a:r>
          </a:p>
          <a:p>
            <a:pPr defTabSz="717550" eaLnBrk="1" hangingPunct="1">
              <a:lnSpc>
                <a:spcPts val="1700"/>
              </a:lnSpc>
              <a:spcBef>
                <a:spcPct val="30000"/>
              </a:spcBef>
              <a:buClrTx/>
              <a:buSzTx/>
              <a:buNone/>
            </a:pPr>
            <a:r>
              <a:rPr lang="en-US" altLang="zh-TW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1968 </a:t>
            </a:r>
            <a:r>
              <a:rPr lang="en-US" altLang="zh-TW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– </a:t>
            </a:r>
            <a:r>
              <a:rPr lang="en-US" altLang="zh-TW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1970</a:t>
            </a:r>
            <a:r>
              <a:rPr lang="zh-TW" altLang="en-US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</a:t>
            </a:r>
            <a:r>
              <a:rPr lang="en-US" altLang="zh-TW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	</a:t>
            </a:r>
            <a:r>
              <a:rPr lang="zh-TW" altLang="en-US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中華</a:t>
            </a:r>
            <a:r>
              <a:rPr lang="zh-TW" altLang="en-US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工程顧問</a:t>
            </a:r>
            <a:r>
              <a:rPr lang="zh-TW" altLang="en-US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公司建築顧問</a:t>
            </a:r>
            <a:endParaRPr lang="en-US" altLang="zh-TW" sz="1600" dirty="0" smtClean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defTabSz="717550" eaLnBrk="1" hangingPunct="1">
              <a:lnSpc>
                <a:spcPts val="1700"/>
              </a:lnSpc>
              <a:spcBef>
                <a:spcPct val="30000"/>
              </a:spcBef>
              <a:buClrTx/>
              <a:buSzTx/>
              <a:buNone/>
            </a:pPr>
            <a:r>
              <a:rPr lang="en-US" altLang="zh-TW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1970 – 1971</a:t>
            </a:r>
            <a:r>
              <a:rPr lang="zh-TW" altLang="en-US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</a:t>
            </a:r>
            <a:r>
              <a:rPr lang="en-US" altLang="zh-TW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	</a:t>
            </a:r>
            <a:r>
              <a:rPr lang="zh-TW" altLang="en-US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中國</a:t>
            </a:r>
            <a:r>
              <a:rPr lang="zh-TW" altLang="en-US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都市計畫設計</a:t>
            </a:r>
            <a:r>
              <a:rPr lang="zh-TW" altLang="en-US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中心合夥人</a:t>
            </a:r>
            <a:endParaRPr lang="en-US" altLang="zh-TW" sz="1600" dirty="0" smtClean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defTabSz="717550" eaLnBrk="1" hangingPunct="1">
              <a:lnSpc>
                <a:spcPts val="1700"/>
              </a:lnSpc>
              <a:spcBef>
                <a:spcPct val="30000"/>
              </a:spcBef>
              <a:buClrTx/>
              <a:buSzTx/>
              <a:buNone/>
            </a:pPr>
            <a:r>
              <a:rPr lang="en-US" altLang="zh-TW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1971 </a:t>
            </a:r>
            <a:r>
              <a:rPr lang="en-US" altLang="zh-TW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– </a:t>
            </a:r>
            <a:r>
              <a:rPr lang="en-US" altLang="zh-TW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1977</a:t>
            </a:r>
            <a:r>
              <a:rPr lang="zh-TW" altLang="en-US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</a:t>
            </a:r>
            <a:r>
              <a:rPr lang="en-US" altLang="zh-TW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	</a:t>
            </a:r>
            <a:r>
              <a:rPr lang="zh-TW" altLang="en-US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美國</a:t>
            </a:r>
            <a:r>
              <a:rPr lang="zh-TW" altLang="en-US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洛杉磯 </a:t>
            </a:r>
            <a:r>
              <a:rPr lang="en-US" altLang="zh-TW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William L. Pereira </a:t>
            </a:r>
            <a:r>
              <a:rPr lang="zh-TW" altLang="en-US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建築師</a:t>
            </a:r>
            <a:r>
              <a:rPr lang="zh-TW" altLang="en-US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事務所 </a:t>
            </a:r>
            <a:r>
              <a:rPr lang="en-US" altLang="zh-TW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–</a:t>
            </a:r>
            <a:r>
              <a:rPr lang="zh-TW" altLang="en-US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副總裁</a:t>
            </a:r>
            <a:endParaRPr lang="zh-TW" altLang="en-US" sz="1600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defTabSz="717550" eaLnBrk="1" hangingPunct="1">
              <a:lnSpc>
                <a:spcPts val="1700"/>
              </a:lnSpc>
              <a:spcBef>
                <a:spcPct val="30000"/>
              </a:spcBef>
              <a:buClrTx/>
              <a:buSzTx/>
              <a:buFontTx/>
              <a:buNone/>
            </a:pPr>
            <a:r>
              <a:rPr lang="en-US" altLang="zh-TW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1978 ~ </a:t>
            </a:r>
            <a:r>
              <a:rPr lang="zh-TW" altLang="en-US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迄今 </a:t>
            </a:r>
            <a:r>
              <a:rPr lang="en-US" altLang="zh-TW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	</a:t>
            </a:r>
            <a:r>
              <a:rPr lang="zh-TW" altLang="en-US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李祖原聯合建築師事務所 </a:t>
            </a:r>
            <a:r>
              <a:rPr lang="en-US" altLang="zh-TW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–</a:t>
            </a:r>
            <a:r>
              <a:rPr lang="zh-TW" altLang="en-US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主持建築師</a:t>
            </a:r>
            <a:endParaRPr lang="zh-TW" altLang="en-US" sz="1600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 defTabSz="914400" eaLnBrk="1" hangingPunct="1">
              <a:lnSpc>
                <a:spcPts val="1800"/>
              </a:lnSpc>
              <a:spcBef>
                <a:spcPts val="0"/>
              </a:spcBef>
              <a:buClrTx/>
              <a:buSzTx/>
              <a:buNone/>
            </a:pPr>
            <a:endParaRPr lang="en-US" altLang="zh-TW" sz="2000" b="1" dirty="0" smtClean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 defTabSz="914400" eaLnBrk="1" hangingPunct="1">
              <a:lnSpc>
                <a:spcPts val="1800"/>
              </a:lnSpc>
              <a:spcBef>
                <a:spcPct val="50000"/>
              </a:spcBef>
              <a:buClrTx/>
              <a:buSzTx/>
              <a:buNone/>
            </a:pPr>
            <a:r>
              <a:rPr lang="zh-TW" altLang="en-US" sz="2000" b="1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教學</a:t>
            </a:r>
            <a:r>
              <a:rPr lang="zh-TW" altLang="en-US" sz="2000" b="1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經歷</a:t>
            </a:r>
            <a:endParaRPr lang="zh-TW" altLang="en-US" sz="2000" b="1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 defTabSz="914400" eaLnBrk="1" hangingPunct="1">
              <a:lnSpc>
                <a:spcPts val="1200"/>
              </a:lnSpc>
              <a:spcBef>
                <a:spcPts val="0"/>
              </a:spcBef>
              <a:buClrTx/>
              <a:buSzTx/>
              <a:buNone/>
            </a:pPr>
            <a:endParaRPr lang="en-US" altLang="zh-TW" sz="1600" b="1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defTabSz="717550" eaLnBrk="1" hangingPunct="1">
              <a:lnSpc>
                <a:spcPts val="1700"/>
              </a:lnSpc>
              <a:spcBef>
                <a:spcPct val="30000"/>
              </a:spcBef>
              <a:buClrTx/>
              <a:buSzTx/>
              <a:buFontTx/>
              <a:buNone/>
            </a:pPr>
            <a:r>
              <a:rPr lang="en-US" altLang="zh-TW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1970</a:t>
            </a:r>
            <a:r>
              <a:rPr lang="zh-TW" altLang="en-US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– </a:t>
            </a:r>
            <a:r>
              <a:rPr lang="en-US" altLang="zh-TW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1971</a:t>
            </a:r>
            <a:r>
              <a:rPr lang="en-US" altLang="zh-TW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	</a:t>
            </a:r>
            <a:r>
              <a:rPr lang="zh-TW" altLang="en-US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私立</a:t>
            </a:r>
            <a:r>
              <a:rPr lang="zh-TW" altLang="en-US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東海大學 </a:t>
            </a:r>
            <a:r>
              <a:rPr lang="en-US" altLang="zh-TW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– </a:t>
            </a:r>
            <a:r>
              <a:rPr lang="zh-TW" altLang="en-US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建築系 </a:t>
            </a:r>
            <a:r>
              <a:rPr lang="en-US" altLang="zh-TW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 </a:t>
            </a:r>
            <a:r>
              <a:rPr lang="zh-TW" altLang="en-US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助理</a:t>
            </a:r>
            <a:r>
              <a:rPr lang="zh-TW" altLang="en-US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教授</a:t>
            </a:r>
            <a:endParaRPr lang="en-US" altLang="zh-TW" sz="1600" dirty="0" smtClean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defTabSz="717550" eaLnBrk="1" hangingPunct="1">
              <a:lnSpc>
                <a:spcPts val="1700"/>
              </a:lnSpc>
              <a:spcBef>
                <a:spcPct val="30000"/>
              </a:spcBef>
              <a:buClrTx/>
              <a:buSzTx/>
              <a:buFontTx/>
              <a:buNone/>
            </a:pPr>
            <a:r>
              <a:rPr lang="en-US" altLang="zh-TW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	</a:t>
            </a:r>
            <a:r>
              <a:rPr lang="en-US" altLang="zh-TW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	</a:t>
            </a:r>
            <a:r>
              <a:rPr lang="zh-TW" altLang="en-US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私立</a:t>
            </a:r>
            <a:r>
              <a:rPr lang="zh-TW" altLang="en-US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中原大學 </a:t>
            </a:r>
            <a:r>
              <a:rPr lang="en-US" altLang="zh-TW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– </a:t>
            </a:r>
            <a:r>
              <a:rPr lang="zh-TW" altLang="en-US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建築系 </a:t>
            </a:r>
            <a:r>
              <a:rPr lang="en-US" altLang="zh-TW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 </a:t>
            </a:r>
            <a:r>
              <a:rPr lang="zh-TW" altLang="en-US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副教授</a:t>
            </a:r>
            <a:endParaRPr lang="en-US" altLang="zh-TW" sz="1600" dirty="0" smtClean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defTabSz="717550" eaLnBrk="1" hangingPunct="1">
              <a:lnSpc>
                <a:spcPts val="1700"/>
              </a:lnSpc>
              <a:spcBef>
                <a:spcPct val="30000"/>
              </a:spcBef>
              <a:buClrTx/>
              <a:buSzTx/>
              <a:buFontTx/>
              <a:buNone/>
            </a:pPr>
            <a:r>
              <a:rPr lang="en-US" altLang="zh-TW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	</a:t>
            </a:r>
            <a:r>
              <a:rPr lang="en-US" altLang="zh-TW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	</a:t>
            </a:r>
            <a:r>
              <a:rPr lang="zh-TW" altLang="en-US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私立</a:t>
            </a:r>
            <a:r>
              <a:rPr lang="zh-TW" altLang="en-US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文化大學 </a:t>
            </a:r>
            <a:r>
              <a:rPr lang="en-US" altLang="zh-TW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– </a:t>
            </a:r>
            <a:r>
              <a:rPr lang="zh-TW" altLang="en-US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觀光系 </a:t>
            </a:r>
            <a:r>
              <a:rPr lang="en-US" altLang="zh-TW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 </a:t>
            </a:r>
            <a:r>
              <a:rPr lang="zh-TW" altLang="en-US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副教授</a:t>
            </a:r>
            <a:endParaRPr lang="en-US" altLang="zh-TW" sz="1600" dirty="0" smtClean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defTabSz="717550" eaLnBrk="1" hangingPunct="1">
              <a:lnSpc>
                <a:spcPts val="1700"/>
              </a:lnSpc>
              <a:spcBef>
                <a:spcPct val="30000"/>
              </a:spcBef>
              <a:buClrTx/>
              <a:buSzTx/>
              <a:buFontTx/>
              <a:buNone/>
            </a:pPr>
            <a:r>
              <a:rPr lang="en-US" altLang="zh-TW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2003</a:t>
            </a:r>
            <a:r>
              <a:rPr lang="zh-TW" altLang="en-US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–</a:t>
            </a:r>
            <a:r>
              <a:rPr lang="zh-TW" altLang="en-US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2006</a:t>
            </a:r>
            <a:r>
              <a:rPr lang="en-US" altLang="zh-TW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	</a:t>
            </a:r>
            <a:r>
              <a:rPr lang="zh-TW" altLang="en-US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日本</a:t>
            </a:r>
            <a:r>
              <a:rPr lang="zh-TW" altLang="en-US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早稻田大學 </a:t>
            </a:r>
            <a:r>
              <a:rPr lang="en-US" altLang="zh-TW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– </a:t>
            </a:r>
            <a:r>
              <a:rPr lang="zh-TW" altLang="en-US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建築研究所 </a:t>
            </a:r>
            <a:r>
              <a:rPr lang="en-US" altLang="zh-TW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 </a:t>
            </a:r>
            <a:r>
              <a:rPr lang="zh-TW" altLang="en-US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教授</a:t>
            </a:r>
            <a:endParaRPr lang="zh-TW" altLang="en-US" sz="1600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8" name="Picture 25" descr="合夥人背板-11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504" y="908720"/>
            <a:ext cx="2211567" cy="21863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3" objId="3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8"/>
          <p:cNvSpPr txBox="1">
            <a:spLocks noChangeArrowheads="1"/>
          </p:cNvSpPr>
          <p:nvPr/>
        </p:nvSpPr>
        <p:spPr bwMode="auto">
          <a:xfrm>
            <a:off x="34925" y="1125538"/>
            <a:ext cx="6481763" cy="334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2870" tIns="51435" rIns="102870" bIns="51435">
            <a:spAutoFit/>
          </a:bodyPr>
          <a:lstStyle>
            <a:lvl1pPr defTabSz="981075">
              <a:spcBef>
                <a:spcPts val="600"/>
              </a:spcBef>
              <a:buClr>
                <a:schemeClr val="accent2"/>
              </a:buClr>
              <a:buSzPct val="8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1pPr>
            <a:lvl2pPr marL="742950" indent="-285750" defTabSz="981075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2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2pPr>
            <a:lvl3pPr marL="1143000" indent="-228600" defTabSz="981075">
              <a:spcBef>
                <a:spcPts val="300"/>
              </a:spcBef>
              <a:buClr>
                <a:srgbClr val="B37732"/>
              </a:buClr>
              <a:buSzPct val="8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3pPr>
            <a:lvl4pPr marL="1600200" indent="-228600" defTabSz="981075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9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4pPr>
            <a:lvl5pPr marL="2057400" indent="-228600" defTabSz="981075">
              <a:spcBef>
                <a:spcPts val="338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5pPr>
            <a:lvl6pPr marL="25146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6pPr>
            <a:lvl7pPr marL="29718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7pPr>
            <a:lvl8pPr marL="34290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8pPr>
            <a:lvl9pPr marL="38862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9pPr>
          </a:lstStyle>
          <a:p>
            <a:pPr eaLnBrk="1" hangingPunct="1">
              <a:lnSpc>
                <a:spcPts val="18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TW" altLang="en-US" sz="2000" b="1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專業貢獻</a:t>
            </a:r>
            <a:endParaRPr lang="zh-TW" altLang="en-US" sz="1600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395536" y="1614488"/>
            <a:ext cx="8640960" cy="4515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2870" tIns="51435" rIns="102870" bIns="51435">
            <a:spAutoFit/>
          </a:bodyPr>
          <a:lstStyle>
            <a:lvl1pPr defTabSz="981075">
              <a:spcBef>
                <a:spcPts val="600"/>
              </a:spcBef>
              <a:buClr>
                <a:schemeClr val="accent2"/>
              </a:buClr>
              <a:buSzPct val="8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1pPr>
            <a:lvl2pPr marL="742950" indent="-285750" defTabSz="981075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2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2pPr>
            <a:lvl3pPr marL="1143000" indent="-228600" defTabSz="981075">
              <a:spcBef>
                <a:spcPts val="300"/>
              </a:spcBef>
              <a:buClr>
                <a:srgbClr val="B37732"/>
              </a:buClr>
              <a:buSzPct val="8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3pPr>
            <a:lvl4pPr marL="1600200" indent="-228600" defTabSz="981075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9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4pPr>
            <a:lvl5pPr marL="2057400" indent="-228600" defTabSz="981075">
              <a:spcBef>
                <a:spcPts val="338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5pPr>
            <a:lvl6pPr marL="25146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6pPr>
            <a:lvl7pPr marL="29718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7pPr>
            <a:lvl8pPr marL="34290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8pPr>
            <a:lvl9pPr marL="38862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9pPr>
          </a:lstStyle>
          <a:p>
            <a:pPr eaLnBrk="1" hangingPunct="1">
              <a:lnSpc>
                <a:spcPts val="2000"/>
              </a:lnSpc>
              <a:spcBef>
                <a:spcPts val="800"/>
              </a:spcBef>
              <a:buClrTx/>
              <a:buSzTx/>
              <a:buNone/>
            </a:pPr>
            <a:r>
              <a:rPr kumimoji="0"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李祖原先生是</a:t>
            </a:r>
            <a:r>
              <a:rPr kumimoji="0"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李祖原聯合建築師</a:t>
            </a:r>
            <a:r>
              <a:rPr kumimoji="0"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事務所創辦人</a:t>
            </a:r>
            <a:r>
              <a:rPr kumimoji="0"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kumimoji="0"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1938</a:t>
            </a:r>
            <a:r>
              <a:rPr kumimoji="0"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年生</a:t>
            </a:r>
            <a:r>
              <a:rPr kumimoji="0"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於廣東省揭陽縣，</a:t>
            </a:r>
            <a:r>
              <a:rPr kumimoji="0"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1961</a:t>
            </a:r>
            <a:r>
              <a:rPr kumimoji="0"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年畢業於國立成功大學建築系，</a:t>
            </a:r>
            <a:r>
              <a:rPr kumimoji="0"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1966</a:t>
            </a:r>
            <a:r>
              <a:rPr kumimoji="0"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年獲美國普林斯頓大學建築藝術</a:t>
            </a:r>
            <a:r>
              <a:rPr kumimoji="0"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學碩士</a:t>
            </a:r>
            <a:r>
              <a:rPr kumimoji="0"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。至今已累積</a:t>
            </a:r>
            <a:r>
              <a:rPr kumimoji="0"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五十年</a:t>
            </a:r>
            <a:r>
              <a:rPr kumimoji="0"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專業經驗，並已完成了超過百棟建築及贏得了多項專業獎項。</a:t>
            </a:r>
            <a:endParaRPr lang="zh-TW" altLang="zh-TW" sz="1600" kern="1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ts val="2000"/>
              </a:lnSpc>
              <a:spcBef>
                <a:spcPts val="800"/>
              </a:spcBef>
              <a:buClrTx/>
              <a:buSzTx/>
              <a:buNone/>
            </a:pP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李祖原先生早期曾於國際知名之 </a:t>
            </a:r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William L. Pereira 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建築師事務所服務，後期並升任副總裁一職。回國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後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李祖原先生於</a:t>
            </a:r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1978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年創辦李祖原建築師事務所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，三十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餘年來致力發展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事務所成為以東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方文化為主軸，結合生態理念與現代科技，提供高創意性、高整合性、高技術性的建築設計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服務，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並秉持「以人為本」的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精神，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成為領導東方現代建築發展的國際專業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團隊。同時秉持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以藝術與科技為創作的基石，以二十一世紀「前衛東方」建築作為努力目標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1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ts val="2000"/>
              </a:lnSpc>
              <a:spcBef>
                <a:spcPts val="800"/>
              </a:spcBef>
              <a:buClrTx/>
              <a:buSzTx/>
              <a:buNone/>
            </a:pP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在工作繁重、持續創作之餘，李祖原先生仍於國內多所大學</a:t>
            </a:r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東海、中原、文化</a:t>
            </a:r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任教，並在</a:t>
            </a:r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2003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年至</a:t>
            </a:r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2006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年間，應日本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早稻田大學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石山修武教授邀請，前往早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稻田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大學擔任建築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研究所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教授。</a:t>
            </a:r>
            <a:endParaRPr lang="en-US" altLang="zh-TW" sz="1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ts val="2000"/>
              </a:lnSpc>
              <a:spcBef>
                <a:spcPts val="800"/>
              </a:spcBef>
              <a:buClrTx/>
              <a:buSzTx/>
              <a:buNone/>
            </a:pPr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2008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年李祖原先生榮獲第十二屆國家文藝獎，得獎的理由明白的闡述了李祖原先生在建築領域的貢獻：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「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李祖原先生的作品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表達中華文化的哲學思考，展現獨特的美學造詣，影響我國當代建築文化的主體性思惟。 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作品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深刻反映台灣建築發展的時代背景，改造商業建築形象，對推動台灣建築文化發展有所貢獻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。整體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創作具標竿性意義，其持續創作的毅力和精神，對當前建築環境具有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啟發性」。</a:t>
            </a:r>
            <a:endParaRPr lang="zh-TW" altLang="en-US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8"/>
          <p:cNvSpPr txBox="1">
            <a:spLocks noChangeArrowheads="1"/>
          </p:cNvSpPr>
          <p:nvPr/>
        </p:nvSpPr>
        <p:spPr bwMode="auto">
          <a:xfrm>
            <a:off x="395536" y="1484784"/>
            <a:ext cx="8964612" cy="50539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2870" tIns="51435" rIns="102870" bIns="51435">
            <a:spAutoFit/>
          </a:bodyPr>
          <a:lstStyle>
            <a:defPPr>
              <a:defRPr lang="zh-TW"/>
            </a:defPPr>
            <a:lvl1pPr defTabSz="981075" eaLnBrk="1" hangingPunct="1">
              <a:lnSpc>
                <a:spcPts val="1800"/>
              </a:lnSpc>
              <a:spcBef>
                <a:spcPts val="600"/>
              </a:spcBef>
              <a:buClrTx/>
              <a:buSzTx/>
              <a:buFont typeface="Wingdings 2" panose="05020102010507070707" pitchFamily="18" charset="2"/>
              <a:buNone/>
              <a:defRPr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 defTabSz="981075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2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2pPr>
            <a:lvl3pPr marL="1143000" indent="-228600" defTabSz="981075">
              <a:spcBef>
                <a:spcPts val="300"/>
              </a:spcBef>
              <a:buClr>
                <a:srgbClr val="B37732"/>
              </a:buClr>
              <a:buSzPct val="85000"/>
              <a:buFont typeface="Wingdings 2" panose="05020102010507070707" pitchFamily="18" charset="2"/>
              <a:buChar char=""/>
              <a:defRPr sz="2100">
                <a:latin typeface="Constantia" panose="02030602050306030303" pitchFamily="18" charset="0"/>
                <a:ea typeface="標楷體" panose="03000509000000000000" pitchFamily="65" charset="-120"/>
              </a:defRPr>
            </a:lvl3pPr>
            <a:lvl4pPr marL="1600200" indent="-228600" defTabSz="981075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900">
                <a:latin typeface="Constantia" panose="02030602050306030303" pitchFamily="18" charset="0"/>
                <a:ea typeface="標楷體" panose="03000509000000000000" pitchFamily="65" charset="-120"/>
              </a:defRPr>
            </a:lvl4pPr>
            <a:lvl5pPr marL="2057400" indent="-228600" defTabSz="981075">
              <a:spcBef>
                <a:spcPts val="338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latin typeface="Constantia" panose="02030602050306030303" pitchFamily="18" charset="0"/>
                <a:ea typeface="標楷體" panose="03000509000000000000" pitchFamily="65" charset="-120"/>
              </a:defRPr>
            </a:lvl5pPr>
            <a:lvl6pPr marL="25146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latin typeface="Constantia" panose="02030602050306030303" pitchFamily="18" charset="0"/>
                <a:ea typeface="標楷體" panose="03000509000000000000" pitchFamily="65" charset="-120"/>
              </a:defRPr>
            </a:lvl6pPr>
            <a:lvl7pPr marL="29718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latin typeface="Constantia" panose="02030602050306030303" pitchFamily="18" charset="0"/>
                <a:ea typeface="標楷體" panose="03000509000000000000" pitchFamily="65" charset="-120"/>
              </a:defRPr>
            </a:lvl7pPr>
            <a:lvl8pPr marL="34290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latin typeface="Constantia" panose="02030602050306030303" pitchFamily="18" charset="0"/>
                <a:ea typeface="標楷體" panose="03000509000000000000" pitchFamily="65" charset="-120"/>
              </a:defRPr>
            </a:lvl8pPr>
            <a:lvl9pPr marL="38862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latin typeface="Constantia" panose="02030602050306030303" pitchFamily="18" charset="0"/>
                <a:ea typeface="標楷體" panose="03000509000000000000" pitchFamily="65" charset="-120"/>
              </a:defRPr>
            </a:lvl9pPr>
          </a:lstStyle>
          <a:p>
            <a:pPr>
              <a:spcBef>
                <a:spcPts val="500"/>
              </a:spcBef>
            </a:pPr>
            <a:r>
              <a:rPr lang="en-US" altLang="zh-TW" dirty="0"/>
              <a:t>1980</a:t>
            </a:r>
            <a:r>
              <a:rPr lang="zh-TW" altLang="en-US" dirty="0"/>
              <a:t>     環球商業大樓，獲第二屆</a:t>
            </a:r>
            <a:r>
              <a:rPr lang="en-US" altLang="zh-TW" dirty="0"/>
              <a:t>《</a:t>
            </a:r>
            <a:r>
              <a:rPr lang="zh-TW" altLang="en-US" dirty="0"/>
              <a:t>建築師</a:t>
            </a:r>
            <a:r>
              <a:rPr lang="en-US" altLang="zh-TW" dirty="0"/>
              <a:t>》</a:t>
            </a:r>
            <a:r>
              <a:rPr lang="zh-TW" altLang="en-US" dirty="0"/>
              <a:t>雜誌獎佳作</a:t>
            </a:r>
          </a:p>
          <a:p>
            <a:pPr>
              <a:spcBef>
                <a:spcPts val="500"/>
              </a:spcBef>
            </a:pPr>
            <a:r>
              <a:rPr lang="en-US" altLang="zh-TW" dirty="0"/>
              <a:t>1983</a:t>
            </a:r>
            <a:r>
              <a:rPr lang="zh-TW" altLang="en-US" dirty="0"/>
              <a:t>     惠普企業辦公大樓，獲第一屆中華民國房屋市場美屋獎高樓辦公組第一名</a:t>
            </a:r>
          </a:p>
          <a:p>
            <a:pPr>
              <a:spcBef>
                <a:spcPts val="500"/>
              </a:spcBef>
            </a:pPr>
            <a:r>
              <a:rPr lang="en-US" altLang="zh-TW" dirty="0"/>
              <a:t>1986</a:t>
            </a:r>
            <a:r>
              <a:rPr lang="zh-TW" altLang="en-US" dirty="0"/>
              <a:t>     三商行企業總部大樓，獲第十屆建築師雜誌獎銀牌獎</a:t>
            </a:r>
          </a:p>
          <a:p>
            <a:pPr>
              <a:spcBef>
                <a:spcPts val="500"/>
              </a:spcBef>
            </a:pPr>
            <a:r>
              <a:rPr lang="en-US" altLang="zh-TW" dirty="0"/>
              <a:t>1988</a:t>
            </a:r>
            <a:r>
              <a:rPr lang="zh-TW" altLang="en-US" dirty="0"/>
              <a:t>     東北角盬寮海濱公共遊憩設施，獲第</a:t>
            </a:r>
            <a:r>
              <a:rPr lang="en-US" altLang="zh-TW" dirty="0"/>
              <a:t>11</a:t>
            </a:r>
            <a:r>
              <a:rPr lang="zh-TW" altLang="en-US" dirty="0"/>
              <a:t>屆建築師雜誌獎銅牌獎</a:t>
            </a:r>
          </a:p>
          <a:p>
            <a:pPr>
              <a:spcBef>
                <a:spcPts val="500"/>
              </a:spcBef>
            </a:pPr>
            <a:r>
              <a:rPr lang="en-US" altLang="zh-TW" dirty="0"/>
              <a:t>1989</a:t>
            </a:r>
            <a:r>
              <a:rPr lang="zh-TW" altLang="en-US" dirty="0"/>
              <a:t>     宏國企業總部大樓，獲第</a:t>
            </a:r>
            <a:r>
              <a:rPr lang="en-US" altLang="zh-TW" dirty="0"/>
              <a:t>13</a:t>
            </a:r>
            <a:r>
              <a:rPr lang="zh-TW" altLang="en-US" dirty="0"/>
              <a:t>屆建築師雜誌獎佳作</a:t>
            </a:r>
          </a:p>
          <a:p>
            <a:pPr>
              <a:spcBef>
                <a:spcPts val="500"/>
              </a:spcBef>
            </a:pPr>
            <a:r>
              <a:rPr lang="en-US" altLang="zh-TW" dirty="0"/>
              <a:t>1992</a:t>
            </a:r>
            <a:r>
              <a:rPr lang="zh-TW" altLang="en-US" dirty="0"/>
              <a:t>     高雄長谷世貿大樓，獲第四屆優良石材建築工程獎</a:t>
            </a:r>
          </a:p>
          <a:p>
            <a:pPr>
              <a:spcBef>
                <a:spcPts val="500"/>
              </a:spcBef>
            </a:pPr>
            <a:r>
              <a:rPr lang="en-US" altLang="zh-TW" dirty="0"/>
              <a:t>1993</a:t>
            </a:r>
            <a:r>
              <a:rPr lang="zh-TW" altLang="en-US" dirty="0"/>
              <a:t>     國立台北藝術大學表演學院，獲第</a:t>
            </a:r>
            <a:r>
              <a:rPr lang="en-US" altLang="zh-TW" dirty="0"/>
              <a:t>15</a:t>
            </a:r>
            <a:r>
              <a:rPr lang="zh-TW" altLang="en-US" dirty="0"/>
              <a:t>屆建築師雜誌獎金牌獎</a:t>
            </a:r>
          </a:p>
          <a:p>
            <a:pPr>
              <a:spcBef>
                <a:spcPts val="500"/>
              </a:spcBef>
            </a:pPr>
            <a:r>
              <a:rPr lang="en-US" altLang="zh-TW" dirty="0"/>
              <a:t>1993</a:t>
            </a:r>
            <a:r>
              <a:rPr lang="zh-TW" altLang="en-US" dirty="0"/>
              <a:t>     遠東企業中心，獲第</a:t>
            </a:r>
            <a:r>
              <a:rPr lang="en-US" altLang="zh-TW" dirty="0"/>
              <a:t>16</a:t>
            </a:r>
            <a:r>
              <a:rPr lang="zh-TW" altLang="en-US" dirty="0"/>
              <a:t>屆建築師雜誌獎銀牌獎暨國際合作獎</a:t>
            </a:r>
            <a:endParaRPr lang="en-US" altLang="zh-TW" dirty="0"/>
          </a:p>
          <a:p>
            <a:pPr>
              <a:spcBef>
                <a:spcPts val="500"/>
              </a:spcBef>
            </a:pPr>
            <a:r>
              <a:rPr lang="en-US" altLang="zh-TW" dirty="0"/>
              <a:t>1994</a:t>
            </a:r>
            <a:r>
              <a:rPr lang="zh-TW" altLang="en-US" dirty="0"/>
              <a:t>     東帝士基隆衛城集合住宅，獲第</a:t>
            </a:r>
            <a:r>
              <a:rPr lang="en-US" altLang="zh-TW" dirty="0"/>
              <a:t>11</a:t>
            </a:r>
            <a:r>
              <a:rPr lang="zh-TW" altLang="en-US" dirty="0"/>
              <a:t>屆中華民國建築金獎</a:t>
            </a:r>
          </a:p>
          <a:p>
            <a:pPr>
              <a:spcBef>
                <a:spcPts val="500"/>
              </a:spcBef>
            </a:pPr>
            <a:r>
              <a:rPr lang="en-US" altLang="zh-TW" dirty="0"/>
              <a:t>1995</a:t>
            </a:r>
            <a:r>
              <a:rPr lang="zh-TW" altLang="en-US" dirty="0"/>
              <a:t>     鄉城台南集合住宅，獲第十屆中華民國建築金獎</a:t>
            </a:r>
          </a:p>
          <a:p>
            <a:pPr>
              <a:spcBef>
                <a:spcPts val="500"/>
              </a:spcBef>
            </a:pPr>
            <a:r>
              <a:rPr lang="en-US" altLang="zh-TW" dirty="0"/>
              <a:t>1995</a:t>
            </a:r>
            <a:r>
              <a:rPr lang="zh-TW" altLang="en-US" dirty="0"/>
              <a:t>     台鳳信義住宅，獲第</a:t>
            </a:r>
            <a:r>
              <a:rPr lang="en-US" altLang="zh-TW" dirty="0"/>
              <a:t>12</a:t>
            </a:r>
            <a:r>
              <a:rPr lang="zh-TW" altLang="en-US" dirty="0"/>
              <a:t>屆中華民國建築金獎</a:t>
            </a:r>
          </a:p>
          <a:p>
            <a:pPr>
              <a:spcBef>
                <a:spcPts val="500"/>
              </a:spcBef>
            </a:pPr>
            <a:r>
              <a:rPr lang="en-US" altLang="zh-TW" dirty="0"/>
              <a:t>1995</a:t>
            </a:r>
            <a:r>
              <a:rPr lang="zh-TW" altLang="en-US" dirty="0"/>
              <a:t>     中央研究院中國文哲研究所，獲第</a:t>
            </a:r>
            <a:r>
              <a:rPr lang="en-US" altLang="zh-TW" dirty="0"/>
              <a:t>18</a:t>
            </a:r>
            <a:r>
              <a:rPr lang="zh-TW" altLang="en-US" dirty="0"/>
              <a:t>屆建築師雜誌獎佳作</a:t>
            </a:r>
            <a:r>
              <a:rPr lang="en-US" altLang="zh-TW" dirty="0"/>
              <a:t>.</a:t>
            </a:r>
          </a:p>
          <a:p>
            <a:pPr>
              <a:spcBef>
                <a:spcPts val="500"/>
              </a:spcBef>
            </a:pPr>
            <a:r>
              <a:rPr lang="en-US" altLang="zh-TW" dirty="0" smtClean="0"/>
              <a:t>2001</a:t>
            </a:r>
            <a:r>
              <a:rPr lang="zh-TW" altLang="en-US" dirty="0" smtClean="0"/>
              <a:t>     埔里</a:t>
            </a:r>
            <a:r>
              <a:rPr lang="zh-TW" altLang="en-US" dirty="0"/>
              <a:t>中台禪寺，獲</a:t>
            </a:r>
            <a:r>
              <a:rPr lang="en-US" altLang="zh-TW" dirty="0"/>
              <a:t>2002</a:t>
            </a:r>
            <a:r>
              <a:rPr lang="zh-TW" altLang="en-US" dirty="0"/>
              <a:t>台灣建築</a:t>
            </a:r>
            <a:r>
              <a:rPr lang="zh-TW" altLang="en-US" dirty="0" smtClean="0"/>
              <a:t>獎</a:t>
            </a:r>
            <a:endParaRPr lang="en-US" altLang="zh-TW" dirty="0" smtClean="0"/>
          </a:p>
          <a:p>
            <a:pPr>
              <a:spcBef>
                <a:spcPts val="500"/>
              </a:spcBef>
            </a:pPr>
            <a:r>
              <a:rPr lang="en-US" altLang="zh-TW" dirty="0"/>
              <a:t>2004</a:t>
            </a:r>
            <a:r>
              <a:rPr lang="zh-TW" altLang="en-US" dirty="0"/>
              <a:t>     台北國際金融中心，獲第五屆遠東建築獎</a:t>
            </a:r>
            <a:r>
              <a:rPr lang="en-US" altLang="zh-TW" dirty="0"/>
              <a:t>/2006</a:t>
            </a:r>
            <a:r>
              <a:rPr lang="zh-TW" altLang="en-US" dirty="0"/>
              <a:t>台灣建築獎</a:t>
            </a:r>
            <a:r>
              <a:rPr lang="en-US" altLang="zh-TW" dirty="0"/>
              <a:t>/2004 Grand Award Winner </a:t>
            </a:r>
            <a:r>
              <a:rPr lang="zh-TW" altLang="en-US" dirty="0"/>
              <a:t> </a:t>
            </a:r>
            <a:endParaRPr lang="en-US" altLang="zh-TW" dirty="0"/>
          </a:p>
          <a:p>
            <a:pPr>
              <a:spcBef>
                <a:spcPts val="500"/>
              </a:spcBef>
            </a:pPr>
            <a:r>
              <a:rPr lang="zh-TW" altLang="en-US" dirty="0"/>
              <a:t>               </a:t>
            </a:r>
            <a:r>
              <a:rPr lang="en-US" altLang="zh-TW" dirty="0"/>
              <a:t>of ”Annual Best of What’s New: Engineering” of Popular Science. /2004 Gold</a:t>
            </a:r>
          </a:p>
          <a:p>
            <a:pPr>
              <a:spcBef>
                <a:spcPts val="500"/>
              </a:spcBef>
            </a:pPr>
            <a:r>
              <a:rPr lang="zh-TW" altLang="en-US" dirty="0"/>
              <a:t>              </a:t>
            </a:r>
            <a:r>
              <a:rPr lang="en-US" altLang="zh-TW" dirty="0"/>
              <a:t> Award Winner of the Emporia Skyscraper Award</a:t>
            </a:r>
          </a:p>
          <a:p>
            <a:pPr>
              <a:spcBef>
                <a:spcPts val="500"/>
              </a:spcBef>
            </a:pPr>
            <a:r>
              <a:rPr lang="en-US" altLang="zh-TW" dirty="0"/>
              <a:t>2005</a:t>
            </a:r>
            <a:r>
              <a:rPr lang="zh-TW" altLang="en-US" dirty="0"/>
              <a:t>     日勝生永春捷運聯合開發，獲第六屆國家建築金質</a:t>
            </a:r>
            <a:r>
              <a:rPr lang="zh-TW" altLang="en-US" dirty="0" smtClean="0"/>
              <a:t>獎</a:t>
            </a:r>
            <a:endParaRPr lang="zh-TW" altLang="en-US" dirty="0"/>
          </a:p>
        </p:txBody>
      </p:sp>
      <p:sp>
        <p:nvSpPr>
          <p:cNvPr id="13318" name="Text Box 8"/>
          <p:cNvSpPr txBox="1">
            <a:spLocks noChangeArrowheads="1"/>
          </p:cNvSpPr>
          <p:nvPr/>
        </p:nvSpPr>
        <p:spPr bwMode="auto">
          <a:xfrm>
            <a:off x="34925" y="1052736"/>
            <a:ext cx="6481763" cy="334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2870" tIns="51435" rIns="102870" bIns="51435">
            <a:spAutoFit/>
          </a:bodyPr>
          <a:lstStyle>
            <a:lvl1pPr defTabSz="981075">
              <a:spcBef>
                <a:spcPts val="600"/>
              </a:spcBef>
              <a:buClr>
                <a:schemeClr val="accent2"/>
              </a:buClr>
              <a:buSzPct val="8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1pPr>
            <a:lvl2pPr marL="742950" indent="-285750" defTabSz="981075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2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2pPr>
            <a:lvl3pPr marL="1143000" indent="-228600" defTabSz="981075">
              <a:spcBef>
                <a:spcPts val="300"/>
              </a:spcBef>
              <a:buClr>
                <a:srgbClr val="B37732"/>
              </a:buClr>
              <a:buSzPct val="8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3pPr>
            <a:lvl4pPr marL="1600200" indent="-228600" defTabSz="981075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9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4pPr>
            <a:lvl5pPr marL="2057400" indent="-228600" defTabSz="981075">
              <a:spcBef>
                <a:spcPts val="338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5pPr>
            <a:lvl6pPr marL="25146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6pPr>
            <a:lvl7pPr marL="29718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7pPr>
            <a:lvl8pPr marL="34290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8pPr>
            <a:lvl9pPr marL="38862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9pPr>
          </a:lstStyle>
          <a:p>
            <a:pPr eaLnBrk="1" hangingPunct="1">
              <a:lnSpc>
                <a:spcPts val="18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TW" altLang="en-US" sz="2000" b="1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</a:t>
            </a:r>
            <a:r>
              <a:rPr lang="zh-TW" altLang="en-US" sz="2000" b="1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作品得獎</a:t>
            </a:r>
            <a:r>
              <a:rPr lang="zh-TW" altLang="en-US" sz="2000" b="1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紀錄與榮譽事蹟</a:t>
            </a:r>
            <a:r>
              <a:rPr lang="zh-TW" altLang="en-US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8"/>
          <p:cNvSpPr txBox="1">
            <a:spLocks noChangeArrowheads="1"/>
          </p:cNvSpPr>
          <p:nvPr/>
        </p:nvSpPr>
        <p:spPr bwMode="auto">
          <a:xfrm>
            <a:off x="395536" y="1484784"/>
            <a:ext cx="8964612" cy="1219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2870" tIns="51435" rIns="102870" bIns="51435">
            <a:spAutoFit/>
          </a:bodyPr>
          <a:lstStyle>
            <a:defPPr>
              <a:defRPr lang="zh-TW"/>
            </a:defPPr>
            <a:lvl1pPr defTabSz="981075" eaLnBrk="1" hangingPunct="1">
              <a:lnSpc>
                <a:spcPts val="1800"/>
              </a:lnSpc>
              <a:spcBef>
                <a:spcPts val="600"/>
              </a:spcBef>
              <a:buClrTx/>
              <a:buSzTx/>
              <a:buFont typeface="Wingdings 2" panose="05020102010507070707" pitchFamily="18" charset="2"/>
              <a:buNone/>
              <a:defRPr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 defTabSz="981075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2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2pPr>
            <a:lvl3pPr marL="1143000" indent="-228600" defTabSz="981075">
              <a:spcBef>
                <a:spcPts val="300"/>
              </a:spcBef>
              <a:buClr>
                <a:srgbClr val="B37732"/>
              </a:buClr>
              <a:buSzPct val="85000"/>
              <a:buFont typeface="Wingdings 2" panose="05020102010507070707" pitchFamily="18" charset="2"/>
              <a:buChar char=""/>
              <a:defRPr sz="2100">
                <a:latin typeface="Constantia" panose="02030602050306030303" pitchFamily="18" charset="0"/>
                <a:ea typeface="標楷體" panose="03000509000000000000" pitchFamily="65" charset="-120"/>
              </a:defRPr>
            </a:lvl3pPr>
            <a:lvl4pPr marL="1600200" indent="-228600" defTabSz="981075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900">
                <a:latin typeface="Constantia" panose="02030602050306030303" pitchFamily="18" charset="0"/>
                <a:ea typeface="標楷體" panose="03000509000000000000" pitchFamily="65" charset="-120"/>
              </a:defRPr>
            </a:lvl4pPr>
            <a:lvl5pPr marL="2057400" indent="-228600" defTabSz="981075">
              <a:spcBef>
                <a:spcPts val="338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latin typeface="Constantia" panose="02030602050306030303" pitchFamily="18" charset="0"/>
                <a:ea typeface="標楷體" panose="03000509000000000000" pitchFamily="65" charset="-120"/>
              </a:defRPr>
            </a:lvl5pPr>
            <a:lvl6pPr marL="25146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latin typeface="Constantia" panose="02030602050306030303" pitchFamily="18" charset="0"/>
                <a:ea typeface="標楷體" panose="03000509000000000000" pitchFamily="65" charset="-120"/>
              </a:defRPr>
            </a:lvl6pPr>
            <a:lvl7pPr marL="29718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latin typeface="Constantia" panose="02030602050306030303" pitchFamily="18" charset="0"/>
                <a:ea typeface="標楷體" panose="03000509000000000000" pitchFamily="65" charset="-120"/>
              </a:defRPr>
            </a:lvl7pPr>
            <a:lvl8pPr marL="34290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latin typeface="Constantia" panose="02030602050306030303" pitchFamily="18" charset="0"/>
                <a:ea typeface="標楷體" panose="03000509000000000000" pitchFamily="65" charset="-120"/>
              </a:defRPr>
            </a:lvl8pPr>
            <a:lvl9pPr marL="38862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latin typeface="Constantia" panose="02030602050306030303" pitchFamily="18" charset="0"/>
                <a:ea typeface="標楷體" panose="03000509000000000000" pitchFamily="65" charset="-120"/>
              </a:defRPr>
            </a:lvl9pPr>
          </a:lstStyle>
          <a:p>
            <a:pPr>
              <a:spcBef>
                <a:spcPts val="500"/>
              </a:spcBef>
            </a:pPr>
            <a:r>
              <a:rPr lang="en-US" altLang="zh-TW" dirty="0" smtClean="0"/>
              <a:t>2007</a:t>
            </a:r>
            <a:r>
              <a:rPr lang="zh-TW" altLang="en-US" dirty="0" smtClean="0"/>
              <a:t>     </a:t>
            </a:r>
            <a:r>
              <a:rPr lang="zh-TW" altLang="en-US" dirty="0"/>
              <a:t>遠雄三峽集合住宅，獲第七屆國家建築金質獎</a:t>
            </a:r>
          </a:p>
          <a:p>
            <a:pPr>
              <a:spcBef>
                <a:spcPts val="500"/>
              </a:spcBef>
            </a:pPr>
            <a:r>
              <a:rPr lang="en-US" altLang="zh-TW" dirty="0"/>
              <a:t>2007</a:t>
            </a:r>
            <a:r>
              <a:rPr lang="zh-TW" altLang="en-US" dirty="0"/>
              <a:t>     冠德信義集合住宅，獲第九屆國家建築金質獎</a:t>
            </a:r>
          </a:p>
          <a:p>
            <a:pPr>
              <a:spcBef>
                <a:spcPts val="500"/>
              </a:spcBef>
            </a:pPr>
            <a:r>
              <a:rPr lang="en-US" altLang="zh-TW" dirty="0" smtClean="0"/>
              <a:t>2014     </a:t>
            </a:r>
            <a:r>
              <a:rPr lang="zh-TW" altLang="en-US" dirty="0" smtClean="0"/>
              <a:t>遠雄台中文心匯集合住宅，獲國</a:t>
            </a:r>
            <a:r>
              <a:rPr lang="zh-TW" altLang="en-US" dirty="0"/>
              <a:t>家</a:t>
            </a:r>
            <a:r>
              <a:rPr lang="zh-TW" altLang="en-US" dirty="0" smtClean="0"/>
              <a:t>建築金獎</a:t>
            </a:r>
            <a:endParaRPr lang="en-US" altLang="zh-TW" dirty="0" smtClean="0"/>
          </a:p>
          <a:p>
            <a:pPr>
              <a:spcBef>
                <a:spcPts val="500"/>
              </a:spcBef>
            </a:pPr>
            <a:r>
              <a:rPr lang="en-US" altLang="zh-TW" dirty="0" smtClean="0"/>
              <a:t>2015</a:t>
            </a:r>
            <a:r>
              <a:rPr lang="zh-TW" altLang="en-US" dirty="0" smtClean="0"/>
              <a:t>     台北中泰公園，獲國家卓越建設獎</a:t>
            </a:r>
            <a:endParaRPr lang="zh-TW" altLang="en-US" dirty="0"/>
          </a:p>
        </p:txBody>
      </p:sp>
      <p:sp>
        <p:nvSpPr>
          <p:cNvPr id="13318" name="Text Box 8"/>
          <p:cNvSpPr txBox="1">
            <a:spLocks noChangeArrowheads="1"/>
          </p:cNvSpPr>
          <p:nvPr/>
        </p:nvSpPr>
        <p:spPr bwMode="auto">
          <a:xfrm>
            <a:off x="34925" y="1052736"/>
            <a:ext cx="6481763" cy="334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2870" tIns="51435" rIns="102870" bIns="51435">
            <a:spAutoFit/>
          </a:bodyPr>
          <a:lstStyle>
            <a:lvl1pPr defTabSz="981075">
              <a:spcBef>
                <a:spcPts val="600"/>
              </a:spcBef>
              <a:buClr>
                <a:schemeClr val="accent2"/>
              </a:buClr>
              <a:buSzPct val="8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1pPr>
            <a:lvl2pPr marL="742950" indent="-285750" defTabSz="981075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2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2pPr>
            <a:lvl3pPr marL="1143000" indent="-228600" defTabSz="981075">
              <a:spcBef>
                <a:spcPts val="300"/>
              </a:spcBef>
              <a:buClr>
                <a:srgbClr val="B37732"/>
              </a:buClr>
              <a:buSzPct val="8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3pPr>
            <a:lvl4pPr marL="1600200" indent="-228600" defTabSz="981075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9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4pPr>
            <a:lvl5pPr marL="2057400" indent="-228600" defTabSz="981075">
              <a:spcBef>
                <a:spcPts val="338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5pPr>
            <a:lvl6pPr marL="25146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6pPr>
            <a:lvl7pPr marL="29718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7pPr>
            <a:lvl8pPr marL="34290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8pPr>
            <a:lvl9pPr marL="38862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9pPr>
          </a:lstStyle>
          <a:p>
            <a:pPr eaLnBrk="1" hangingPunct="1">
              <a:lnSpc>
                <a:spcPts val="18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TW" altLang="en-US" sz="2000" b="1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</a:t>
            </a:r>
            <a:r>
              <a:rPr lang="zh-TW" altLang="en-US" sz="2000" b="1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作品得獎</a:t>
            </a:r>
            <a:r>
              <a:rPr lang="zh-TW" altLang="en-US" sz="2000" b="1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紀錄與榮譽事蹟</a:t>
            </a:r>
            <a:r>
              <a:rPr lang="zh-TW" altLang="en-US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</a:t>
            </a:r>
          </a:p>
        </p:txBody>
      </p:sp>
      <p:sp>
        <p:nvSpPr>
          <p:cNvPr id="4" name="Text Box 8"/>
          <p:cNvSpPr txBox="1">
            <a:spLocks noChangeArrowheads="1"/>
          </p:cNvSpPr>
          <p:nvPr/>
        </p:nvSpPr>
        <p:spPr bwMode="auto">
          <a:xfrm>
            <a:off x="394494" y="3356992"/>
            <a:ext cx="8642002" cy="18735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2870" tIns="51435" rIns="102870" bIns="51435">
            <a:spAutoFit/>
          </a:bodyPr>
          <a:lstStyle>
            <a:defPPr>
              <a:defRPr lang="zh-TW"/>
            </a:defPPr>
            <a:lvl1pPr defTabSz="981075" eaLnBrk="1" hangingPunct="1">
              <a:lnSpc>
                <a:spcPts val="1800"/>
              </a:lnSpc>
              <a:spcBef>
                <a:spcPts val="600"/>
              </a:spcBef>
              <a:buClrTx/>
              <a:buSzTx/>
              <a:buFont typeface="Wingdings 2" panose="05020102010507070707" pitchFamily="18" charset="2"/>
              <a:buNone/>
              <a:defRPr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 defTabSz="981075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2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2pPr>
            <a:lvl3pPr marL="1143000" indent="-228600" defTabSz="981075">
              <a:spcBef>
                <a:spcPts val="300"/>
              </a:spcBef>
              <a:buClr>
                <a:srgbClr val="B37732"/>
              </a:buClr>
              <a:buSzPct val="85000"/>
              <a:buFont typeface="Wingdings 2" panose="05020102010507070707" pitchFamily="18" charset="2"/>
              <a:buChar char=""/>
              <a:defRPr sz="2100">
                <a:latin typeface="Constantia" panose="02030602050306030303" pitchFamily="18" charset="0"/>
                <a:ea typeface="標楷體" panose="03000509000000000000" pitchFamily="65" charset="-120"/>
              </a:defRPr>
            </a:lvl3pPr>
            <a:lvl4pPr marL="1600200" indent="-228600" defTabSz="981075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900">
                <a:latin typeface="Constantia" panose="02030602050306030303" pitchFamily="18" charset="0"/>
                <a:ea typeface="標楷體" panose="03000509000000000000" pitchFamily="65" charset="-120"/>
              </a:defRPr>
            </a:lvl4pPr>
            <a:lvl5pPr marL="2057400" indent="-228600" defTabSz="981075">
              <a:spcBef>
                <a:spcPts val="338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latin typeface="Constantia" panose="02030602050306030303" pitchFamily="18" charset="0"/>
                <a:ea typeface="標楷體" panose="03000509000000000000" pitchFamily="65" charset="-120"/>
              </a:defRPr>
            </a:lvl5pPr>
            <a:lvl6pPr marL="25146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latin typeface="Constantia" panose="02030602050306030303" pitchFamily="18" charset="0"/>
                <a:ea typeface="標楷體" panose="03000509000000000000" pitchFamily="65" charset="-120"/>
              </a:defRPr>
            </a:lvl6pPr>
            <a:lvl7pPr marL="29718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latin typeface="Constantia" panose="02030602050306030303" pitchFamily="18" charset="0"/>
                <a:ea typeface="標楷體" panose="03000509000000000000" pitchFamily="65" charset="-120"/>
              </a:defRPr>
            </a:lvl7pPr>
            <a:lvl8pPr marL="34290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latin typeface="Constantia" panose="02030602050306030303" pitchFamily="18" charset="0"/>
                <a:ea typeface="標楷體" panose="03000509000000000000" pitchFamily="65" charset="-120"/>
              </a:defRPr>
            </a:lvl8pPr>
            <a:lvl9pPr marL="38862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latin typeface="Constantia" panose="02030602050306030303" pitchFamily="18" charset="0"/>
                <a:ea typeface="標楷體" panose="03000509000000000000" pitchFamily="65" charset="-120"/>
              </a:defRPr>
            </a:lvl9pPr>
          </a:lstStyle>
          <a:p>
            <a:pPr>
              <a:spcBef>
                <a:spcPts val="500"/>
              </a:spcBef>
            </a:pPr>
            <a:r>
              <a:rPr lang="en-US" altLang="zh-TW" dirty="0" smtClean="0"/>
              <a:t>1970</a:t>
            </a:r>
            <a:r>
              <a:rPr lang="zh-TW" altLang="en-US" dirty="0" smtClean="0"/>
              <a:t> </a:t>
            </a:r>
            <a:r>
              <a:rPr lang="zh-TW" altLang="en-US" dirty="0"/>
              <a:t> </a:t>
            </a:r>
            <a:r>
              <a:rPr lang="zh-TW" altLang="en-US" dirty="0" smtClean="0"/>
              <a:t>   日本</a:t>
            </a:r>
            <a:r>
              <a:rPr lang="zh-TW" altLang="en-US" dirty="0"/>
              <a:t>大阪萬國博覽會中華民國</a:t>
            </a:r>
            <a:r>
              <a:rPr lang="zh-TW" altLang="en-US" dirty="0" smtClean="0"/>
              <a:t>館</a:t>
            </a:r>
            <a:r>
              <a:rPr lang="zh-TW" altLang="en-US" dirty="0"/>
              <a:t>規劃</a:t>
            </a:r>
            <a:r>
              <a:rPr lang="zh-TW" altLang="en-US" dirty="0" smtClean="0"/>
              <a:t>設計</a:t>
            </a:r>
            <a:r>
              <a:rPr lang="en-US" altLang="zh-TW" dirty="0" smtClean="0"/>
              <a:t>(</a:t>
            </a:r>
            <a:r>
              <a:rPr lang="zh-TW" altLang="en-US" dirty="0"/>
              <a:t>與貝聿銘、彭蔭萱共同</a:t>
            </a:r>
            <a:r>
              <a:rPr lang="zh-TW" altLang="en-US" dirty="0" smtClean="0"/>
              <a:t>合作</a:t>
            </a:r>
            <a:r>
              <a:rPr lang="en-US" altLang="zh-TW" dirty="0" smtClean="0"/>
              <a:t>)</a:t>
            </a:r>
          </a:p>
          <a:p>
            <a:pPr>
              <a:spcBef>
                <a:spcPts val="500"/>
              </a:spcBef>
            </a:pPr>
            <a:r>
              <a:rPr lang="en-US" altLang="zh-TW" dirty="0" smtClean="0"/>
              <a:t>1995</a:t>
            </a:r>
            <a:r>
              <a:rPr lang="zh-TW" altLang="en-US" dirty="0" smtClean="0"/>
              <a:t>     </a:t>
            </a:r>
            <a:r>
              <a:rPr lang="zh-TW" altLang="en-US" dirty="0"/>
              <a:t>第一屆中華民國傑出建築師獎</a:t>
            </a:r>
            <a:r>
              <a:rPr lang="en-US" altLang="zh-TW" dirty="0"/>
              <a:t> </a:t>
            </a:r>
          </a:p>
          <a:p>
            <a:pPr>
              <a:spcBef>
                <a:spcPts val="500"/>
              </a:spcBef>
            </a:pPr>
            <a:r>
              <a:rPr lang="en-US" altLang="zh-TW" dirty="0"/>
              <a:t>2000</a:t>
            </a:r>
            <a:r>
              <a:rPr lang="zh-TW" altLang="en-US" dirty="0"/>
              <a:t>     第七屆威尼斯國際建築雙年展</a:t>
            </a:r>
            <a:endParaRPr lang="en-US" altLang="zh-TW" dirty="0"/>
          </a:p>
          <a:p>
            <a:pPr>
              <a:spcBef>
                <a:spcPts val="500"/>
              </a:spcBef>
            </a:pPr>
            <a:r>
              <a:rPr lang="en-US" altLang="zh-TW" dirty="0"/>
              <a:t>2008     </a:t>
            </a:r>
            <a:r>
              <a:rPr lang="zh-TW" altLang="en-US" dirty="0"/>
              <a:t>第十二屆國家文藝獎</a:t>
            </a:r>
            <a:r>
              <a:rPr lang="en-US" altLang="zh-TW" dirty="0"/>
              <a:t>-</a:t>
            </a:r>
            <a:r>
              <a:rPr lang="zh-TW" altLang="en-US" dirty="0"/>
              <a:t>建築類</a:t>
            </a:r>
            <a:endParaRPr lang="en-US" altLang="zh-TW" dirty="0"/>
          </a:p>
          <a:p>
            <a:pPr>
              <a:spcBef>
                <a:spcPts val="500"/>
              </a:spcBef>
            </a:pPr>
            <a:r>
              <a:rPr lang="en-US" altLang="zh-TW" dirty="0"/>
              <a:t>2010</a:t>
            </a:r>
            <a:r>
              <a:rPr lang="zh-TW" altLang="en-US" dirty="0"/>
              <a:t>     上海世博會臺灣館規劃設計</a:t>
            </a:r>
            <a:endParaRPr lang="en-US" altLang="zh-TW" dirty="0"/>
          </a:p>
          <a:p>
            <a:pPr>
              <a:spcBef>
                <a:spcPts val="500"/>
              </a:spcBef>
            </a:pPr>
            <a:r>
              <a:rPr lang="en-US" altLang="zh-TW" dirty="0"/>
              <a:t>2010</a:t>
            </a:r>
            <a:r>
              <a:rPr lang="zh-TW" altLang="en-US" dirty="0"/>
              <a:t>     國家卓越建設獎：國土建設特別貢獻獎</a:t>
            </a: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34925" y="2924944"/>
            <a:ext cx="6481763" cy="334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2870" tIns="51435" rIns="102870" bIns="51435">
            <a:spAutoFit/>
          </a:bodyPr>
          <a:lstStyle>
            <a:lvl1pPr defTabSz="981075">
              <a:spcBef>
                <a:spcPts val="600"/>
              </a:spcBef>
              <a:buClr>
                <a:schemeClr val="accent2"/>
              </a:buClr>
              <a:buSzPct val="8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1pPr>
            <a:lvl2pPr marL="742950" indent="-285750" defTabSz="981075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2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2pPr>
            <a:lvl3pPr marL="1143000" indent="-228600" defTabSz="981075">
              <a:spcBef>
                <a:spcPts val="300"/>
              </a:spcBef>
              <a:buClr>
                <a:srgbClr val="B37732"/>
              </a:buClr>
              <a:buSzPct val="8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3pPr>
            <a:lvl4pPr marL="1600200" indent="-228600" defTabSz="981075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9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4pPr>
            <a:lvl5pPr marL="2057400" indent="-228600" defTabSz="981075">
              <a:spcBef>
                <a:spcPts val="338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5pPr>
            <a:lvl6pPr marL="25146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6pPr>
            <a:lvl7pPr marL="29718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7pPr>
            <a:lvl8pPr marL="34290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8pPr>
            <a:lvl9pPr marL="38862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9pPr>
          </a:lstStyle>
          <a:p>
            <a:pPr eaLnBrk="1" hangingPunct="1">
              <a:lnSpc>
                <a:spcPts val="18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TW" altLang="en-US" sz="2000" b="1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</a:t>
            </a:r>
            <a:r>
              <a:rPr lang="zh-TW" altLang="en-US" sz="2000" b="1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個人得獎</a:t>
            </a:r>
            <a:r>
              <a:rPr lang="zh-TW" altLang="en-US" sz="2000" b="1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紀錄與榮譽事蹟</a:t>
            </a:r>
            <a:r>
              <a:rPr lang="zh-TW" altLang="en-US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</a:t>
            </a:r>
          </a:p>
        </p:txBody>
      </p:sp>
    </p:spTree>
    <p:extLst>
      <p:ext uri="{BB962C8B-B14F-4D97-AF65-F5344CB8AC3E}">
        <p14:creationId xmlns:p14="http://schemas.microsoft.com/office/powerpoint/2010/main" val="2295080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34925" y="1052736"/>
            <a:ext cx="6481763" cy="334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2870" tIns="51435" rIns="102870" bIns="51435">
            <a:spAutoFit/>
          </a:bodyPr>
          <a:lstStyle>
            <a:lvl1pPr defTabSz="981075">
              <a:spcBef>
                <a:spcPts val="600"/>
              </a:spcBef>
              <a:buClr>
                <a:schemeClr val="accent2"/>
              </a:buClr>
              <a:buSzPct val="8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1pPr>
            <a:lvl2pPr marL="742950" indent="-285750" defTabSz="981075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2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2pPr>
            <a:lvl3pPr marL="1143000" indent="-228600" defTabSz="981075">
              <a:spcBef>
                <a:spcPts val="300"/>
              </a:spcBef>
              <a:buClr>
                <a:srgbClr val="B37732"/>
              </a:buClr>
              <a:buSzPct val="8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3pPr>
            <a:lvl4pPr marL="1600200" indent="-228600" defTabSz="981075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9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4pPr>
            <a:lvl5pPr marL="2057400" indent="-228600" defTabSz="981075">
              <a:spcBef>
                <a:spcPts val="338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5pPr>
            <a:lvl6pPr marL="25146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6pPr>
            <a:lvl7pPr marL="29718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7pPr>
            <a:lvl8pPr marL="34290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8pPr>
            <a:lvl9pPr marL="38862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9pPr>
          </a:lstStyle>
          <a:p>
            <a:pPr eaLnBrk="1" hangingPunct="1">
              <a:lnSpc>
                <a:spcPts val="18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TW" altLang="en-US" sz="2000" b="1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</a:t>
            </a:r>
            <a:r>
              <a:rPr lang="zh-TW" altLang="en-US" sz="2000" b="1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重要作品</a:t>
            </a:r>
            <a:endParaRPr lang="zh-TW" altLang="en-US" sz="1600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394494" y="1484784"/>
            <a:ext cx="6481762" cy="5643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2870" tIns="51435" rIns="102870" bIns="51435">
            <a:spAutoFit/>
          </a:bodyPr>
          <a:lstStyle>
            <a:lvl1pPr defTabSz="981075">
              <a:spcBef>
                <a:spcPts val="600"/>
              </a:spcBef>
              <a:buClr>
                <a:schemeClr val="accent2"/>
              </a:buClr>
              <a:buSzPct val="8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1pPr>
            <a:lvl2pPr marL="742950" indent="-285750" defTabSz="981075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2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2pPr>
            <a:lvl3pPr marL="1143000" indent="-228600" defTabSz="981075">
              <a:spcBef>
                <a:spcPts val="300"/>
              </a:spcBef>
              <a:buClr>
                <a:srgbClr val="B37732"/>
              </a:buClr>
              <a:buSzPct val="8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3pPr>
            <a:lvl4pPr marL="1600200" indent="-228600" defTabSz="981075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9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4pPr>
            <a:lvl5pPr marL="2057400" indent="-228600" defTabSz="981075">
              <a:spcBef>
                <a:spcPts val="338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5pPr>
            <a:lvl6pPr marL="25146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6pPr>
            <a:lvl7pPr marL="29718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7pPr>
            <a:lvl8pPr marL="34290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8pPr>
            <a:lvl9pPr marL="38862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9pPr>
          </a:lstStyle>
          <a:p>
            <a:pPr eaLnBrk="1" hangingPunct="1">
              <a:lnSpc>
                <a:spcPts val="1800"/>
              </a:lnSpc>
              <a:spcBef>
                <a:spcPts val="500"/>
              </a:spcBef>
              <a:buClrTx/>
              <a:buSzTx/>
              <a:buNone/>
            </a:pPr>
            <a:r>
              <a:rPr lang="en-US" altLang="zh-TW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1985 </a:t>
            </a:r>
            <a:r>
              <a:rPr lang="zh-TW" altLang="en-US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台北</a:t>
            </a:r>
            <a:r>
              <a:rPr lang="en-US" altLang="zh-TW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 </a:t>
            </a:r>
            <a:r>
              <a:rPr lang="zh-TW" altLang="en-US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東王漢宮</a:t>
            </a:r>
          </a:p>
          <a:p>
            <a:pPr eaLnBrk="1" hangingPunct="1">
              <a:lnSpc>
                <a:spcPts val="1800"/>
              </a:lnSpc>
              <a:spcBef>
                <a:spcPts val="500"/>
              </a:spcBef>
              <a:buClrTx/>
              <a:buSzTx/>
              <a:buNone/>
            </a:pPr>
            <a:r>
              <a:rPr lang="en-US" altLang="zh-TW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1987 </a:t>
            </a:r>
            <a:r>
              <a:rPr lang="zh-TW" altLang="en-US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台北</a:t>
            </a:r>
            <a:r>
              <a:rPr lang="en-US" altLang="zh-TW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 </a:t>
            </a:r>
            <a:r>
              <a:rPr lang="zh-TW" altLang="en-US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大安</a:t>
            </a:r>
            <a:r>
              <a:rPr lang="zh-TW" altLang="en-US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國宅</a:t>
            </a:r>
            <a:endParaRPr lang="en-US" altLang="zh-TW" sz="1600" dirty="0" smtClean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ts val="1800"/>
              </a:lnSpc>
              <a:spcBef>
                <a:spcPts val="500"/>
              </a:spcBef>
              <a:buClrTx/>
              <a:buSzTx/>
              <a:buNone/>
            </a:pPr>
            <a:r>
              <a:rPr lang="en-US" altLang="zh-TW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1988 </a:t>
            </a:r>
            <a:r>
              <a:rPr lang="zh-TW" altLang="en-US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台北</a:t>
            </a:r>
            <a:r>
              <a:rPr lang="en-US" altLang="zh-TW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 </a:t>
            </a:r>
            <a:r>
              <a:rPr lang="zh-TW" altLang="en-US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敦煌樓中樓</a:t>
            </a:r>
            <a:endParaRPr lang="en-US" altLang="zh-TW" sz="1600" dirty="0" smtClean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ts val="1800"/>
              </a:lnSpc>
              <a:spcBef>
                <a:spcPts val="500"/>
              </a:spcBef>
              <a:buClrTx/>
              <a:buSzTx/>
              <a:buNone/>
            </a:pPr>
            <a:r>
              <a:rPr lang="en-US" altLang="zh-TW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1989 </a:t>
            </a:r>
            <a:r>
              <a:rPr lang="zh-TW" altLang="en-US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台北</a:t>
            </a:r>
            <a:r>
              <a:rPr lang="en-US" altLang="zh-TW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 </a:t>
            </a:r>
            <a:r>
              <a:rPr lang="zh-TW" altLang="en-US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宏國大樓</a:t>
            </a:r>
          </a:p>
          <a:p>
            <a:pPr eaLnBrk="1" hangingPunct="1">
              <a:lnSpc>
                <a:spcPts val="1800"/>
              </a:lnSpc>
              <a:spcBef>
                <a:spcPts val="500"/>
              </a:spcBef>
              <a:buClrTx/>
              <a:buSzTx/>
              <a:buNone/>
            </a:pPr>
            <a:r>
              <a:rPr lang="en-US" altLang="zh-TW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1992 </a:t>
            </a:r>
            <a:r>
              <a:rPr lang="zh-TW" altLang="en-US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高雄</a:t>
            </a:r>
            <a:r>
              <a:rPr lang="en-US" altLang="zh-TW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 </a:t>
            </a:r>
            <a:r>
              <a:rPr lang="zh-TW" altLang="en-US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長谷世貿聯合國 </a:t>
            </a:r>
            <a:r>
              <a:rPr lang="en-US" altLang="zh-TW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(50F</a:t>
            </a:r>
            <a:r>
              <a:rPr lang="en-US" altLang="zh-TW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en-US" altLang="zh-TW" sz="1600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ts val="1800"/>
              </a:lnSpc>
              <a:spcBef>
                <a:spcPts val="500"/>
              </a:spcBef>
              <a:buClrTx/>
              <a:buSzTx/>
              <a:buNone/>
            </a:pPr>
            <a:r>
              <a:rPr lang="en-US" altLang="zh-TW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1992 </a:t>
            </a:r>
            <a:r>
              <a:rPr lang="zh-TW" altLang="en-US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</a:t>
            </a:r>
            <a:r>
              <a:rPr lang="en-US" altLang="zh-TW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台北</a:t>
            </a:r>
            <a:r>
              <a:rPr lang="en-US" altLang="zh-TW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 </a:t>
            </a:r>
            <a:r>
              <a:rPr lang="zh-TW" altLang="en-US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國立</a:t>
            </a:r>
            <a:r>
              <a:rPr lang="zh-TW" altLang="en-US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台北藝術</a:t>
            </a:r>
            <a:r>
              <a:rPr lang="zh-TW" altLang="en-US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大學</a:t>
            </a:r>
            <a:endParaRPr lang="en-US" altLang="zh-TW" sz="1600" dirty="0" smtClean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ts val="1800"/>
              </a:lnSpc>
              <a:spcBef>
                <a:spcPts val="500"/>
              </a:spcBef>
              <a:buClrTx/>
              <a:buSzTx/>
              <a:buNone/>
            </a:pPr>
            <a:r>
              <a:rPr lang="en-US" altLang="zh-TW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1994</a:t>
            </a:r>
            <a:r>
              <a:rPr lang="zh-TW" altLang="en-US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台北</a:t>
            </a:r>
            <a:r>
              <a:rPr lang="en-US" altLang="zh-TW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 </a:t>
            </a:r>
            <a:r>
              <a:rPr lang="zh-TW" altLang="en-US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遠東企業中心</a:t>
            </a:r>
          </a:p>
          <a:p>
            <a:pPr eaLnBrk="1" hangingPunct="1">
              <a:lnSpc>
                <a:spcPts val="1800"/>
              </a:lnSpc>
              <a:spcBef>
                <a:spcPts val="500"/>
              </a:spcBef>
              <a:buClrTx/>
              <a:buSzTx/>
              <a:buNone/>
            </a:pPr>
            <a:r>
              <a:rPr lang="en-US" altLang="zh-TW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1998 </a:t>
            </a:r>
            <a:r>
              <a:rPr lang="zh-TW" altLang="en-US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</a:t>
            </a:r>
            <a:r>
              <a:rPr lang="zh-TW" altLang="en-US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高雄</a:t>
            </a:r>
            <a:r>
              <a:rPr lang="en-US" altLang="zh-TW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 </a:t>
            </a:r>
            <a:r>
              <a:rPr lang="zh-TW" altLang="en-US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東帝士國際 </a:t>
            </a:r>
            <a:r>
              <a:rPr lang="en-US" altLang="zh-TW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85</a:t>
            </a:r>
            <a:r>
              <a:rPr lang="zh-TW" altLang="en-US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層廣場</a:t>
            </a:r>
          </a:p>
          <a:p>
            <a:pPr eaLnBrk="1" hangingPunct="1">
              <a:lnSpc>
                <a:spcPts val="1800"/>
              </a:lnSpc>
              <a:spcBef>
                <a:spcPts val="500"/>
              </a:spcBef>
              <a:buClrTx/>
              <a:buSzTx/>
              <a:buNone/>
            </a:pPr>
            <a:r>
              <a:rPr lang="en-US" altLang="zh-TW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2001 </a:t>
            </a:r>
            <a:r>
              <a:rPr lang="zh-TW" altLang="en-US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埔里</a:t>
            </a:r>
            <a:r>
              <a:rPr lang="en-US" altLang="zh-TW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 </a:t>
            </a:r>
            <a:r>
              <a:rPr lang="zh-TW" altLang="en-US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中台禪寺</a:t>
            </a:r>
          </a:p>
          <a:p>
            <a:pPr eaLnBrk="1" hangingPunct="1">
              <a:lnSpc>
                <a:spcPts val="1800"/>
              </a:lnSpc>
              <a:spcBef>
                <a:spcPts val="500"/>
              </a:spcBef>
              <a:buClrTx/>
              <a:buSzTx/>
              <a:buNone/>
            </a:pPr>
            <a:r>
              <a:rPr lang="en-US" altLang="zh-TW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2002 </a:t>
            </a:r>
            <a:r>
              <a:rPr lang="zh-TW" altLang="en-US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台北</a:t>
            </a:r>
            <a:r>
              <a:rPr lang="en-US" altLang="zh-TW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 </a:t>
            </a:r>
            <a:r>
              <a:rPr lang="zh-TW" altLang="en-US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台北國際金融中心 </a:t>
            </a:r>
            <a:r>
              <a:rPr lang="en-US" altLang="zh-TW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(101F)</a:t>
            </a:r>
          </a:p>
          <a:p>
            <a:pPr eaLnBrk="1" hangingPunct="1">
              <a:lnSpc>
                <a:spcPts val="1800"/>
              </a:lnSpc>
              <a:spcBef>
                <a:spcPts val="500"/>
              </a:spcBef>
              <a:buClrTx/>
              <a:buSzTx/>
              <a:buNone/>
            </a:pPr>
            <a:r>
              <a:rPr lang="en-US" altLang="zh-TW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2007</a:t>
            </a:r>
            <a:r>
              <a:rPr lang="zh-TW" altLang="en-US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</a:t>
            </a:r>
            <a:r>
              <a:rPr lang="en-US" altLang="zh-TW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zh-TW" altLang="en-US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三峽</a:t>
            </a:r>
            <a:r>
              <a:rPr lang="en-US" altLang="zh-TW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 </a:t>
            </a:r>
            <a:r>
              <a:rPr lang="zh-TW" altLang="en-US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遠雄紫京城集合住宅</a:t>
            </a:r>
            <a:endParaRPr lang="en-US" altLang="zh-TW" sz="1600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ts val="1800"/>
              </a:lnSpc>
              <a:spcBef>
                <a:spcPts val="500"/>
              </a:spcBef>
              <a:buClrTx/>
              <a:buSzTx/>
              <a:buNone/>
            </a:pPr>
            <a:r>
              <a:rPr lang="en-US" altLang="zh-TW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2008</a:t>
            </a:r>
            <a:r>
              <a:rPr lang="zh-TW" altLang="en-US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zh-TW" altLang="en-US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北投</a:t>
            </a:r>
            <a:r>
              <a:rPr lang="en-US" altLang="zh-TW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</a:t>
            </a:r>
            <a:r>
              <a:rPr lang="zh-TW" altLang="en-US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麗禧溫泉酒店</a:t>
            </a:r>
            <a:r>
              <a:rPr lang="en-US" altLang="zh-TW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zh-TW" altLang="en-US" sz="1600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ts val="1800"/>
              </a:lnSpc>
              <a:spcBef>
                <a:spcPts val="500"/>
              </a:spcBef>
              <a:buClrTx/>
              <a:buSzTx/>
              <a:buNone/>
            </a:pPr>
            <a:r>
              <a:rPr lang="en-US" altLang="zh-TW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2010</a:t>
            </a:r>
            <a:r>
              <a:rPr lang="zh-TW" altLang="en-US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林口</a:t>
            </a:r>
            <a:r>
              <a:rPr lang="en-US" altLang="zh-TW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 </a:t>
            </a:r>
            <a:r>
              <a:rPr lang="zh-TW" altLang="en-US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遠雄大未來集合住宅</a:t>
            </a:r>
            <a:endParaRPr lang="en-US" altLang="zh-TW" sz="1600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ts val="1800"/>
              </a:lnSpc>
              <a:spcBef>
                <a:spcPts val="500"/>
              </a:spcBef>
              <a:buClrTx/>
              <a:buSzTx/>
              <a:buNone/>
            </a:pPr>
            <a:r>
              <a:rPr lang="en-US" altLang="zh-TW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2010 </a:t>
            </a:r>
            <a:r>
              <a:rPr lang="zh-TW" altLang="en-US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上海</a:t>
            </a:r>
            <a:r>
              <a:rPr lang="en-US" altLang="zh-TW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 </a:t>
            </a:r>
            <a:r>
              <a:rPr lang="zh-TW" altLang="en-US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世博會台灣館</a:t>
            </a:r>
          </a:p>
          <a:p>
            <a:pPr eaLnBrk="1" hangingPunct="1">
              <a:lnSpc>
                <a:spcPts val="1800"/>
              </a:lnSpc>
              <a:spcBef>
                <a:spcPts val="500"/>
              </a:spcBef>
              <a:buClrTx/>
              <a:buSzTx/>
              <a:buNone/>
            </a:pPr>
            <a:r>
              <a:rPr lang="en-US" altLang="zh-TW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2012</a:t>
            </a:r>
            <a:r>
              <a:rPr lang="zh-TW" altLang="en-US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</a:t>
            </a:r>
            <a:r>
              <a:rPr lang="zh-TW" altLang="en-US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新店</a:t>
            </a:r>
            <a:r>
              <a:rPr lang="en-US" altLang="zh-TW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 </a:t>
            </a:r>
            <a:r>
              <a:rPr lang="zh-TW" altLang="en-US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新店機廠聯合開發</a:t>
            </a:r>
            <a:r>
              <a:rPr lang="en-US" altLang="zh-TW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美河市</a:t>
            </a:r>
            <a:r>
              <a:rPr lang="en-US" altLang="zh-TW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eaLnBrk="1" hangingPunct="1">
              <a:lnSpc>
                <a:spcPts val="1800"/>
              </a:lnSpc>
              <a:spcBef>
                <a:spcPts val="500"/>
              </a:spcBef>
              <a:buClrTx/>
              <a:buSzTx/>
              <a:buNone/>
            </a:pPr>
            <a:r>
              <a:rPr lang="en-US" altLang="zh-TW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2013</a:t>
            </a:r>
            <a:r>
              <a:rPr lang="zh-TW" altLang="en-US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台北</a:t>
            </a:r>
            <a:r>
              <a:rPr lang="en-US" altLang="zh-TW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 </a:t>
            </a:r>
            <a:r>
              <a:rPr lang="zh-TW" altLang="en-US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遠雄信義</a:t>
            </a:r>
            <a:r>
              <a:rPr lang="en-US" altLang="zh-TW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O3</a:t>
            </a:r>
            <a:r>
              <a:rPr lang="zh-TW" altLang="en-US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金融中心</a:t>
            </a:r>
            <a:endParaRPr lang="en-US" altLang="zh-TW" sz="1600" dirty="0" smtClean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ts val="1800"/>
              </a:lnSpc>
              <a:spcBef>
                <a:spcPts val="500"/>
              </a:spcBef>
              <a:buClrTx/>
              <a:buSzTx/>
              <a:buNone/>
            </a:pPr>
            <a:r>
              <a:rPr lang="en-US" altLang="zh-TW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2016</a:t>
            </a:r>
            <a:r>
              <a:rPr lang="zh-TW" altLang="en-US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zh-TW" altLang="en-US" sz="1600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板橋</a:t>
            </a:r>
            <a:r>
              <a:rPr lang="en-US" altLang="zh-TW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 </a:t>
            </a:r>
            <a:r>
              <a:rPr lang="zh-TW" altLang="en-US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中華電信</a:t>
            </a:r>
            <a:r>
              <a:rPr lang="en-US" altLang="zh-TW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IDC</a:t>
            </a:r>
            <a:r>
              <a:rPr lang="zh-TW" altLang="en-US" sz="16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園區</a:t>
            </a:r>
          </a:p>
          <a:p>
            <a:pPr eaLnBrk="1" hangingPunct="1">
              <a:lnSpc>
                <a:spcPts val="1800"/>
              </a:lnSpc>
              <a:spcBef>
                <a:spcPts val="500"/>
              </a:spcBef>
              <a:buClrTx/>
              <a:buSzTx/>
              <a:buNone/>
            </a:pPr>
            <a:endParaRPr lang="en-US" altLang="zh-TW" sz="1600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ts val="1800"/>
              </a:lnSpc>
              <a:spcBef>
                <a:spcPts val="500"/>
              </a:spcBef>
              <a:buClrTx/>
              <a:buSzTx/>
              <a:buNone/>
            </a:pPr>
            <a:endParaRPr lang="en-US" altLang="zh-TW" sz="1600" dirty="0" smtClean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127000" y="1844824"/>
            <a:ext cx="8890000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tabLst>
                <a:tab pos="2336800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>
              <a:tabLst>
                <a:tab pos="2336800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>
              <a:tabLst>
                <a:tab pos="2336800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>
              <a:tabLst>
                <a:tab pos="2336800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>
              <a:tabLst>
                <a:tab pos="2336800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336800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336800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336800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336800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algn="ctr" eaLnBrk="1" hangingPunct="1">
              <a:spcBef>
                <a:spcPct val="40000"/>
              </a:spcBef>
            </a:pPr>
            <a:r>
              <a:rPr lang="zh-TW" altLang="en-US" sz="8800" dirty="0" smtClean="0">
                <a:ea typeface="華康儷粗宋" panose="02010609000101010101" pitchFamily="49" charset="-120"/>
              </a:rPr>
              <a:t>生命建</a:t>
            </a:r>
            <a:r>
              <a:rPr lang="zh-TW" altLang="en-US" sz="8800" dirty="0">
                <a:ea typeface="華康儷粗宋" panose="02010609000101010101" pitchFamily="49" charset="-120"/>
              </a:rPr>
              <a:t>築</a:t>
            </a:r>
            <a:endParaRPr lang="en-US" altLang="zh-TW" sz="8800" dirty="0" smtClean="0">
              <a:ea typeface="華康儷粗宋" panose="02010609000101010101" pitchFamily="49" charset="-120"/>
            </a:endParaRPr>
          </a:p>
          <a:p>
            <a:pPr algn="ctr" eaLnBrk="1" hangingPunct="1">
              <a:spcBef>
                <a:spcPct val="40000"/>
              </a:spcBef>
            </a:pPr>
            <a:r>
              <a:rPr lang="en-US" altLang="zh-TW" sz="4000" b="1" dirty="0" smtClean="0">
                <a:ea typeface="華康儷粗宋" panose="02010609000101010101" pitchFamily="49" charset="-120"/>
              </a:rPr>
              <a:t>LIFE ARCHITECTURE</a:t>
            </a:r>
          </a:p>
          <a:p>
            <a:pPr algn="ctr" eaLnBrk="1" hangingPunct="1">
              <a:spcBef>
                <a:spcPts val="0"/>
              </a:spcBef>
            </a:pPr>
            <a:r>
              <a:rPr lang="en-US" altLang="zh-TW" sz="3600" b="1" dirty="0" smtClean="0">
                <a:solidFill>
                  <a:schemeClr val="bg1"/>
                </a:solidFill>
                <a:ea typeface="華康儷粗宋" panose="02010609000101010101" pitchFamily="49" charset="-120"/>
              </a:rPr>
              <a:t>Architecture in Itself</a:t>
            </a:r>
          </a:p>
        </p:txBody>
      </p:sp>
    </p:spTree>
    <p:extLst>
      <p:ext uri="{BB962C8B-B14F-4D97-AF65-F5344CB8AC3E}">
        <p14:creationId xmlns:p14="http://schemas.microsoft.com/office/powerpoint/2010/main" val="3159841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127000" y="2276872"/>
            <a:ext cx="8890000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tabLst>
                <a:tab pos="2336800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>
              <a:tabLst>
                <a:tab pos="2336800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>
              <a:tabLst>
                <a:tab pos="2336800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>
              <a:tabLst>
                <a:tab pos="2336800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>
              <a:tabLst>
                <a:tab pos="2336800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336800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336800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336800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336800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algn="ctr" eaLnBrk="1" hangingPunct="1">
              <a:spcBef>
                <a:spcPct val="40000"/>
              </a:spcBef>
            </a:pPr>
            <a:r>
              <a:rPr lang="zh-TW" altLang="en-US" sz="8800" dirty="0" smtClean="0">
                <a:ea typeface="華康儷粗宋" panose="02010609000101010101" pitchFamily="49" charset="-120"/>
              </a:rPr>
              <a:t>前衛東方</a:t>
            </a:r>
            <a:endParaRPr lang="en-US" altLang="zh-TW" sz="8800" dirty="0" smtClean="0">
              <a:ea typeface="華康儷粗宋" panose="02010609000101010101" pitchFamily="49" charset="-120"/>
            </a:endParaRPr>
          </a:p>
          <a:p>
            <a:pPr algn="ctr" eaLnBrk="1" hangingPunct="1">
              <a:spcBef>
                <a:spcPct val="40000"/>
              </a:spcBef>
            </a:pPr>
            <a:r>
              <a:rPr lang="en-US" altLang="zh-TW" sz="4000" b="1" dirty="0" smtClean="0">
                <a:ea typeface="華康儷粗宋" panose="02010609000101010101" pitchFamily="49" charset="-120"/>
              </a:rPr>
              <a:t>Oriental Avant-Garde</a:t>
            </a:r>
          </a:p>
        </p:txBody>
      </p:sp>
    </p:spTree>
    <p:extLst>
      <p:ext uri="{BB962C8B-B14F-4D97-AF65-F5344CB8AC3E}">
        <p14:creationId xmlns:p14="http://schemas.microsoft.com/office/powerpoint/2010/main" val="3141715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56592" y="0"/>
            <a:ext cx="10501532" cy="6858000"/>
          </a:xfrm>
          <a:prstGeom prst="rect">
            <a:avLst/>
          </a:prstGeom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77925" y="6381750"/>
            <a:ext cx="2590774" cy="314702"/>
          </a:xfrm>
          <a:prstGeom prst="rect">
            <a:avLst/>
          </a:prstGeom>
          <a:noFill/>
          <a:ln>
            <a:noFill/>
          </a:ln>
          <a:effectLst>
            <a:glow>
              <a:schemeClr val="accent1"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/>
          <a:extLst/>
        </p:spPr>
        <p:txBody>
          <a:bodyPr wrap="none">
            <a:spAutoFit/>
          </a:bodyPr>
          <a:lstStyle/>
          <a:p>
            <a:pPr eaLnBrk="1" hangingPunct="1">
              <a:lnSpc>
                <a:spcPts val="1700"/>
              </a:lnSpc>
              <a:spcBef>
                <a:spcPct val="30000"/>
              </a:spcBef>
            </a:pPr>
            <a:r>
              <a:rPr lang="en-US" altLang="zh-TW" sz="2000" b="1" dirty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1985</a:t>
            </a:r>
            <a:r>
              <a:rPr lang="zh-TW" altLang="en-US" sz="2000" b="1" dirty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 台北</a:t>
            </a:r>
            <a:r>
              <a:rPr lang="en-US" altLang="zh-TW" sz="2000" b="1" dirty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, </a:t>
            </a:r>
            <a:r>
              <a:rPr lang="zh-TW" altLang="en-US" sz="2000" b="1" dirty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東王漢宮</a:t>
            </a:r>
          </a:p>
        </p:txBody>
      </p:sp>
    </p:spTree>
    <p:extLst>
      <p:ext uri="{BB962C8B-B14F-4D97-AF65-F5344CB8AC3E}">
        <p14:creationId xmlns:p14="http://schemas.microsoft.com/office/powerpoint/2010/main" val="1477170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9762" name="Picture 2" descr="Img0007a"/>
          <p:cNvPicPr>
            <a:picLocks noChangeAspect="1" noChangeArrowheads="1"/>
          </p:cNvPicPr>
          <p:nvPr/>
        </p:nvPicPr>
        <p:blipFill>
          <a:blip r:embed="rId2">
            <a:lum bright="-12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4797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77925" y="6381750"/>
            <a:ext cx="2590774" cy="310341"/>
          </a:xfrm>
          <a:prstGeom prst="rect">
            <a:avLst/>
          </a:prstGeom>
          <a:noFill/>
          <a:ln>
            <a:noFill/>
          </a:ln>
          <a:effectLst>
            <a:glow>
              <a:schemeClr val="accent1"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/>
          <a:extLst/>
        </p:spPr>
        <p:txBody>
          <a:bodyPr wrap="none">
            <a:spAutoFit/>
          </a:bodyPr>
          <a:lstStyle/>
          <a:p>
            <a:pPr eaLnBrk="1" hangingPunct="1">
              <a:lnSpc>
                <a:spcPts val="1700"/>
              </a:lnSpc>
              <a:spcBef>
                <a:spcPct val="30000"/>
              </a:spcBef>
            </a:pPr>
            <a:r>
              <a:rPr lang="en-US" altLang="zh-TW" sz="2000" b="1" dirty="0" smtClean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1987</a:t>
            </a:r>
            <a:r>
              <a:rPr lang="zh-TW" altLang="en-US" sz="2000" b="1" dirty="0" smtClean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zh-TW" altLang="en-US" sz="2000" b="1" dirty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台北</a:t>
            </a:r>
            <a:r>
              <a:rPr lang="en-US" altLang="zh-TW" sz="2000" b="1" dirty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, </a:t>
            </a:r>
            <a:r>
              <a:rPr lang="zh-TW" altLang="en-US" sz="2000" b="1" dirty="0" smtClean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大安國宅</a:t>
            </a:r>
            <a:endParaRPr lang="zh-TW" altLang="en-US" sz="2000" b="1" dirty="0">
              <a:effectLst>
                <a:outerShdw blurRad="38100" dist="38100" dir="2700000" algn="tl">
                  <a:schemeClr val="bg1"/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748531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88640" y="3696"/>
            <a:ext cx="10413732" cy="6854304"/>
          </a:xfrm>
          <a:prstGeom prst="rect">
            <a:avLst/>
          </a:prstGeom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77925" y="6381750"/>
            <a:ext cx="2847254" cy="310341"/>
          </a:xfrm>
          <a:prstGeom prst="rect">
            <a:avLst/>
          </a:prstGeom>
          <a:noFill/>
          <a:ln>
            <a:noFill/>
          </a:ln>
          <a:effectLst>
            <a:glow>
              <a:schemeClr val="accent1"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/>
          <a:extLst/>
        </p:spPr>
        <p:txBody>
          <a:bodyPr wrap="none">
            <a:spAutoFit/>
          </a:bodyPr>
          <a:lstStyle/>
          <a:p>
            <a:pPr eaLnBrk="1" hangingPunct="1">
              <a:lnSpc>
                <a:spcPts val="1700"/>
              </a:lnSpc>
              <a:spcBef>
                <a:spcPct val="30000"/>
              </a:spcBef>
            </a:pPr>
            <a:r>
              <a:rPr lang="en-US" altLang="zh-TW" sz="2000" b="1" dirty="0" smtClean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1988</a:t>
            </a:r>
            <a:r>
              <a:rPr lang="zh-TW" altLang="en-US" sz="2000" b="1" dirty="0" smtClean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zh-TW" altLang="en-US" sz="2000" b="1" dirty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台北</a:t>
            </a:r>
            <a:r>
              <a:rPr lang="en-US" altLang="zh-TW" sz="2000" b="1" dirty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, </a:t>
            </a:r>
            <a:r>
              <a:rPr lang="zh-TW" altLang="en-US" sz="2000" b="1" dirty="0" smtClean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敦煌樓中樓</a:t>
            </a:r>
            <a:endParaRPr lang="zh-TW" altLang="en-US" sz="2000" b="1" dirty="0">
              <a:effectLst>
                <a:outerShdw blurRad="38100" dist="38100" dir="2700000" algn="tl">
                  <a:schemeClr val="bg1"/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067821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3866" y="0"/>
            <a:ext cx="5970134" cy="6880657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925" y="116632"/>
            <a:ext cx="2975745" cy="4248472"/>
          </a:xfrm>
          <a:prstGeom prst="rect">
            <a:avLst/>
          </a:prstGeom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77925" y="6381750"/>
            <a:ext cx="2590774" cy="310341"/>
          </a:xfrm>
          <a:prstGeom prst="rect">
            <a:avLst/>
          </a:prstGeom>
          <a:noFill/>
          <a:ln>
            <a:noFill/>
          </a:ln>
          <a:effectLst>
            <a:glow>
              <a:schemeClr val="accent1">
                <a:alpha val="40000"/>
              </a:schemeClr>
            </a:glow>
            <a:outerShdw blurRad="50800" dist="38100" dir="2700000" sx="122000" sy="122000" algn="tl" rotWithShape="0">
              <a:schemeClr val="bg1"/>
            </a:outerShdw>
          </a:effectLst>
          <a:scene3d>
            <a:camera prst="orthographicFront"/>
            <a:lightRig rig="threePt" dir="t"/>
          </a:scene3d>
          <a:sp3d/>
          <a:extLst/>
        </p:spPr>
        <p:txBody>
          <a:bodyPr wrap="none">
            <a:spAutoFit/>
          </a:bodyPr>
          <a:lstStyle/>
          <a:p>
            <a:pPr eaLnBrk="1" hangingPunct="1">
              <a:lnSpc>
                <a:spcPts val="1700"/>
              </a:lnSpc>
              <a:spcBef>
                <a:spcPct val="30000"/>
              </a:spcBef>
            </a:pPr>
            <a:r>
              <a:rPr lang="en-US" altLang="zh-TW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1989</a:t>
            </a:r>
            <a:r>
              <a:rPr lang="zh-TW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 台北</a:t>
            </a:r>
            <a:r>
              <a:rPr lang="en-US" altLang="zh-TW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, </a:t>
            </a:r>
            <a:r>
              <a:rPr lang="zh-TW" alt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宏國大樓</a:t>
            </a:r>
          </a:p>
        </p:txBody>
      </p:sp>
    </p:spTree>
    <p:extLst>
      <p:ext uri="{BB962C8B-B14F-4D97-AF65-F5344CB8AC3E}">
        <p14:creationId xmlns:p14="http://schemas.microsoft.com/office/powerpoint/2010/main" val="1330635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g0058 cop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3491880" y="0"/>
            <a:ext cx="50038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777777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77925" y="6381750"/>
            <a:ext cx="4046301" cy="314702"/>
          </a:xfrm>
          <a:prstGeom prst="rect">
            <a:avLst/>
          </a:prstGeom>
          <a:noFill/>
          <a:ln>
            <a:noFill/>
          </a:ln>
          <a:effectLst>
            <a:glow>
              <a:schemeClr val="accent1">
                <a:alpha val="40000"/>
              </a:schemeClr>
            </a:glow>
            <a:outerShdw blurRad="50800" dist="38100" dir="2700000" sx="122000" sy="122000" algn="tl" rotWithShape="0">
              <a:schemeClr val="bg1"/>
            </a:outerShdw>
          </a:effectLst>
          <a:scene3d>
            <a:camera prst="orthographicFront"/>
            <a:lightRig rig="threePt" dir="t"/>
          </a:scene3d>
          <a:sp3d/>
          <a:extLst/>
        </p:spPr>
        <p:txBody>
          <a:bodyPr wrap="none">
            <a:spAutoFit/>
          </a:bodyPr>
          <a:lstStyle/>
          <a:p>
            <a:pPr eaLnBrk="1" hangingPunct="1">
              <a:lnSpc>
                <a:spcPts val="1700"/>
              </a:lnSpc>
              <a:spcBef>
                <a:spcPct val="30000"/>
              </a:spcBef>
            </a:pPr>
            <a:r>
              <a:rPr lang="en-US" altLang="zh-TW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1992  </a:t>
            </a:r>
            <a:r>
              <a:rPr lang="zh-TW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高雄</a:t>
            </a:r>
            <a:r>
              <a:rPr lang="en-US" altLang="zh-TW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, </a:t>
            </a:r>
            <a:r>
              <a:rPr lang="zh-TW" alt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長谷世貿聯合國 </a:t>
            </a:r>
            <a:r>
              <a:rPr lang="en-US" altLang="zh-TW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(50F)</a:t>
            </a:r>
          </a:p>
        </p:txBody>
      </p:sp>
    </p:spTree>
    <p:extLst>
      <p:ext uri="{BB962C8B-B14F-4D97-AF65-F5344CB8AC3E}">
        <p14:creationId xmlns:p14="http://schemas.microsoft.com/office/powerpoint/2010/main" val="715068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338-北藝大-l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0638"/>
            <a:ext cx="9144000" cy="689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77925" y="6381750"/>
            <a:ext cx="3616696" cy="314702"/>
          </a:xfrm>
          <a:prstGeom prst="rect">
            <a:avLst/>
          </a:prstGeom>
          <a:noFill/>
          <a:ln>
            <a:noFill/>
          </a:ln>
          <a:effectLst>
            <a:glow>
              <a:schemeClr val="accent1">
                <a:alpha val="40000"/>
              </a:schemeClr>
            </a:glow>
            <a:outerShdw blurRad="50800" dist="38100" dir="2700000" sx="122000" sy="122000" algn="tl" rotWithShape="0">
              <a:schemeClr val="bg1"/>
            </a:outerShdw>
          </a:effectLst>
          <a:scene3d>
            <a:camera prst="orthographicFront"/>
            <a:lightRig rig="threePt" dir="t"/>
          </a:scene3d>
          <a:sp3d/>
          <a:extLst/>
        </p:spPr>
        <p:txBody>
          <a:bodyPr wrap="none">
            <a:spAutoFit/>
          </a:bodyPr>
          <a:lstStyle/>
          <a:p>
            <a:pPr eaLnBrk="1" hangingPunct="1">
              <a:lnSpc>
                <a:spcPts val="1700"/>
              </a:lnSpc>
              <a:spcBef>
                <a:spcPct val="30000"/>
              </a:spcBef>
            </a:pPr>
            <a:r>
              <a:rPr lang="en-US" altLang="zh-TW" sz="20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1992  </a:t>
            </a:r>
            <a:r>
              <a:rPr lang="zh-TW" altLang="en-US" sz="20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台北</a:t>
            </a:r>
            <a:r>
              <a:rPr lang="en-US" altLang="zh-TW" sz="20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, </a:t>
            </a:r>
            <a:r>
              <a:rPr lang="zh-TW" altLang="en-US" sz="20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國立</a:t>
            </a:r>
            <a:r>
              <a:rPr lang="zh-TW" altLang="en-US" sz="20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台北藝術大學</a:t>
            </a:r>
          </a:p>
        </p:txBody>
      </p:sp>
    </p:spTree>
    <p:extLst>
      <p:ext uri="{BB962C8B-B14F-4D97-AF65-F5344CB8AC3E}">
        <p14:creationId xmlns:p14="http://schemas.microsoft.com/office/powerpoint/2010/main" val="3415647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05"/>
          <a:stretch/>
        </p:blipFill>
        <p:spPr>
          <a:xfrm>
            <a:off x="4644008" y="0"/>
            <a:ext cx="4499992" cy="6912526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5762" y="0"/>
            <a:ext cx="5075754" cy="6858000"/>
          </a:xfrm>
          <a:prstGeom prst="rect">
            <a:avLst/>
          </a:prstGeom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77925" y="6381750"/>
            <a:ext cx="3103735" cy="310341"/>
          </a:xfrm>
          <a:prstGeom prst="rect">
            <a:avLst/>
          </a:prstGeom>
          <a:noFill/>
          <a:ln>
            <a:noFill/>
          </a:ln>
          <a:effectLst>
            <a:glow>
              <a:schemeClr val="accent1"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/>
          <a:extLst/>
        </p:spPr>
        <p:txBody>
          <a:bodyPr wrap="none">
            <a:spAutoFit/>
          </a:bodyPr>
          <a:lstStyle/>
          <a:p>
            <a:pPr eaLnBrk="1" hangingPunct="1">
              <a:lnSpc>
                <a:spcPts val="1700"/>
              </a:lnSpc>
              <a:spcBef>
                <a:spcPct val="30000"/>
              </a:spcBef>
            </a:pPr>
            <a:r>
              <a:rPr lang="en-US" altLang="zh-TW" sz="2000" b="1" dirty="0" smtClean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1994</a:t>
            </a:r>
            <a:r>
              <a:rPr lang="zh-TW" altLang="en-US" sz="2000" b="1" dirty="0" smtClean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zh-TW" altLang="en-US" sz="2000" b="1" dirty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台北</a:t>
            </a:r>
            <a:r>
              <a:rPr lang="en-US" altLang="zh-TW" sz="2000" b="1" dirty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, </a:t>
            </a:r>
            <a:r>
              <a:rPr lang="zh-TW" altLang="en-US" sz="2000" b="1" dirty="0" smtClean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遠東企業中心</a:t>
            </a:r>
            <a:endParaRPr lang="zh-TW" altLang="en-US" sz="2000" b="1" dirty="0">
              <a:effectLst>
                <a:outerShdw blurRad="38100" dist="38100" dir="2700000" algn="tl">
                  <a:schemeClr val="bg1"/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50483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g0005_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-27384"/>
            <a:ext cx="9143999" cy="6885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77925" y="6381750"/>
            <a:ext cx="3985386" cy="314702"/>
          </a:xfrm>
          <a:prstGeom prst="rect">
            <a:avLst/>
          </a:prstGeom>
          <a:noFill/>
          <a:ln>
            <a:noFill/>
          </a:ln>
          <a:effectLst>
            <a:glow>
              <a:schemeClr val="accent1"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/>
          <a:extLst/>
        </p:spPr>
        <p:txBody>
          <a:bodyPr wrap="none">
            <a:spAutoFit/>
          </a:bodyPr>
          <a:lstStyle/>
          <a:p>
            <a:pPr eaLnBrk="1" hangingPunct="1">
              <a:lnSpc>
                <a:spcPts val="1700"/>
              </a:lnSpc>
              <a:spcBef>
                <a:spcPct val="30000"/>
              </a:spcBef>
            </a:pPr>
            <a:r>
              <a:rPr lang="en-US" altLang="zh-TW" sz="2000" b="1" dirty="0" smtClean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1998</a:t>
            </a:r>
            <a:r>
              <a:rPr lang="zh-TW" altLang="en-US" sz="2000" b="1" dirty="0" smtClean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 高雄</a:t>
            </a:r>
            <a:r>
              <a:rPr lang="en-US" altLang="zh-TW" sz="2000" b="1" dirty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, </a:t>
            </a:r>
            <a:r>
              <a:rPr lang="zh-TW" altLang="en-US" sz="2000" b="1" dirty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東帝士國際 </a:t>
            </a:r>
            <a:r>
              <a:rPr lang="en-US" altLang="zh-TW" sz="2000" b="1" dirty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85</a:t>
            </a:r>
            <a:r>
              <a:rPr lang="zh-TW" altLang="en-US" sz="2000" b="1" dirty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層廣場</a:t>
            </a:r>
          </a:p>
        </p:txBody>
      </p:sp>
    </p:spTree>
    <p:extLst>
      <p:ext uri="{BB962C8B-B14F-4D97-AF65-F5344CB8AC3E}">
        <p14:creationId xmlns:p14="http://schemas.microsoft.com/office/powerpoint/2010/main" val="2931255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50714" y="0"/>
            <a:ext cx="10307290" cy="6858000"/>
          </a:xfrm>
          <a:prstGeom prst="rect">
            <a:avLst/>
          </a:prstGeom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77925" y="6381750"/>
            <a:ext cx="2590774" cy="310341"/>
          </a:xfrm>
          <a:prstGeom prst="rect">
            <a:avLst/>
          </a:prstGeom>
          <a:noFill/>
          <a:ln>
            <a:noFill/>
          </a:ln>
          <a:effectLst>
            <a:glow>
              <a:schemeClr val="accent1"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/>
          <a:extLst/>
        </p:spPr>
        <p:txBody>
          <a:bodyPr wrap="none">
            <a:spAutoFit/>
          </a:bodyPr>
          <a:lstStyle/>
          <a:p>
            <a:pPr eaLnBrk="1" hangingPunct="1">
              <a:lnSpc>
                <a:spcPts val="1700"/>
              </a:lnSpc>
              <a:spcBef>
                <a:spcPct val="30000"/>
              </a:spcBef>
            </a:pPr>
            <a:r>
              <a:rPr lang="en-US" altLang="zh-TW" sz="2000" b="1" dirty="0" smtClean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2001</a:t>
            </a:r>
            <a:r>
              <a:rPr lang="zh-TW" altLang="en-US" sz="2000" b="1" dirty="0" smtClean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 埔里</a:t>
            </a:r>
            <a:r>
              <a:rPr lang="en-US" altLang="zh-TW" sz="2000" b="1" dirty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, </a:t>
            </a:r>
            <a:r>
              <a:rPr lang="zh-TW" altLang="en-US" sz="2000" b="1" dirty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中台禪寺</a:t>
            </a:r>
          </a:p>
        </p:txBody>
      </p:sp>
    </p:spTree>
    <p:extLst>
      <p:ext uri="{BB962C8B-B14F-4D97-AF65-F5344CB8AC3E}">
        <p14:creationId xmlns:p14="http://schemas.microsoft.com/office/powerpoint/2010/main" val="1967027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930716-0028-940421-1 cop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332641" cy="6880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77925" y="6381750"/>
            <a:ext cx="4455066" cy="310341"/>
          </a:xfrm>
          <a:prstGeom prst="rect">
            <a:avLst/>
          </a:prstGeom>
          <a:noFill/>
          <a:ln>
            <a:noFill/>
          </a:ln>
          <a:effectLst>
            <a:glow>
              <a:schemeClr val="accent1"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/>
          <a:extLst/>
        </p:spPr>
        <p:txBody>
          <a:bodyPr wrap="none">
            <a:spAutoFit/>
          </a:bodyPr>
          <a:lstStyle/>
          <a:p>
            <a:pPr eaLnBrk="1" hangingPunct="1">
              <a:lnSpc>
                <a:spcPts val="1700"/>
              </a:lnSpc>
              <a:spcBef>
                <a:spcPct val="30000"/>
              </a:spcBef>
            </a:pPr>
            <a:r>
              <a:rPr lang="en-US" altLang="zh-TW" sz="2000" b="1" dirty="0" smtClean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2002</a:t>
            </a:r>
            <a:r>
              <a:rPr lang="zh-TW" altLang="en-US" sz="2000" b="1" dirty="0" smtClean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 台北</a:t>
            </a:r>
            <a:r>
              <a:rPr lang="en-US" altLang="zh-TW" sz="2000" b="1" dirty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, </a:t>
            </a:r>
            <a:r>
              <a:rPr lang="zh-TW" altLang="en-US" sz="2000" b="1" dirty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台北國際金融中心 </a:t>
            </a:r>
            <a:r>
              <a:rPr lang="en-US" altLang="zh-TW" sz="2000" b="1" dirty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(101F)</a:t>
            </a:r>
          </a:p>
        </p:txBody>
      </p:sp>
    </p:spTree>
    <p:extLst>
      <p:ext uri="{BB962C8B-B14F-4D97-AF65-F5344CB8AC3E}">
        <p14:creationId xmlns:p14="http://schemas.microsoft.com/office/powerpoint/2010/main" val="2588441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" objId="2"/>
        <p14:stopEvt time="1888" objId="2"/>
      </p14:showEvt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遠雄三峽集合住宅(紫京城)-0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28" y="1"/>
            <a:ext cx="953973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77925" y="6381750"/>
            <a:ext cx="3873176" cy="314702"/>
          </a:xfrm>
          <a:prstGeom prst="rect">
            <a:avLst/>
          </a:prstGeom>
          <a:noFill/>
          <a:ln>
            <a:noFill/>
          </a:ln>
          <a:effectLst>
            <a:glow>
              <a:schemeClr val="accent1"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/>
          <a:extLst/>
        </p:spPr>
        <p:txBody>
          <a:bodyPr wrap="none">
            <a:spAutoFit/>
          </a:bodyPr>
          <a:lstStyle/>
          <a:p>
            <a:pPr eaLnBrk="1" hangingPunct="1">
              <a:lnSpc>
                <a:spcPts val="1700"/>
              </a:lnSpc>
              <a:spcBef>
                <a:spcPct val="30000"/>
              </a:spcBef>
            </a:pPr>
            <a:r>
              <a:rPr lang="en-US" altLang="zh-TW" sz="2000" b="1" dirty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2007</a:t>
            </a:r>
            <a:r>
              <a:rPr lang="zh-TW" altLang="en-US" sz="2000" b="1" dirty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 三峽</a:t>
            </a:r>
            <a:r>
              <a:rPr lang="en-US" altLang="zh-TW" sz="2000" b="1" dirty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, </a:t>
            </a:r>
            <a:r>
              <a:rPr lang="zh-TW" altLang="en-US" sz="2000" b="1" dirty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遠雄紫京城集合住宅</a:t>
            </a:r>
            <a:endParaRPr lang="en-US" altLang="zh-TW" sz="2000" b="1" dirty="0">
              <a:effectLst>
                <a:outerShdw blurRad="38100" dist="38100" dir="2700000" algn="tl">
                  <a:schemeClr val="bg1"/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207073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81187" y="0"/>
            <a:ext cx="10306373" cy="6858000"/>
          </a:xfrm>
          <a:prstGeom prst="rect">
            <a:avLst/>
          </a:prstGeom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77925" y="6381750"/>
            <a:ext cx="3167855" cy="310341"/>
          </a:xfrm>
          <a:prstGeom prst="rect">
            <a:avLst/>
          </a:prstGeom>
          <a:noFill/>
          <a:ln>
            <a:noFill/>
          </a:ln>
          <a:effectLst>
            <a:glow>
              <a:schemeClr val="accent1"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/>
          <a:extLst/>
        </p:spPr>
        <p:txBody>
          <a:bodyPr wrap="none">
            <a:spAutoFit/>
          </a:bodyPr>
          <a:lstStyle/>
          <a:p>
            <a:pPr eaLnBrk="1" hangingPunct="1">
              <a:lnSpc>
                <a:spcPts val="1700"/>
              </a:lnSpc>
              <a:spcBef>
                <a:spcPct val="30000"/>
              </a:spcBef>
            </a:pPr>
            <a:r>
              <a:rPr lang="en-US" altLang="zh-TW" sz="2000" b="1" dirty="0" smtClean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2008</a:t>
            </a:r>
            <a:r>
              <a:rPr lang="zh-TW" altLang="en-US" sz="2000" b="1" dirty="0" smtClean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 北</a:t>
            </a:r>
            <a:r>
              <a:rPr lang="zh-TW" altLang="en-US" sz="2000" b="1" dirty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投</a:t>
            </a:r>
            <a:r>
              <a:rPr lang="en-US" altLang="zh-TW" sz="2000" b="1" dirty="0" smtClean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,</a:t>
            </a:r>
            <a:r>
              <a:rPr lang="zh-TW" altLang="en-US" sz="2000" b="1" dirty="0" smtClean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麗禧溫泉酒店</a:t>
            </a:r>
            <a:r>
              <a:rPr lang="en-US" altLang="zh-TW" sz="2000" b="1" dirty="0" smtClean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zh-TW" altLang="en-US" sz="2000" b="1" dirty="0">
              <a:effectLst>
                <a:outerShdw blurRad="38100" dist="38100" dir="2700000" algn="tl">
                  <a:schemeClr val="bg1"/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304029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_DSC34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40568" y="1"/>
            <a:ext cx="1030860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77925" y="6381750"/>
            <a:ext cx="3873176" cy="314702"/>
          </a:xfrm>
          <a:prstGeom prst="rect">
            <a:avLst/>
          </a:prstGeom>
          <a:noFill/>
          <a:ln>
            <a:noFill/>
          </a:ln>
          <a:effectLst>
            <a:glow>
              <a:schemeClr val="accent1"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/>
          <a:extLst/>
        </p:spPr>
        <p:txBody>
          <a:bodyPr wrap="none">
            <a:spAutoFit/>
          </a:bodyPr>
          <a:lstStyle/>
          <a:p>
            <a:pPr eaLnBrk="1" hangingPunct="1">
              <a:lnSpc>
                <a:spcPts val="1700"/>
              </a:lnSpc>
              <a:spcBef>
                <a:spcPct val="30000"/>
              </a:spcBef>
            </a:pPr>
            <a:r>
              <a:rPr lang="en-US" altLang="zh-TW" sz="2000" b="1" dirty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2010</a:t>
            </a:r>
            <a:r>
              <a:rPr lang="zh-TW" altLang="en-US" sz="2000" b="1" dirty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 林口</a:t>
            </a:r>
            <a:r>
              <a:rPr lang="en-US" altLang="zh-TW" sz="2000" b="1" dirty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, </a:t>
            </a:r>
            <a:r>
              <a:rPr lang="zh-TW" altLang="en-US" sz="2000" b="1" dirty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遠雄大未來集合住宅</a:t>
            </a:r>
            <a:endParaRPr lang="en-US" altLang="zh-TW" sz="2000" b="1" dirty="0">
              <a:effectLst>
                <a:outerShdw blurRad="38100" dist="38100" dir="2700000" algn="tl">
                  <a:schemeClr val="bg1"/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198388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77153" y="-15804"/>
            <a:ext cx="10201681" cy="6873804"/>
          </a:xfrm>
          <a:prstGeom prst="rect">
            <a:avLst/>
          </a:prstGeom>
        </p:spPr>
      </p:pic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77925" y="6381750"/>
            <a:ext cx="3103735" cy="310341"/>
          </a:xfrm>
          <a:prstGeom prst="rect">
            <a:avLst/>
          </a:prstGeom>
          <a:noFill/>
          <a:ln>
            <a:noFill/>
          </a:ln>
          <a:effectLst>
            <a:glow>
              <a:schemeClr val="accent1"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/>
          <a:extLst/>
        </p:spPr>
        <p:txBody>
          <a:bodyPr wrap="none">
            <a:spAutoFit/>
          </a:bodyPr>
          <a:lstStyle/>
          <a:p>
            <a:pPr eaLnBrk="1" hangingPunct="1">
              <a:lnSpc>
                <a:spcPts val="1700"/>
              </a:lnSpc>
              <a:spcBef>
                <a:spcPct val="30000"/>
              </a:spcBef>
            </a:pPr>
            <a:r>
              <a:rPr lang="en-US" altLang="zh-TW" sz="2000" b="1" dirty="0" smtClean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2010</a:t>
            </a:r>
            <a:r>
              <a:rPr lang="zh-TW" altLang="en-US" sz="2000" b="1" dirty="0" smtClean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 上海</a:t>
            </a:r>
            <a:r>
              <a:rPr lang="en-US" altLang="zh-TW" sz="2000" b="1" dirty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, </a:t>
            </a:r>
            <a:r>
              <a:rPr lang="zh-TW" altLang="en-US" sz="2000" b="1" dirty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世博會台灣館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" objId="2"/>
        <p14:stopEvt time="1888" objId="2"/>
      </p14:showEvt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65915" y="0"/>
            <a:ext cx="10275830" cy="6858000"/>
          </a:xfrm>
          <a:prstGeom prst="rect">
            <a:avLst/>
          </a:prstGeom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77925" y="6381750"/>
            <a:ext cx="4565673" cy="310341"/>
          </a:xfrm>
          <a:prstGeom prst="rect">
            <a:avLst/>
          </a:prstGeom>
          <a:noFill/>
          <a:ln>
            <a:noFill/>
          </a:ln>
          <a:effectLst>
            <a:glow>
              <a:schemeClr val="accent1"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/>
          <a:extLst/>
        </p:spPr>
        <p:txBody>
          <a:bodyPr wrap="none">
            <a:spAutoFit/>
          </a:bodyPr>
          <a:lstStyle/>
          <a:p>
            <a:pPr eaLnBrk="1" hangingPunct="1">
              <a:lnSpc>
                <a:spcPts val="1700"/>
              </a:lnSpc>
              <a:spcBef>
                <a:spcPct val="30000"/>
              </a:spcBef>
            </a:pPr>
            <a:r>
              <a:rPr lang="en-US" altLang="zh-TW" sz="2000" b="1" dirty="0" smtClean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2012</a:t>
            </a:r>
            <a:r>
              <a:rPr lang="zh-TW" altLang="en-US" sz="2000" b="1" dirty="0" smtClean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 新店</a:t>
            </a:r>
            <a:r>
              <a:rPr lang="en-US" altLang="zh-TW" sz="2000" b="1" dirty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, </a:t>
            </a:r>
            <a:r>
              <a:rPr lang="zh-TW" altLang="en-US" sz="2000" b="1" dirty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新店機廠聯合開發</a:t>
            </a:r>
            <a:r>
              <a:rPr lang="en-US" altLang="zh-TW" sz="2000" b="1" dirty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000" b="1" dirty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美河市</a:t>
            </a:r>
            <a:r>
              <a:rPr lang="en-US" altLang="zh-TW" sz="2000" b="1" dirty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2000" b="1" dirty="0">
              <a:effectLst>
                <a:outerShdw blurRad="38100" dist="38100" dir="2700000" algn="tl">
                  <a:schemeClr val="bg1"/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729542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4499992" cy="6858000"/>
          </a:xfrm>
          <a:prstGeom prst="rect">
            <a:avLst/>
          </a:prstGeom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77925" y="6381750"/>
            <a:ext cx="3978974" cy="310341"/>
          </a:xfrm>
          <a:prstGeom prst="rect">
            <a:avLst/>
          </a:prstGeom>
          <a:noFill/>
          <a:ln>
            <a:noFill/>
          </a:ln>
          <a:effectLst>
            <a:glow>
              <a:schemeClr val="accent1"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/>
          <a:extLst/>
        </p:spPr>
        <p:txBody>
          <a:bodyPr wrap="none">
            <a:spAutoFit/>
          </a:bodyPr>
          <a:lstStyle/>
          <a:p>
            <a:pPr eaLnBrk="1" hangingPunct="1">
              <a:lnSpc>
                <a:spcPts val="1700"/>
              </a:lnSpc>
              <a:spcBef>
                <a:spcPct val="30000"/>
              </a:spcBef>
            </a:pPr>
            <a:r>
              <a:rPr lang="en-US" altLang="zh-TW" sz="2000" b="1" dirty="0" smtClean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2013</a:t>
            </a:r>
            <a:r>
              <a:rPr lang="zh-TW" altLang="en-US" sz="2000" b="1" dirty="0" smtClean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 台北</a:t>
            </a:r>
            <a:r>
              <a:rPr lang="en-US" altLang="zh-TW" sz="2000" b="1" dirty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, </a:t>
            </a:r>
            <a:r>
              <a:rPr lang="zh-TW" altLang="en-US" sz="2000" b="1" dirty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遠雄信義</a:t>
            </a:r>
            <a:r>
              <a:rPr lang="en-US" altLang="zh-TW" sz="2000" b="1" dirty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O3</a:t>
            </a:r>
            <a:r>
              <a:rPr lang="zh-TW" altLang="en-US" sz="2000" b="1" dirty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金融中心</a:t>
            </a:r>
            <a:endParaRPr lang="en-US" altLang="zh-TW" sz="2000" b="1" dirty="0">
              <a:effectLst>
                <a:outerShdw blurRad="38100" dist="38100" dir="2700000" algn="tl">
                  <a:schemeClr val="bg1"/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5" name="Picture 2" descr="P382-383-new sampl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 bwMode="auto">
          <a:xfrm>
            <a:off x="4644009" y="0"/>
            <a:ext cx="4499992" cy="6845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0750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36512" y="0"/>
            <a:ext cx="9217024" cy="6858000"/>
          </a:xfrm>
          <a:prstGeom prst="rect">
            <a:avLst/>
          </a:prstGeom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77925" y="6381750"/>
            <a:ext cx="3550972" cy="310341"/>
          </a:xfrm>
          <a:prstGeom prst="rect">
            <a:avLst/>
          </a:prstGeom>
          <a:noFill/>
          <a:ln>
            <a:noFill/>
          </a:ln>
          <a:effectLst>
            <a:glow>
              <a:schemeClr val="accent1"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/>
          <a:extLst/>
        </p:spPr>
        <p:txBody>
          <a:bodyPr wrap="none">
            <a:spAutoFit/>
          </a:bodyPr>
          <a:lstStyle/>
          <a:p>
            <a:pPr eaLnBrk="1" hangingPunct="1">
              <a:lnSpc>
                <a:spcPts val="1700"/>
              </a:lnSpc>
              <a:spcBef>
                <a:spcPct val="30000"/>
              </a:spcBef>
            </a:pPr>
            <a:r>
              <a:rPr lang="en-US" altLang="zh-TW" sz="2000" b="1" dirty="0" smtClean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2016</a:t>
            </a:r>
            <a:r>
              <a:rPr lang="zh-TW" altLang="en-US" sz="2000" b="1" dirty="0" smtClean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zh-TW" altLang="en-US" sz="2000" b="1" dirty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板橋</a:t>
            </a:r>
            <a:r>
              <a:rPr lang="en-US" altLang="zh-TW" sz="2000" b="1" dirty="0" smtClean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, </a:t>
            </a:r>
            <a:r>
              <a:rPr lang="zh-TW" altLang="en-US" sz="2000" b="1" dirty="0" smtClean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中華電信</a:t>
            </a:r>
            <a:r>
              <a:rPr lang="en-US" altLang="zh-TW" sz="2000" b="1" dirty="0" smtClean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IDC</a:t>
            </a:r>
            <a:r>
              <a:rPr lang="zh-TW" altLang="en-US" sz="2000" b="1" dirty="0" smtClean="0">
                <a:effectLst>
                  <a:outerShdw blurRad="38100" dist="38100" dir="2700000" algn="tl">
                    <a:schemeClr val="bg1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園區</a:t>
            </a:r>
            <a:endParaRPr lang="zh-TW" altLang="en-US" sz="2000" b="1" dirty="0">
              <a:effectLst>
                <a:outerShdw blurRad="38100" dist="38100" dir="2700000" algn="tl">
                  <a:schemeClr val="bg1"/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228727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宣紙">
  <a:themeElements>
    <a:clrScheme name="宣紙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宣紙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宣紙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藍色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Profile</Template>
  <TotalTime>4251</TotalTime>
  <Words>1073</Words>
  <Application>Microsoft Office PowerPoint</Application>
  <PresentationFormat>如螢幕大小 (4:3)</PresentationFormat>
  <Paragraphs>109</Paragraphs>
  <Slides>25</Slides>
  <Notes>8</Notes>
  <HiddenSlides>0</HiddenSlides>
  <MMClips>0</MMClips>
  <ScaleCrop>false</ScaleCrop>
  <HeadingPairs>
    <vt:vector size="6" baseType="variant">
      <vt:variant>
        <vt:lpstr>使用字型</vt:lpstr>
      </vt:variant>
      <vt:variant>
        <vt:i4>12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25</vt:i4>
      </vt:variant>
    </vt:vector>
  </HeadingPairs>
  <TitlesOfParts>
    <vt:vector size="38" baseType="lpstr">
      <vt:lpstr>MS Mincho</vt:lpstr>
      <vt:lpstr>Swis721 BT</vt:lpstr>
      <vt:lpstr>華康儷粗宋</vt:lpstr>
      <vt:lpstr>微軟正黑體</vt:lpstr>
      <vt:lpstr>新細明體</vt:lpstr>
      <vt:lpstr>標楷體</vt:lpstr>
      <vt:lpstr>Arial</vt:lpstr>
      <vt:lpstr>Calibri</vt:lpstr>
      <vt:lpstr>Constantia</vt:lpstr>
      <vt:lpstr>Times New Roman</vt:lpstr>
      <vt:lpstr>Verdana</vt:lpstr>
      <vt:lpstr>Wingdings 2</vt:lpstr>
      <vt:lpstr>宣紙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>My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ps16</dc:creator>
  <cp:lastModifiedBy>陳穎慧</cp:lastModifiedBy>
  <cp:revision>171</cp:revision>
  <cp:lastPrinted>2015-04-09T02:20:36Z</cp:lastPrinted>
  <dcterms:created xsi:type="dcterms:W3CDTF">2015-03-24T01:19:04Z</dcterms:created>
  <dcterms:modified xsi:type="dcterms:W3CDTF">2016-03-01T08:21:08Z</dcterms:modified>
</cp:coreProperties>
</file>