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77" r:id="rId6"/>
    <p:sldId id="278" r:id="rId7"/>
  </p:sldIdLst>
  <p:sldSz cx="10801350" cy="7200900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21"/>
    <p:restoredTop sz="94764"/>
  </p:normalViewPr>
  <p:slideViewPr>
    <p:cSldViewPr>
      <p:cViewPr varScale="1">
        <p:scale>
          <a:sx n="108" d="100"/>
          <a:sy n="108" d="100"/>
        </p:scale>
        <p:origin x="224" y="448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3372" y="0"/>
            <a:ext cx="4301543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43263" y="849313"/>
            <a:ext cx="3440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2"/>
            <a:ext cx="7941310" cy="2676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1543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3372" y="6456219"/>
            <a:ext cx="4301543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8284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2503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3086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2084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jpe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7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11" Type="http://schemas.openxmlformats.org/officeDocument/2006/relationships/image" Target="../media/image14.jpeg"/><Relationship Id="rId5" Type="http://schemas.openxmlformats.org/officeDocument/2006/relationships/image" Target="../media/image9.jpeg"/><Relationship Id="rId10" Type="http://schemas.openxmlformats.org/officeDocument/2006/relationships/image" Target="../media/image13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2.jpeg"/><Relationship Id="rId1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72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rPr lang="zh-TW" altLang="en-US" dirty="0"/>
              <a:t>臺灣建築學會</a:t>
            </a:r>
            <a:endParaRPr lang="en-US" altLang="zh-TW" dirty="0"/>
          </a:p>
          <a:p>
            <a:r>
              <a:rPr lang="en-US" altLang="zh-TW" dirty="0"/>
              <a:t>2026</a:t>
            </a:r>
            <a:r>
              <a:rPr lang="zh-TW" altLang="en-US" dirty="0"/>
              <a:t>年會士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54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rPr lang="zh-TW" altLang="en-US" dirty="0"/>
              <a:t>戴育澤</a:t>
            </a:r>
            <a:endParaRPr lang="en-US" altLang="zh-TW" dirty="0"/>
          </a:p>
          <a:p>
            <a:r>
              <a:rPr lang="en-US" altLang="zh-TW" sz="3200" dirty="0"/>
              <a:t>Tai, Yu-</a:t>
            </a:r>
            <a:r>
              <a:rPr lang="en-US" altLang="zh-TW" sz="3200" dirty="0" err="1"/>
              <a:t>Tse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431800" y="864146"/>
            <a:ext cx="8580554" cy="596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個人簡介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marL="192405">
              <a:spcBef>
                <a:spcPts val="1690"/>
              </a:spcBef>
            </a:pP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建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築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師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姓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名：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戴育澤</a:t>
            </a:r>
          </a:p>
          <a:p>
            <a:pPr marL="192405" marR="2684780">
              <a:lnSpc>
                <a:spcPct val="142400"/>
              </a:lnSpc>
            </a:pP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事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務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所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名</a:t>
            </a:r>
            <a:r>
              <a:rPr lang="zh-TW" altLang="en-US" b="1" spc="7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稱：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戴育澤建築師事務所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b="1" spc="7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開業證書字</a:t>
            </a:r>
            <a:r>
              <a:rPr lang="zh-TW" altLang="en-US" b="1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號</a:t>
            </a:r>
            <a:r>
              <a:rPr lang="zh-TW" altLang="en-US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：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建證字 貳肆壹貳號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學                 歷  </a:t>
            </a:r>
            <a:r>
              <a:rPr lang="en-US" altLang="zh-TW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: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1984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年 成大建築研究所畢業</a:t>
            </a:r>
            <a:endParaRPr lang="en-US" altLang="zh-TW" sz="1600" spc="-5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endParaRPr lang="en-US" altLang="zh-TW" sz="1600" spc="-5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經                 歷  </a:t>
            </a:r>
            <a:r>
              <a:rPr lang="en-US" altLang="zh-TW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:</a:t>
            </a:r>
            <a:r>
              <a:rPr lang="zh-TW" altLang="en-US" sz="1600" b="1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</a:t>
            </a: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曾任</a:t>
            </a:r>
            <a:r>
              <a:rPr lang="zh-TW" altLang="en-US" sz="1600" spc="-4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sz="1600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─                                                               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成功大學教授級專家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中國文化大學建築學系兼任副教授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東海大學建築學系兼任講師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逢甲大學建築學系兼任講師 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朝陽科技大學建築系兼任講師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92405" marR="2684780">
              <a:lnSpc>
                <a:spcPct val="1424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                            第三屆築生文化協會理事長 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41034EEE-286C-33E0-4445-42DBDBA43048}"/>
              </a:ext>
            </a:extLst>
          </p:cNvPr>
          <p:cNvSpPr/>
          <p:nvPr/>
        </p:nvSpPr>
        <p:spPr>
          <a:xfrm>
            <a:off x="5976739" y="3794041"/>
            <a:ext cx="3368675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現任</a:t>
            </a:r>
            <a:r>
              <a:rPr lang="zh-TW" altLang="en-US" sz="1600" spc="-1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</a:t>
            </a:r>
            <a:r>
              <a:rPr lang="zh-TW" altLang="en-US" sz="1600" spc="-5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─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 marR="5080" algn="just">
              <a:lnSpc>
                <a:spcPct val="100000"/>
              </a:lnSpc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戴育澤建築師事務所主持人  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 marR="5080" algn="just">
              <a:lnSpc>
                <a:spcPct val="100000"/>
              </a:lnSpc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成大建築基金會常務董事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 marR="5080" algn="just">
              <a:lnSpc>
                <a:spcPct val="100000"/>
              </a:lnSpc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台灣建築學會數位轉型委員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 marR="5080" algn="just">
              <a:lnSpc>
                <a:spcPct val="100000"/>
              </a:lnSpc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台灣建築學會國際交流委員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  <a:p>
            <a:pPr marL="12700" marR="5080" algn="just"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世界不動產聯盟</a:t>
            </a:r>
            <a:r>
              <a:rPr lang="en-US" altLang="zh-TW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FIABCI</a:t>
            </a:r>
          </a:p>
          <a:p>
            <a:pPr marL="12700" marR="5080" algn="just">
              <a:lnSpc>
                <a:spcPct val="100000"/>
              </a:lnSpc>
              <a:spcBef>
                <a:spcPts val="610"/>
              </a:spcBef>
            </a:pP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    </a:t>
            </a:r>
            <a:r>
              <a:rPr lang="en-US" altLang="zh-TW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------</a:t>
            </a: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 建築師理事會副主席</a:t>
            </a:r>
            <a:endParaRPr lang="en-US" altLang="zh-TW" sz="1600" dirty="0">
              <a:solidFill>
                <a:srgbClr val="231F2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/>
            </a:endParaRPr>
          </a:p>
        </p:txBody>
      </p:sp>
      <p:pic>
        <p:nvPicPr>
          <p:cNvPr id="11" name="圖片 10" descr="一張含有 人員, 人的臉孔, 服裝, 室內 的圖片&#10;&#10;自動產生的描述">
            <a:extLst>
              <a:ext uri="{FF2B5EF4-FFF2-40B4-BE49-F238E27FC236}">
                <a16:creationId xmlns:a16="http://schemas.microsoft.com/office/drawing/2014/main" id="{53EB70E9-0C36-82FD-7743-6AF88D9D49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534" y="1286415"/>
            <a:ext cx="3364880" cy="2243253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80612EA2-6C83-31F7-FDA1-928C7A800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6D3DCFB3-B544-EE03-9BCC-75448F27C6BF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戴育澤 p.2 - 2026:3:29 晚上9.31">
            <a:hlinkClick r:id="" action="ppaction://media"/>
            <a:extLst>
              <a:ext uri="{FF2B5EF4-FFF2-40B4-BE49-F238E27FC236}">
                <a16:creationId xmlns:a16="http://schemas.microsoft.com/office/drawing/2014/main" id="{36109F73-D6B3-5A62-3D72-8C2B8356BE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0069" y="51346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31800" y="863728"/>
            <a:ext cx="7331594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專業貢獻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zh-TW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建築實務</a:t>
            </a:r>
            <a:endParaRPr lang="zh-TW" altLang="zh-TW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長年投入住宅、旅館、廠辦、社會住宅、宗教文化及公共建築設計，累積紮實且多元之實務經驗。設計以空間本質為核心，整合形式、機能與環境，重視使用者需求與長久使用價值，並依不同基地與社會情境提出適切回應；作品亦屢獲國內外專業獎項肯定，並導入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ISO 9001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制度，建立穩健之專業管理體系。</a:t>
            </a:r>
            <a:endParaRPr lang="en-US" altLang="zh-TW" sz="16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endParaRPr lang="en-US" altLang="zh-TW" sz="1600" b="1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zh-TW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教學研究</a:t>
            </a:r>
          </a:p>
          <a:p>
            <a:pPr algn="just"/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長期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參與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建築教育，擔任成功大學教授級兼任專家並於多所大學建築系授課，強調建築與環境、社會脈絡之連結；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並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推動跨領域與數位技術整合，參與「數位智造工坊」之建置，促進設計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方法之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深化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與傳承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。</a:t>
            </a:r>
          </a:p>
          <a:p>
            <a:pPr algn="just"/>
            <a:endParaRPr lang="en-US" altLang="zh-TW" sz="1600" b="1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zh-TW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著作出版</a:t>
            </a:r>
          </a:p>
          <a:p>
            <a:pPr algn="just"/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持續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關注建築理論與實務之辯證關係，發表專業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論述並提出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《一相無相》、《是一不二》及「</a:t>
            </a:r>
            <a:r>
              <a:rPr lang="en-US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6P-prism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」等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設計方法論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架構，將實務經驗轉化為可傳承之專業知識。</a:t>
            </a:r>
          </a:p>
          <a:p>
            <a:pPr algn="just"/>
            <a:endParaRPr lang="en-US" altLang="zh-TW" sz="1600" b="1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zh-TW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社會參與</a:t>
            </a:r>
          </a:p>
          <a:p>
            <a:pPr algn="just"/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積極參與公共事務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並推動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文化交流，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創立大方廣人文美協會，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舉辦福德祠學生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相關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競圖及國際交流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活動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；同時擔任審議委員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與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專業評審，使建築</a:t>
            </a:r>
            <a:r>
              <a:rPr lang="zh-TW" altLang="en-US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實踐由個別作品延續至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公共參與與社會影響</a:t>
            </a:r>
            <a:r>
              <a:rPr lang="zh-TW" altLang="zh-TW" sz="16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。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29" name="圖片 28">
            <a:extLst>
              <a:ext uri="{FF2B5EF4-FFF2-40B4-BE49-F238E27FC236}">
                <a16:creationId xmlns:a16="http://schemas.microsoft.com/office/drawing/2014/main" id="{857584BC-A254-7F8B-8878-0856FE20F92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b="19929"/>
          <a:stretch/>
        </p:blipFill>
        <p:spPr>
          <a:xfrm>
            <a:off x="8106337" y="1799316"/>
            <a:ext cx="2118874" cy="2615483"/>
          </a:xfrm>
          <a:prstGeom prst="rect">
            <a:avLst/>
          </a:prstGeom>
        </p:spPr>
      </p:pic>
      <p:pic>
        <p:nvPicPr>
          <p:cNvPr id="7" name="圖片 6" descr="一張含有 建築, 天空, 戶外, 夜晚 的圖片&#10;&#10;自動產生的描述">
            <a:extLst>
              <a:ext uri="{FF2B5EF4-FFF2-40B4-BE49-F238E27FC236}">
                <a16:creationId xmlns:a16="http://schemas.microsoft.com/office/drawing/2014/main" id="{AE80B01C-EF30-86D6-5763-36D6866F9B0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9" t="15212" r="8565" b="11084"/>
          <a:stretch/>
        </p:blipFill>
        <p:spPr>
          <a:xfrm>
            <a:off x="8106337" y="4480808"/>
            <a:ext cx="2129723" cy="1718851"/>
          </a:xfrm>
          <a:prstGeom prst="rect">
            <a:avLst/>
          </a:prstGeom>
        </p:spPr>
      </p:pic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2424218A-F555-A6B6-DFE6-3A944F2201DF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文字方塊 5">
            <a:extLst>
              <a:ext uri="{FF2B5EF4-FFF2-40B4-BE49-F238E27FC236}">
                <a16:creationId xmlns:a16="http://schemas.microsoft.com/office/drawing/2014/main" id="{3C9E6997-4036-0E7C-8969-B95B1992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" name="戴育澤 p.3 - 2026:3:29 晚上9.37">
            <a:hlinkClick r:id="" action="ppaction://media"/>
            <a:extLst>
              <a:ext uri="{FF2B5EF4-FFF2-40B4-BE49-F238E27FC236}">
                <a16:creationId xmlns:a16="http://schemas.microsoft.com/office/drawing/2014/main" id="{443B292B-A951-9DED-FD97-3B7CD97758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40069" y="152448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字方塊 1"/>
          <p:cNvSpPr txBox="1">
            <a:spLocks noChangeArrowheads="1"/>
          </p:cNvSpPr>
          <p:nvPr/>
        </p:nvSpPr>
        <p:spPr bwMode="auto">
          <a:xfrm>
            <a:off x="431800" y="895028"/>
            <a:ext cx="7691635" cy="509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得獎紀錄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榮譽事蹟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2025</a:t>
            </a: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</a:t>
            </a:r>
            <a:r>
              <a:rPr lang="zh-TW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panose="020B0604030504040204" pitchFamily="34" charset="-120"/>
              </a:rPr>
              <a:t>台灣建築獎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佳作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台中市育賢段二期社會住宅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2025</a:t>
            </a: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</a:t>
            </a:r>
            <a:r>
              <a:rPr lang="zh-TW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panose="020B0604030504040204" pitchFamily="34" charset="-120"/>
              </a:rPr>
              <a:t>台中建築獎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傑出作品獎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傑出獎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台中市育賢段二期社會住宅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2025</a:t>
            </a: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</a:t>
            </a:r>
            <a:r>
              <a:rPr lang="zh-TW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panose="020B0604030504040204" pitchFamily="34" charset="-120"/>
              </a:rPr>
              <a:t>台中都市空間設計大獎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建築經典獎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台中市育賢段二期社會住宅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2025</a:t>
            </a: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</a:t>
            </a:r>
            <a:r>
              <a:rPr lang="zh-TW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panose="020B0604030504040204" pitchFamily="34" charset="-120"/>
              </a:rPr>
              <a:t>國家卓越建設獎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特別獎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許良宇圖書館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2025</a:t>
            </a: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臺中市政府公共工程獎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特優獎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台中市育賢段三期社會住宅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2023</a:t>
            </a: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 panose="020B0604030504040204" pitchFamily="34" charset="-120"/>
              </a:rPr>
              <a:t>國家卓越建設獎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最佳社會住宅類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卓越獎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台中市育賢段三期社會住宅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75"/>
              </a:spcBef>
              <a:spcAft>
                <a:spcPts val="0"/>
              </a:spcAft>
            </a:pPr>
            <a:r>
              <a:rPr lang="zh-TW" altLang="en-US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2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2022</a:t>
            </a:r>
            <a:r>
              <a:rPr lang="zh-TW" altLang="en-US" sz="1600" dirty="0">
                <a:solidFill>
                  <a:srgbClr val="231F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瑞士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BLT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設計大獎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建築設計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大毅老爺行旅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21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國家卓越建設獎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最佳規劃設計類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住宅類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卓越獎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高圓建設大船入港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21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國家卓越建設獎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最佳社會住宅類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特別獎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台中市育賢段二期社會住宅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21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第九屆台中市都市空間設計大獎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商業空間卓越獎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大毅老爺行旅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世界不動產聯盟全球卓越建設獎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金獎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旅館類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大毅老爺行旅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第九屆高雄厝綠建築大獎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優選特別獎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集合住宅店鋪組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高圓建設大船入港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17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2019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年城市工程品質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金質獎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高圓建設大船入港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19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臺中特色建築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大毅老爺行旅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19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國家卓越建設獎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最佳規劃設計類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住宅類卓越獎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元利忠順大院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Ⅱ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201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9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國家卓越建設獎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最佳規劃設計類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休閒建築類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旅館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大毅老爺行旅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201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8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A&amp;D Trophy Awards–Certificate of Excellence–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最佳住宅類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豐年七也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432" rtl="0" eaLnBrk="1" fontAlgn="t" latinLnBrk="0" hangingPunct="1">
              <a:lnSpc>
                <a:spcPts val="1750"/>
              </a:lnSpc>
              <a:spcBef>
                <a:spcPts val="110"/>
              </a:spcBef>
              <a:spcAft>
                <a:spcPts val="0"/>
              </a:spcAft>
            </a:pP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zh-TW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201</a:t>
            </a:r>
            <a:r>
              <a:rPr lang="en-US" altLang="zh-TW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8</a:t>
            </a:r>
            <a:r>
              <a:rPr lang="zh-TW" altLang="en-US" sz="1600" b="0" i="0" u="none" strike="noStrike" kern="1200" spc="-2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 Light" panose="020B0604030504040204" pitchFamily="34" charset="-120"/>
              </a:rPr>
              <a:t>  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2A 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美國建築獎住宅</a:t>
            </a:r>
            <a:r>
              <a:rPr lang="en-US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–</a:t>
            </a:r>
            <a:r>
              <a:rPr lang="zh-TW" altLang="zh-TW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年豐七也</a:t>
            </a:r>
            <a:endParaRPr lang="zh-TW" altLang="zh-TW" sz="1600" b="0" i="0" u="none" strike="noStrike" dirty="0"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4" name="圖片 9" descr="一張含有 文字, 螢幕擷取畫面, 設計 的圖片&#10;&#10;自動產生的描述">
            <a:extLst>
              <a:ext uri="{FF2B5EF4-FFF2-40B4-BE49-F238E27FC236}">
                <a16:creationId xmlns:a16="http://schemas.microsoft.com/office/drawing/2014/main" id="{EF13E971-73FD-DB65-8A2D-ACFFF839FCE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2" t="64989" r="80494" b="3709"/>
          <a:stretch/>
        </p:blipFill>
        <p:spPr bwMode="auto">
          <a:xfrm>
            <a:off x="8465111" y="3929286"/>
            <a:ext cx="1282178" cy="233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群組 20">
            <a:extLst>
              <a:ext uri="{FF2B5EF4-FFF2-40B4-BE49-F238E27FC236}">
                <a16:creationId xmlns:a16="http://schemas.microsoft.com/office/drawing/2014/main" id="{F1D7CE52-7E4F-54DF-C901-3C413B7C1515}"/>
              </a:ext>
            </a:extLst>
          </p:cNvPr>
          <p:cNvGrpSpPr/>
          <p:nvPr/>
        </p:nvGrpSpPr>
        <p:grpSpPr>
          <a:xfrm>
            <a:off x="8136979" y="1506626"/>
            <a:ext cx="1938445" cy="2348753"/>
            <a:chOff x="12134473" y="6899276"/>
            <a:chExt cx="2322661" cy="281429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A7ED089B-AFCA-493A-E249-2BB5ACAA3430}"/>
                </a:ext>
              </a:extLst>
            </p:cNvPr>
            <p:cNvSpPr/>
            <p:nvPr/>
          </p:nvSpPr>
          <p:spPr bwMode="auto">
            <a:xfrm>
              <a:off x="12134473" y="8736175"/>
              <a:ext cx="2322661" cy="5474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>
                <a:lnSpc>
                  <a:spcPts val="1500"/>
                </a:lnSpc>
                <a:defRPr/>
              </a:pPr>
              <a:r>
                <a:rPr lang="en-US" altLang="zh-TW" sz="1000" dirty="0">
                  <a:solidFill>
                    <a:schemeClr val="bg1">
                      <a:lumMod val="50000"/>
                    </a:schemeClr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2025</a:t>
              </a:r>
            </a:p>
            <a:p>
              <a:pPr algn="ctr" eaLnBrk="1" hangingPunct="1">
                <a:lnSpc>
                  <a:spcPts val="1500"/>
                </a:lnSpc>
                <a:defRPr/>
              </a:pPr>
              <a:r>
                <a:rPr lang="en-US" altLang="zh-TW" sz="1000" dirty="0">
                  <a:solidFill>
                    <a:schemeClr val="bg1">
                      <a:lumMod val="50000"/>
                    </a:schemeClr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Taiwan Architecture Award</a:t>
              </a:r>
              <a:endParaRPr lang="zh-TW" altLang="en-US" sz="1000" dirty="0">
                <a:solidFill>
                  <a:schemeClr val="bg1">
                    <a:lumMod val="5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0C203CBD-6B0B-F728-E1EA-63DDE5AD2C96}"/>
                </a:ext>
              </a:extLst>
            </p:cNvPr>
            <p:cNvSpPr/>
            <p:nvPr/>
          </p:nvSpPr>
          <p:spPr bwMode="auto">
            <a:xfrm>
              <a:off x="12134473" y="9166087"/>
              <a:ext cx="2322661" cy="547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>
                <a:lnSpc>
                  <a:spcPts val="1500"/>
                </a:lnSpc>
                <a:defRPr/>
              </a:pP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台灣建築獎</a:t>
              </a:r>
              <a:endParaRPr lang="en-US" altLang="zh-TW" sz="1000" dirty="0">
                <a:solidFill>
                  <a:schemeClr val="bg1">
                    <a:lumMod val="5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endParaRPr>
            </a:p>
            <a:p>
              <a:pPr algn="ctr" eaLnBrk="1" hangingPunct="1">
                <a:lnSpc>
                  <a:spcPts val="1500"/>
                </a:lnSpc>
                <a:defRPr/>
              </a:pPr>
              <a:r>
                <a:rPr lang="zh-TW" altLang="en-US" sz="1000" dirty="0">
                  <a:solidFill>
                    <a:schemeClr val="bg1">
                      <a:lumMod val="50000"/>
                    </a:schemeClr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</a:rPr>
                <a:t>育賢二期社會住宅</a:t>
              </a:r>
              <a:endParaRPr lang="en-US" altLang="zh-TW" sz="1000" dirty="0">
                <a:solidFill>
                  <a:schemeClr val="bg1">
                    <a:lumMod val="50000"/>
                  </a:schemeClr>
                </a:solidFill>
                <a:latin typeface="Malgun Gothic" panose="020B0503020000020004" pitchFamily="34" charset="-127"/>
                <a:ea typeface="Malgun Gothic" panose="020B0503020000020004" pitchFamily="34" charset="-127"/>
              </a:endParaRPr>
            </a:p>
          </p:txBody>
        </p:sp>
        <p:pic>
          <p:nvPicPr>
            <p:cNvPr id="24" name="圖片 23" descr="一張含有 文字, Rectangle, 設計 的圖片&#10;&#10;自動產生的描述">
              <a:extLst>
                <a:ext uri="{FF2B5EF4-FFF2-40B4-BE49-F238E27FC236}">
                  <a16:creationId xmlns:a16="http://schemas.microsoft.com/office/drawing/2014/main" id="{00D8DF7A-E59C-1B39-9358-308C80EBA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09109" y="6899276"/>
              <a:ext cx="973387" cy="1836900"/>
            </a:xfrm>
            <a:prstGeom prst="rect">
              <a:avLst/>
            </a:prstGeom>
          </p:spPr>
        </p:pic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8B18D21C-DCD7-589E-B628-AB39207F8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54BE771D-F926-E2BB-B8AC-508FDFA6CC0F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文字方塊 5">
            <a:extLst>
              <a:ext uri="{FF2B5EF4-FFF2-40B4-BE49-F238E27FC236}">
                <a16:creationId xmlns:a16="http://schemas.microsoft.com/office/drawing/2014/main" id="{EE3B1870-91AB-1EA8-B1D3-9A2B1663E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" name="戴育澤 p.4 - 2026:3:29 晚上9.44">
            <a:hlinkClick r:id="" action="ppaction://media"/>
            <a:extLst>
              <a:ext uri="{FF2B5EF4-FFF2-40B4-BE49-F238E27FC236}">
                <a16:creationId xmlns:a16="http://schemas.microsoft.com/office/drawing/2014/main" id="{EB4580EB-559D-8A28-D6D3-986BE5C54C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54951" y="60162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4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字方塊 1">
            <a:extLst>
              <a:ext uri="{FF2B5EF4-FFF2-40B4-BE49-F238E27FC236}">
                <a16:creationId xmlns:a16="http://schemas.microsoft.com/office/drawing/2014/main" id="{CE218FB3-DF9E-ABAD-6656-E8DF87D35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061" y="3663747"/>
            <a:ext cx="14157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亞昕．晴空樹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" name="圖片 8" descr="一張含有 戶外, 商業建築, 大都會區, 建築 的圖片&#10;&#10;自動產生的描述">
            <a:extLst>
              <a:ext uri="{FF2B5EF4-FFF2-40B4-BE49-F238E27FC236}">
                <a16:creationId xmlns:a16="http://schemas.microsoft.com/office/drawing/2014/main" id="{C579F7BE-D702-A71E-58FF-74F8BACE4C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75"/>
          <a:stretch/>
        </p:blipFill>
        <p:spPr>
          <a:xfrm>
            <a:off x="6196746" y="1629037"/>
            <a:ext cx="1311680" cy="2034821"/>
          </a:xfrm>
          <a:prstGeom prst="rect">
            <a:avLst/>
          </a:prstGeom>
        </p:spPr>
      </p:pic>
      <p:sp>
        <p:nvSpPr>
          <p:cNvPr id="11266" name="文字方塊 1"/>
          <p:cNvSpPr txBox="1">
            <a:spLocks noChangeArrowheads="1"/>
          </p:cNvSpPr>
          <p:nvPr/>
        </p:nvSpPr>
        <p:spPr bwMode="auto">
          <a:xfrm>
            <a:off x="432853" y="864146"/>
            <a:ext cx="8002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作品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20" name="文字方塊 1">
            <a:extLst>
              <a:ext uri="{FF2B5EF4-FFF2-40B4-BE49-F238E27FC236}">
                <a16:creationId xmlns:a16="http://schemas.microsoft.com/office/drawing/2014/main" id="{4D64DFBE-B102-0767-1509-0D91BEF27D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933" y="3663747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育賢社宅二期</a:t>
            </a: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文字方塊 1">
            <a:extLst>
              <a:ext uri="{FF2B5EF4-FFF2-40B4-BE49-F238E27FC236}">
                <a16:creationId xmlns:a16="http://schemas.microsoft.com/office/drawing/2014/main" id="{2B08F514-6557-E90F-DFE6-44AC215DC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7774" y="3684535"/>
            <a:ext cx="14157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許良宇圖書館</a:t>
            </a:r>
          </a:p>
        </p:txBody>
      </p:sp>
      <p:sp>
        <p:nvSpPr>
          <p:cNvPr id="22" name="文字方塊 1">
            <a:extLst>
              <a:ext uri="{FF2B5EF4-FFF2-40B4-BE49-F238E27FC236}">
                <a16:creationId xmlns:a16="http://schemas.microsoft.com/office/drawing/2014/main" id="{15D8A908-ECFE-E9A8-8E3D-3669F3407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2704" y="3663747"/>
            <a:ext cx="10054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普同精舍</a:t>
            </a:r>
          </a:p>
        </p:txBody>
      </p:sp>
      <p:sp>
        <p:nvSpPr>
          <p:cNvPr id="24" name="文字方塊 1">
            <a:extLst>
              <a:ext uri="{FF2B5EF4-FFF2-40B4-BE49-F238E27FC236}">
                <a16:creationId xmlns:a16="http://schemas.microsoft.com/office/drawing/2014/main" id="{CBAEB9A6-8A35-F6A9-C085-6D48B81E6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0135" y="6078859"/>
            <a:ext cx="12105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0" i="0" u="none" strike="noStrike" kern="100" dirty="0">
                <a:solidFill>
                  <a:srgbClr val="231F2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南投林管處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文字方塊 1">
            <a:extLst>
              <a:ext uri="{FF2B5EF4-FFF2-40B4-BE49-F238E27FC236}">
                <a16:creationId xmlns:a16="http://schemas.microsoft.com/office/drawing/2014/main" id="{455CE3DF-1E56-53EC-F6AD-A2BEE789B1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339" y="6078859"/>
            <a:ext cx="16209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晴臻邸集合社宅</a:t>
            </a:r>
          </a:p>
        </p:txBody>
      </p:sp>
      <p:sp>
        <p:nvSpPr>
          <p:cNvPr id="26" name="文字方塊 1">
            <a:extLst>
              <a:ext uri="{FF2B5EF4-FFF2-40B4-BE49-F238E27FC236}">
                <a16:creationId xmlns:a16="http://schemas.microsoft.com/office/drawing/2014/main" id="{63B87802-85FA-35D9-8C85-5582F32AC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5724" y="6048722"/>
            <a:ext cx="10054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年豐七也</a:t>
            </a: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9" name="圖片 28" descr="一張含有 戶外, 天空, 植物, 樹狀 的圖片&#10;&#10;自動產生的描述">
            <a:extLst>
              <a:ext uri="{FF2B5EF4-FFF2-40B4-BE49-F238E27FC236}">
                <a16:creationId xmlns:a16="http://schemas.microsoft.com/office/drawing/2014/main" id="{FB3241C8-658D-95A8-5234-8E63DB6EEBD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" r="1622"/>
          <a:stretch/>
        </p:blipFill>
        <p:spPr>
          <a:xfrm>
            <a:off x="2536720" y="1629037"/>
            <a:ext cx="3428301" cy="2052231"/>
          </a:xfrm>
          <a:prstGeom prst="rect">
            <a:avLst/>
          </a:prstGeom>
        </p:spPr>
      </p:pic>
      <p:sp>
        <p:nvSpPr>
          <p:cNvPr id="11273" name="文字方塊 1">
            <a:extLst>
              <a:ext uri="{FF2B5EF4-FFF2-40B4-BE49-F238E27FC236}">
                <a16:creationId xmlns:a16="http://schemas.microsoft.com/office/drawing/2014/main" id="{737D19B9-762B-24B8-ED9F-1EB86CACB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2118" y="6041780"/>
            <a:ext cx="10054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普宜精舍</a:t>
            </a:r>
          </a:p>
        </p:txBody>
      </p:sp>
      <p:pic>
        <p:nvPicPr>
          <p:cNvPr id="11281" name="圖片 11280" descr="一張含有 戶外, 天空, 雲, 建築 的圖片&#10;&#10;自動產生的描述">
            <a:extLst>
              <a:ext uri="{FF2B5EF4-FFF2-40B4-BE49-F238E27FC236}">
                <a16:creationId xmlns:a16="http://schemas.microsoft.com/office/drawing/2014/main" id="{D5B887B1-B492-09C0-9DE4-BE7A6FD278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749" y="3996490"/>
            <a:ext cx="2342505" cy="2034822"/>
          </a:xfrm>
          <a:prstGeom prst="rect">
            <a:avLst/>
          </a:prstGeom>
        </p:spPr>
      </p:pic>
      <p:pic>
        <p:nvPicPr>
          <p:cNvPr id="11287" name="圖片 11286" descr="一張含有 戶外, 天空, 建築, 商業建築 的圖片&#10;&#10;自動產生的描述">
            <a:extLst>
              <a:ext uri="{FF2B5EF4-FFF2-40B4-BE49-F238E27FC236}">
                <a16:creationId xmlns:a16="http://schemas.microsoft.com/office/drawing/2014/main" id="{7CFA0442-BCFE-DFB7-DB9B-1E38E069FA0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 t="5326" r="2021"/>
          <a:stretch/>
        </p:blipFill>
        <p:spPr>
          <a:xfrm>
            <a:off x="642644" y="1629037"/>
            <a:ext cx="1662351" cy="2052230"/>
          </a:xfrm>
          <a:prstGeom prst="rect">
            <a:avLst/>
          </a:prstGeom>
        </p:spPr>
      </p:pic>
      <p:pic>
        <p:nvPicPr>
          <p:cNvPr id="5" name="圖片 4" descr="一張含有 戶外, 天空, 建築, 植物 的圖片&#10;&#10;自動產生的描述">
            <a:extLst>
              <a:ext uri="{FF2B5EF4-FFF2-40B4-BE49-F238E27FC236}">
                <a16:creationId xmlns:a16="http://schemas.microsoft.com/office/drawing/2014/main" id="{DC80B351-6E13-EE15-2EC0-3F2D6DC6D7B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"/>
          <a:stretch/>
        </p:blipFill>
        <p:spPr>
          <a:xfrm>
            <a:off x="7740150" y="1629037"/>
            <a:ext cx="2330510" cy="2045293"/>
          </a:xfrm>
          <a:prstGeom prst="rect">
            <a:avLst/>
          </a:prstGeom>
        </p:spPr>
      </p:pic>
      <p:pic>
        <p:nvPicPr>
          <p:cNvPr id="7" name="圖片 6" descr="一張含有 建築, 天空, 雪, 冬季 的圖片&#10;&#10;自動產生的描述">
            <a:extLst>
              <a:ext uri="{FF2B5EF4-FFF2-40B4-BE49-F238E27FC236}">
                <a16:creationId xmlns:a16="http://schemas.microsoft.com/office/drawing/2014/main" id="{7E644DD1-517B-7220-ABEC-2DC73915368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4" b="3785"/>
          <a:stretch/>
        </p:blipFill>
        <p:spPr>
          <a:xfrm>
            <a:off x="8758980" y="3996490"/>
            <a:ext cx="1311680" cy="2045290"/>
          </a:xfrm>
          <a:prstGeom prst="rect">
            <a:avLst/>
          </a:prstGeom>
        </p:spPr>
      </p:pic>
      <p:pic>
        <p:nvPicPr>
          <p:cNvPr id="13" name="圖片 12" descr="一張含有 建築, 樹狀, 戶外, 天空 的圖片&#10;&#10;自動產生的描述">
            <a:extLst>
              <a:ext uri="{FF2B5EF4-FFF2-40B4-BE49-F238E27FC236}">
                <a16:creationId xmlns:a16="http://schemas.microsoft.com/office/drawing/2014/main" id="{813994C8-808D-62E3-0E4B-0D537260880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9"/>
          <a:stretch/>
        </p:blipFill>
        <p:spPr>
          <a:xfrm>
            <a:off x="2532721" y="3996490"/>
            <a:ext cx="3428301" cy="2052232"/>
          </a:xfrm>
          <a:prstGeom prst="rect">
            <a:avLst/>
          </a:prstGeom>
        </p:spPr>
      </p:pic>
      <p:pic>
        <p:nvPicPr>
          <p:cNvPr id="12" name="圖片 11" descr="一張含有 戶外, 視窗, 樹狀, 建築 的圖片&#10;&#10;自動產生的描述">
            <a:extLst>
              <a:ext uri="{FF2B5EF4-FFF2-40B4-BE49-F238E27FC236}">
                <a16:creationId xmlns:a16="http://schemas.microsoft.com/office/drawing/2014/main" id="{B045BAE1-3FF6-06BD-397B-F7C0214A4FC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7" r="6454"/>
          <a:stretch/>
        </p:blipFill>
        <p:spPr>
          <a:xfrm>
            <a:off x="642643" y="4001896"/>
            <a:ext cx="1662351" cy="2076963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11985730-DF2D-DFD4-548E-7569822C2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09714A50-418B-EEAA-7871-16E0F21DB131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文字方塊 7">
            <a:extLst>
              <a:ext uri="{FF2B5EF4-FFF2-40B4-BE49-F238E27FC236}">
                <a16:creationId xmlns:a16="http://schemas.microsoft.com/office/drawing/2014/main" id="{0C25E7B6-4550-553F-CA82-EDCEA0EFC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" name="戴育澤 p.5 - 2026:3:29 晚上9.49">
            <a:hlinkClick r:id="" action="ppaction://media"/>
            <a:extLst>
              <a:ext uri="{FF2B5EF4-FFF2-40B4-BE49-F238E27FC236}">
                <a16:creationId xmlns:a16="http://schemas.microsoft.com/office/drawing/2014/main" id="{0259AE86-54EA-45CC-A942-9FA5D65E0D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532721" y="84582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19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"/>
          <p:cNvSpPr txBox="1">
            <a:spLocks noChangeArrowheads="1"/>
          </p:cNvSpPr>
          <p:nvPr/>
        </p:nvSpPr>
        <p:spPr bwMode="auto">
          <a:xfrm>
            <a:off x="431800" y="917094"/>
            <a:ext cx="7331595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en-US" sz="1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榮獲</a:t>
            </a:r>
            <a:r>
              <a:rPr lang="en-US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2021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年中華民國傑出建築師之戴育澤，長期以建築回應社會需求為核心信念，在住宅、旅館、廠辦、社會住宅、宗教文化及公共建築等多元類型之實務歷程中，累積深厚而紮實的專業底蘊，並以開放而謙遜的視野持續探索建築的多重可能。其設計不著意於外顯形式，而是回歸空間本質，於形式、機能與環境之間反覆思辨，在理性分析與人文體察之間緩緩沉澱出內斂而富層次的空間表情，使建築得以靜靜融入環境並長久陪伴使用者的日常。</a:t>
            </a:r>
            <a:endParaRPr lang="en-US" altLang="zh-TW" sz="1600" kern="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endParaRPr lang="en-US" altLang="zh-TW" sz="1600" kern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/>
            <a:r>
              <a:rPr lang="zh-TW" altLang="en-US" sz="1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其專業實踐亦自然延伸至文化與公共關懷，長期投入土地公廟等競圖與宗教文化空間之研究，從地方信仰與生活記憶中體會場所精神；並創立大方廣人文美學協會，持續推動建築、文化與社會之對話，使建築不僅是物質空間，更成為連結人群、信仰與環境的溫柔媒介。由早年住宅經驗出發，進而深化至社會住宅與公共建築之實踐，其工作始終關照「人如何生活於空間之中」，展現深刻而持續的公共關懷。</a:t>
            </a:r>
            <a:endParaRPr lang="en-US" altLang="zh-TW" sz="16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endParaRPr lang="zh-TW" altLang="zh-TW" sz="16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algn="just"/>
            <a:r>
              <a:rPr lang="zh-TW" altLang="en-US" sz="1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     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其建築思維</a:t>
            </a:r>
            <a:r>
              <a:rPr lang="zh-TW" altLang="en-US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源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於深厚人文信念，強調順應環境本質、融眾接眾</a:t>
            </a:r>
            <a:r>
              <a:rPr lang="zh-TW" altLang="en-US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之空間觀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，不</a:t>
            </a:r>
            <a:r>
              <a:rPr lang="zh-TW" altLang="en-US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拘泥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形式而重視使用者需求與空間品質，展現穩健而具深度之設計態度。</a:t>
            </a:r>
            <a:r>
              <a:rPr lang="zh-TW" altLang="en-US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同時，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於</a:t>
            </a:r>
            <a:r>
              <a:rPr lang="en-US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2003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年導入</a:t>
            </a:r>
            <a:r>
              <a:rPr lang="en-US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ISO 9001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品質管理制度，透過</a:t>
            </a:r>
            <a:r>
              <a:rPr lang="en-US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PDCA</a:t>
            </a:r>
            <a:r>
              <a:rPr lang="zh-TW" altLang="zh-TW" sz="1600" kern="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循環與知識管理機制，提升組織效能並累積專業經驗，突破傳統建築實踐侷限，具高度專業典範價值。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7" name="圖片 6" descr="一張含有 戶外, 建築, 天空, 塔 的圖片&#10;&#10;自動產生的描述">
            <a:extLst>
              <a:ext uri="{FF2B5EF4-FFF2-40B4-BE49-F238E27FC236}">
                <a16:creationId xmlns:a16="http://schemas.microsoft.com/office/drawing/2014/main" id="{4D89E028-CBC2-228D-009C-EF682ECDA3A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54"/>
          <a:stretch/>
        </p:blipFill>
        <p:spPr>
          <a:xfrm>
            <a:off x="8076869" y="3202163"/>
            <a:ext cx="2370544" cy="2054471"/>
          </a:xfrm>
          <a:prstGeom prst="rect">
            <a:avLst/>
          </a:prstGeom>
        </p:spPr>
      </p:pic>
      <p:pic>
        <p:nvPicPr>
          <p:cNvPr id="8" name="圖片 7" descr="一張含有 樹狀, 天空, 戶外, 植物 的圖片&#10;&#10;自動產生的描述">
            <a:extLst>
              <a:ext uri="{FF2B5EF4-FFF2-40B4-BE49-F238E27FC236}">
                <a16:creationId xmlns:a16="http://schemas.microsoft.com/office/drawing/2014/main" id="{6AF7C4C2-291A-801C-5183-9834C9F75C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869" y="1834011"/>
            <a:ext cx="2370544" cy="1244536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B4730939-2BA4-84E0-7BBD-9AE9A9E6A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DAFEAAE0-1B66-D7DA-5526-544DDA97F0A1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文字方塊 5">
            <a:extLst>
              <a:ext uri="{FF2B5EF4-FFF2-40B4-BE49-F238E27FC236}">
                <a16:creationId xmlns:a16="http://schemas.microsoft.com/office/drawing/2014/main" id="{6822FE08-27C6-0D84-C60D-31B555CAC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>
                <a:latin typeface="微軟正黑體" pitchFamily="34" charset="-120"/>
                <a:ea typeface="微軟正黑體" pitchFamily="34" charset="-120"/>
              </a:rPr>
              <a:t>戴育澤</a:t>
            </a:r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" name="戴育澤 p.6 - 2026:3:29 晚上9.54">
            <a:hlinkClick r:id="" action="ppaction://media"/>
            <a:extLst>
              <a:ext uri="{FF2B5EF4-FFF2-40B4-BE49-F238E27FC236}">
                <a16:creationId xmlns:a16="http://schemas.microsoft.com/office/drawing/2014/main" id="{998D2434-33CB-5687-559A-3898E3B345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48347" y="82228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3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3770</TotalTime>
  <Words>1144</Words>
  <Application>Microsoft Macintosh PowerPoint</Application>
  <PresentationFormat>自訂</PresentationFormat>
  <Paragraphs>92</Paragraphs>
  <Slides>6</Slides>
  <Notes>5</Notes>
  <HiddenSlides>0</HiddenSlides>
  <MMClips>5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微軟正黑體</vt:lpstr>
      <vt:lpstr>微軟正黑體</vt:lpstr>
      <vt:lpstr>Malgun Gothic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Pei-Hsin Chen</cp:lastModifiedBy>
  <cp:revision>85</cp:revision>
  <cp:lastPrinted>2026-03-02T06:32:18Z</cp:lastPrinted>
  <dcterms:created xsi:type="dcterms:W3CDTF">2009-04-26T08:14:43Z</dcterms:created>
  <dcterms:modified xsi:type="dcterms:W3CDTF">2026-04-02T04:01:20Z</dcterms:modified>
</cp:coreProperties>
</file>