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7" r:id="rId1"/>
  </p:sldMasterIdLst>
  <p:notesMasterIdLst>
    <p:notesMasterId r:id="rId11"/>
  </p:notesMasterIdLst>
  <p:handoutMasterIdLst>
    <p:handoutMasterId r:id="rId12"/>
  </p:handoutMasterIdLst>
  <p:sldIdLst>
    <p:sldId id="307" r:id="rId2"/>
    <p:sldId id="308" r:id="rId3"/>
    <p:sldId id="309" r:id="rId4"/>
    <p:sldId id="310" r:id="rId5"/>
    <p:sldId id="311" r:id="rId6"/>
    <p:sldId id="312" r:id="rId7"/>
    <p:sldId id="313" r:id="rId8"/>
    <p:sldId id="314" r:id="rId9"/>
    <p:sldId id="329" r:id="rId10"/>
  </p:sldIdLst>
  <p:sldSz cx="9144000" cy="6858000" type="screen4x3"/>
  <p:notesSz cx="9926638" cy="6797675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55" autoAdjust="0"/>
    <p:restoredTop sz="89565" autoAdjust="0"/>
  </p:normalViewPr>
  <p:slideViewPr>
    <p:cSldViewPr>
      <p:cViewPr varScale="1">
        <p:scale>
          <a:sx n="104" d="100"/>
          <a:sy n="104" d="100"/>
        </p:scale>
        <p:origin x="204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10"/>
    </p:cViewPr>
  </p:sorterViewPr>
  <p:notesViewPr>
    <p:cSldViewPr>
      <p:cViewPr varScale="1">
        <p:scale>
          <a:sx n="114" d="100"/>
          <a:sy n="114" d="100"/>
        </p:scale>
        <p:origin x="2082" y="-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0E7D420-3AF8-40F4-A847-7379A026AFDF}" type="datetimeFigureOut">
              <a:rPr lang="zh-TW" altLang="en-US"/>
              <a:pPr>
                <a:defRPr/>
              </a:pPr>
              <a:t>2015/6/10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49806AA-8D26-48FF-BD46-E92F4F4896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3091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278F4DB-11F1-44F1-AA17-F087832C74EB}" type="datetimeFigureOut">
              <a:rPr lang="zh-TW" altLang="en-US"/>
              <a:pPr>
                <a:defRPr/>
              </a:pPr>
              <a:t>2015/6/10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0"/>
            <a:ext cx="7437438" cy="5580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188" y="5630863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8CF310D-AE55-42A6-8D22-F289EF6114D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656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6044832-0162-4D02-AC17-68B755D83514}" type="slidenum">
              <a:rPr lang="zh-TW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1</a:t>
            </a:fld>
            <a:endParaRPr lang="zh-TW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319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/>
              <a:t>費宗澄先生，</a:t>
            </a:r>
            <a:r>
              <a:rPr lang="en-US" altLang="zh-TW" dirty="0" smtClean="0"/>
              <a:t>1941</a:t>
            </a:r>
            <a:r>
              <a:rPr lang="zh-TW" altLang="en-US" dirty="0" smtClean="0"/>
              <a:t>年生於上海，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1962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年畢業於國立成功大學建築系，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1965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年獲美國北卡羅萊納州立大學建築學士，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於紐約普萊特學院獲都市計劃碩士</a:t>
            </a:r>
            <a:r>
              <a:rPr lang="zh-TW" altLang="en-US" dirty="0" smtClean="0"/>
              <a:t>，目前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是宗邁建築師事務所負責人，</a:t>
            </a:r>
            <a:r>
              <a:rPr lang="zh-TW" altLang="zh-TW" dirty="0" smtClean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主管建築規劃、設計及行政業務。</a:t>
            </a:r>
            <a:endParaRPr lang="en-US" altLang="zh-TW" dirty="0" smtClean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5C3A508C-6969-4C38-B7BB-CF74D40774ED}" type="slidenum">
              <a:rPr lang="zh-TW" altLang="en-US" smtClean="0"/>
              <a:pPr/>
              <a:t>2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775547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早期曾於國際知名的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Philip Johnson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建築師事務所服務。曾負責紐約李曼學院規劃案、紐約醫學院之草場集合住宅案等規劃案，亦曾擔任台北市鐵路地下化可行性分析案專案經理。並於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1974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與同窗陳邁建築師創始宗邁建築師事務所</a:t>
            </a:r>
            <a:endParaRPr lang="zh-TW" altLang="en-US" dirty="0" smtClean="0"/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DBE8ECF2-550A-4C48-B7DB-B57A701A2908}" type="slidenum">
              <a:rPr lang="zh-TW" altLang="en-US" smtClean="0"/>
              <a:pPr/>
              <a:t>3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898021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至今已累積四十餘年專業經驗，宗邁已完成了超過百棟建築及贏得了多項專業獎賞。內政部頒第四屆中華民國</a:t>
            </a:r>
            <a:r>
              <a:rPr lang="zh-TW" altLang="zh-TW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傑出建築師規劃設計貢獻獎</a:t>
            </a:r>
            <a:r>
              <a:rPr lang="zh-TW" altLang="en-US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en-US" altLang="zh-TW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2005</a:t>
            </a:r>
            <a:r>
              <a:rPr lang="zh-TW" altLang="en-US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年華亞科技總部大樓桃花源建築獎等得獎紀錄</a:t>
            </a:r>
            <a:endParaRPr lang="zh-TW" altLang="zh-TW" dirty="0" smtClean="0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endParaRPr lang="zh-TW" altLang="zh-TW" kern="1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defRPr/>
            </a:pPr>
            <a:endParaRPr lang="zh-TW" altLang="en-US" dirty="0"/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684DEEA-500E-4CEA-8587-28A2BEDE872E}" type="slidenum">
              <a:rPr lang="zh-TW" altLang="en-US" smtClean="0"/>
              <a:pPr/>
              <a:t>4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491010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費宗澄先生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曾在國內外有四十餘年的建築設計及教學經驗，亦曾於美國及台灣負責各類型重要建築及規劃工程。長期擔任「內政部建築技術審議委員會」委員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至今近三十年，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「交通部公共藝術審議會委員」等重要公職，為提昇建築工程品質貢獻甚巨。</a:t>
            </a:r>
            <a:endPara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/>
            <a:endParaRPr lang="zh-TW" altLang="en-US" dirty="0" smtClean="0"/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236A3CE0-CBAD-4E5A-BD08-ACDC4D6442A8}" type="slidenum">
              <a:rPr lang="zh-TW" altLang="en-US" smtClean="0"/>
              <a:pPr/>
              <a:t>5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46379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/>
              <a:t>以下為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宗邁建築師事務所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1986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年至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年完成之重要作品以及國際重要競圖案例</a:t>
            </a:r>
            <a:endParaRPr lang="zh-TW" altLang="en-US" dirty="0" smtClean="0"/>
          </a:p>
        </p:txBody>
      </p:sp>
      <p:sp>
        <p:nvSpPr>
          <p:cNvPr id="184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E8A448B5-148A-4F04-9FC9-179D3A1F6B76}" type="slidenum">
              <a:rPr lang="zh-TW" altLang="en-US" smtClean="0"/>
              <a:pPr/>
              <a:t>6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293116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台北市林口體育館</a:t>
            </a:r>
            <a:endParaRPr lang="zh-TW" altLang="en-US" dirty="0" smtClean="0"/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3F8CD5A5-F68C-4564-AF34-8FE1DD69E242}" type="slidenum">
              <a:rPr lang="zh-TW" altLang="en-US" smtClean="0"/>
              <a:pPr/>
              <a:t>7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7041632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台北市台安醫院</a:t>
            </a:r>
            <a:endParaRPr lang="zh-TW" altLang="en-US" dirty="0" smtClean="0"/>
          </a:p>
        </p:txBody>
      </p:sp>
      <p:sp>
        <p:nvSpPr>
          <p:cNvPr id="225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FBBE282E-8848-479B-9806-FB525AF77E85}" type="slidenum">
              <a:rPr lang="zh-TW" altLang="en-US" smtClean="0"/>
              <a:pPr/>
              <a:t>8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228599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5B29D94-A4CB-48B9-BDD7-D1DE4949094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7255084"/>
      </p:ext>
    </p:extLst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 flipV="1">
            <a:off x="0" y="0"/>
            <a:ext cx="9144000" cy="806450"/>
          </a:xfrm>
          <a:prstGeom prst="rect">
            <a:avLst/>
          </a:prstGeom>
          <a:solidFill>
            <a:srgbClr val="F14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4" name="Text Box 6"/>
          <p:cNvSpPr txBox="1">
            <a:spLocks noChangeArrowheads="1"/>
          </p:cNvSpPr>
          <p:nvPr userDrawn="1"/>
        </p:nvSpPr>
        <p:spPr bwMode="auto">
          <a:xfrm>
            <a:off x="323850" y="25400"/>
            <a:ext cx="2663825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zh-TW" altLang="en-US" sz="4600" b="1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費宗澄</a:t>
            </a:r>
            <a:endParaRPr lang="en-US" altLang="zh-TW" sz="3800" b="1" dirty="0" smtClean="0">
              <a:solidFill>
                <a:prstClr val="white"/>
              </a:solidFill>
              <a:latin typeface="Swis721 BT" panose="020B0504020202020204" pitchFamily="34" charset="0"/>
              <a:ea typeface="MS Mincho" panose="02020609040205080304" pitchFamily="49" charset="-128"/>
            </a:endParaRPr>
          </a:p>
        </p:txBody>
      </p:sp>
      <p:sp>
        <p:nvSpPr>
          <p:cNvPr id="5" name="矩形 4"/>
          <p:cNvSpPr>
            <a:spLocks noChangeArrowheads="1"/>
          </p:cNvSpPr>
          <p:nvPr userDrawn="1"/>
        </p:nvSpPr>
        <p:spPr bwMode="auto">
          <a:xfrm>
            <a:off x="2411413" y="77788"/>
            <a:ext cx="23495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defRPr/>
            </a:pPr>
            <a:r>
              <a:rPr lang="en-US" altLang="zh-TW" sz="3800" b="1" dirty="0" smtClean="0">
                <a:solidFill>
                  <a:prstClr val="white"/>
                </a:solidFill>
                <a:cs typeface="Arial" panose="020B0604020202020204" pitchFamily="34" charset="0"/>
              </a:rPr>
              <a:t>Philip </a:t>
            </a:r>
            <a:r>
              <a:rPr lang="en-US" altLang="zh-TW" sz="3800" b="1" dirty="0" err="1" smtClean="0">
                <a:solidFill>
                  <a:prstClr val="white"/>
                </a:solidFill>
                <a:cs typeface="Arial" panose="020B0604020202020204" pitchFamily="34" charset="0"/>
              </a:rPr>
              <a:t>Fei</a:t>
            </a:r>
            <a:endParaRPr lang="zh-TW" altLang="en-US" sz="3800" b="1" dirty="0" smtClean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FBC989-A7EA-4A26-A58E-328E49789F8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0551137"/>
      </p:ext>
    </p:extLst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FAFB022-87E3-463F-BD4E-82D21F7F969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7864958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rgbClr val="FEFAC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rgbClr val="FEFAC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kumimoji="0" sz="1600">
                <a:solidFill>
                  <a:srgbClr val="FEFAC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DA0BBED-25CE-44F3-A039-948DF1B22D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78" r:id="rId1"/>
    <p:sldLayoutId id="2147484179" r:id="rId2"/>
    <p:sldLayoutId id="2147484180" r:id="rId3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 txBox="1">
            <a:spLocks/>
          </p:cNvSpPr>
          <p:nvPr/>
        </p:nvSpPr>
        <p:spPr bwMode="auto">
          <a:xfrm>
            <a:off x="754063" y="1504950"/>
            <a:ext cx="7705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臺 灣 建 築 學 會</a:t>
            </a:r>
          </a:p>
        </p:txBody>
      </p:sp>
      <p:pic>
        <p:nvPicPr>
          <p:cNvPr id="7171" name="Picture 9" descr="AIT_new0508_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853"/>
          <a:stretch>
            <a:fillRect/>
          </a:stretch>
        </p:blipFill>
        <p:spPr bwMode="auto">
          <a:xfrm>
            <a:off x="2187575" y="1557338"/>
            <a:ext cx="655638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9"/>
          <p:cNvSpPr txBox="1">
            <a:spLocks/>
          </p:cNvSpPr>
          <p:nvPr/>
        </p:nvSpPr>
        <p:spPr bwMode="auto">
          <a:xfrm>
            <a:off x="0" y="3141663"/>
            <a:ext cx="91440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endParaRPr kumimoji="0" lang="zh-TW" altLang="en-US" sz="800" b="1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zh-TW" altLang="en-US" sz="90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費宗澄</a:t>
            </a:r>
          </a:p>
        </p:txBody>
      </p:sp>
      <p:sp>
        <p:nvSpPr>
          <p:cNvPr id="7173" name="Rectangle 8"/>
          <p:cNvSpPr txBox="1">
            <a:spLocks/>
          </p:cNvSpPr>
          <p:nvPr/>
        </p:nvSpPr>
        <p:spPr bwMode="auto">
          <a:xfrm>
            <a:off x="539750" y="2205038"/>
            <a:ext cx="77057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zh-TW" sz="37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kumimoji="0" lang="zh-TW" altLang="en-US" sz="37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建築會士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kumimoji="0" lang="zh-TW" altLang="en-US" sz="4000" b="1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3516313" y="4818063"/>
            <a:ext cx="2111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800">
                <a:latin typeface="微軟正黑體" panose="020B0604030504040204" pitchFamily="34" charset="-120"/>
              </a:rPr>
              <a:t> </a:t>
            </a:r>
            <a:r>
              <a:rPr lang="en-US" altLang="zh-TW" sz="2800">
                <a:latin typeface="微軟正黑體" panose="020B0604030504040204" pitchFamily="34" charset="-120"/>
              </a:rPr>
              <a:t>(Philip Fei) </a:t>
            </a:r>
            <a:endParaRPr lang="zh-TW" altLang="en-US" sz="2800"/>
          </a:p>
        </p:txBody>
      </p:sp>
      <p:pic>
        <p:nvPicPr>
          <p:cNvPr id="4" name="背景0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24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59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7"/>
          <p:cNvSpPr txBox="1">
            <a:spLocks noChangeArrowheads="1"/>
          </p:cNvSpPr>
          <p:nvPr/>
        </p:nvSpPr>
        <p:spPr bwMode="auto">
          <a:xfrm>
            <a:off x="71438" y="1125538"/>
            <a:ext cx="5699125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sz="2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學歷與專業資格</a:t>
            </a:r>
          </a:p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成功大學建築工程學士 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(1962)</a:t>
            </a:r>
          </a:p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美國北卡羅來納州大學建築學士 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(1965)</a:t>
            </a:r>
          </a:p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美國普萊特學院都市計畫碩士 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(1973)</a:t>
            </a:r>
          </a:p>
          <a:p>
            <a:pPr eaLnBrk="1" hangingPunct="1">
              <a:spcBef>
                <a:spcPct val="30000"/>
              </a:spcBef>
              <a:buClrTx/>
              <a:buSzTx/>
              <a:buFontTx/>
              <a:buNone/>
            </a:pP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395288" y="2420938"/>
            <a:ext cx="8123237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</a:p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宗邁建築師事務所主持建築師</a:t>
            </a: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內政部營建署建築技術審議委員會委員</a:t>
            </a: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中華營建基金會法規委員會委員</a:t>
            </a: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淡江大學建築系副教授</a:t>
            </a: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中華民國建築師公會全國聯合會第一、二屆國際事務委員會委員</a:t>
            </a: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Parsons, Brinckerhoff/Pokorny &amp; Pertz</a:t>
            </a:r>
            <a:endParaRPr lang="zh-TW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Philip Johnson &amp; Richard Foster</a:t>
            </a:r>
            <a:endParaRPr lang="zh-TW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Anne Arundle County Associated Architects</a:t>
            </a:r>
            <a:endParaRPr lang="zh-TW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700"/>
              </a:lnSpc>
              <a:spcBef>
                <a:spcPct val="30000"/>
              </a:spcBef>
              <a:buClrTx/>
              <a:buSzTx/>
              <a:buFontTx/>
              <a:buNone/>
            </a:pP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spcBef>
                <a:spcPct val="30000"/>
              </a:spcBef>
              <a:buClrTx/>
              <a:buSzTx/>
              <a:buFontTx/>
              <a:buNone/>
            </a:pPr>
            <a:endParaRPr lang="zh-TW" altLang="en-US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81000" y="5430838"/>
          <a:ext cx="8583613" cy="838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8361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200"/>
                        </a:lnSpc>
                      </a:pP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費宗澄建築師是宗邁建築師事務所負責人，</a:t>
                      </a:r>
                      <a:r>
                        <a:rPr kumimoji="0" lang="en-US" altLang="zh-TW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1941</a:t>
                      </a: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年生於上海，</a:t>
                      </a:r>
                      <a:r>
                        <a:rPr kumimoji="0" lang="en-US" altLang="zh-TW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1962</a:t>
                      </a: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年畢業於國立成功大學建築系，</a:t>
                      </a:r>
                      <a:r>
                        <a:rPr kumimoji="0" lang="en-US" altLang="zh-TW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1965</a:t>
                      </a: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年獲美國北卡羅萊納州立大學建築學士，</a:t>
                      </a:r>
                      <a:r>
                        <a:rPr kumimoji="0" lang="en-US" altLang="zh-TW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1973</a:t>
                      </a: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於紐約普萊特學院獲都市計劃碩士</a:t>
                      </a:r>
                      <a:r>
                        <a:rPr kumimoji="0" lang="en-US" altLang="zh-TW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/>
                      </a:r>
                      <a:br>
                        <a:rPr kumimoji="0" lang="en-US" altLang="zh-TW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</a:b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。至今已累積四十餘年專業經驗，宗邁已完成了超過百棟建築及贏得了多項專業獎賞。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14262" marR="114262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2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485900"/>
            <a:ext cx="2408238" cy="295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6416" y="609329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4065">
        <p14:switch dir="l"/>
      </p:transition>
    </mc:Choice>
    <mc:Fallback xmlns="">
      <p:transition spd="slow" advTm="140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7"/>
          <p:cNvSpPr txBox="1">
            <a:spLocks noChangeArrowheads="1"/>
          </p:cNvSpPr>
          <p:nvPr/>
        </p:nvSpPr>
        <p:spPr bwMode="auto">
          <a:xfrm>
            <a:off x="34925" y="995363"/>
            <a:ext cx="8424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zh-TW" altLang="en-US" sz="2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專業貢獻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381000" y="1341438"/>
          <a:ext cx="8439150" cy="5181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915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</a:pPr>
                      <a:r>
                        <a:rPr kumimoji="0"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費宗澄先生早期曾於國際知名之</a:t>
                      </a:r>
                      <a:r>
                        <a:rPr kumimoji="0" lang="en-US" altLang="zh-TW" sz="18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Philip Johnson</a:t>
                      </a:r>
                      <a:r>
                        <a:rPr kumimoji="0"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建築師事務所服務。曾負責紐約李曼學院規劃案、紐約巴納德學院之米爾邦克館、紐約醫學院之草場集合住宅案以及紐約大學校園規劃案。此外亦曾擔任台北市鐵路地下化可行性分析案專案經理。</a:t>
                      </a:r>
                      <a:endParaRPr kumimoji="0" lang="en-US" altLang="zh-TW" sz="1800" b="0" i="0" u="none" strike="noStrike" kern="1200" baseline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ts val="2600"/>
                        </a:lnSpc>
                      </a:pPr>
                      <a:endParaRPr kumimoji="0" lang="zh-TW" altLang="en-US" sz="1800" b="0" i="0" u="none" strike="noStrike" kern="1200" baseline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費宗澄先生於</a:t>
                      </a:r>
                      <a:r>
                        <a:rPr kumimoji="0" lang="en-US" altLang="zh-TW" sz="18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1974</a:t>
                      </a:r>
                      <a:r>
                        <a:rPr kumimoji="0"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與同窗陳邁建築師創始宗邁建築師事務所，四十餘年來致力發展宗邁為一提供全面設計服務之事務所。</a:t>
                      </a:r>
                      <a:endParaRPr kumimoji="0" lang="en-US" altLang="zh-TW" sz="1800" b="0" i="0" u="none" strike="noStrike" kern="1200" baseline="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ts val="2600"/>
                        </a:lnSpc>
                      </a:pPr>
                      <a:endParaRPr kumimoji="0" lang="en-US" altLang="zh-TW" sz="180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fontAlgn="b">
                        <a:lnSpc>
                          <a:spcPts val="2600"/>
                        </a:lnSpc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內政部「建築技術審議委員會」委員</a:t>
                      </a:r>
                      <a:endParaRPr kumimoji="0" lang="en-US" altLang="zh-TW" sz="180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fontAlgn="b">
                        <a:lnSpc>
                          <a:spcPts val="2600"/>
                        </a:lnSpc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內政部「建築師懲戒覆審委員會」委員</a:t>
                      </a:r>
                    </a:p>
                    <a:p>
                      <a:pPr fontAlgn="b">
                        <a:lnSpc>
                          <a:spcPts val="2600"/>
                        </a:lnSpc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交通部公共藝術審議會委員</a:t>
                      </a:r>
                    </a:p>
                    <a:p>
                      <a:pPr fontAlgn="b">
                        <a:lnSpc>
                          <a:spcPts val="2600"/>
                        </a:lnSpc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交通部民用航局「桃園國際機場二期航站區公共藝術設置計畫」執行小組及徵選小組委員</a:t>
                      </a:r>
                      <a:endParaRPr kumimoji="0" lang="en-US" altLang="zh-TW" sz="180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fontAlgn="b">
                        <a:lnSpc>
                          <a:spcPts val="2600"/>
                        </a:lnSpc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內政部「建築技術規則容積率定義研修」案主持人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(80-81</a:t>
                      </a: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kumimoji="0" lang="zh-TW" altLang="zh-TW" sz="180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fontAlgn="b">
                        <a:lnSpc>
                          <a:spcPts val="2600"/>
                        </a:lnSpc>
                      </a:pP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內政部「高層建築物建築執照預審及委託審查辦法審訂」案主持人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(80-81</a:t>
                      </a:r>
                      <a:r>
                        <a:rPr kumimoji="0"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</a:t>
                      </a:r>
                      <a:r>
                        <a:rPr kumimoji="0" lang="en-US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kumimoji="0" lang="zh-TW" altLang="zh-TW" sz="180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fontAlgn="b">
                        <a:lnSpc>
                          <a:spcPts val="2200"/>
                        </a:lnSpc>
                      </a:pPr>
                      <a:endParaRPr kumimoji="0" lang="zh-TW" altLang="zh-TW" sz="1600" kern="12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ts val="2200"/>
                        </a:lnSpc>
                      </a:pPr>
                      <a:r>
                        <a:rPr kumimoji="0" lang="zh-TW" altLang="en-US" sz="1600" b="0" i="0" u="none" strike="noStrike" kern="1200" baseline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 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14260" marR="11426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7762">
        <p14:switch dir="l"/>
      </p:transition>
    </mc:Choice>
    <mc:Fallback xmlns="">
      <p:transition spd="slow" advTm="177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8"/>
          <p:cNvSpPr txBox="1">
            <a:spLocks noChangeArrowheads="1"/>
          </p:cNvSpPr>
          <p:nvPr/>
        </p:nvSpPr>
        <p:spPr bwMode="auto">
          <a:xfrm>
            <a:off x="179388" y="1614488"/>
            <a:ext cx="6481762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內政部頒第</a:t>
            </a: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屆中華民國傑出建築師規劃設計貢獻獎</a:t>
            </a: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lnSpc>
                <a:spcPts val="2600"/>
              </a:lnSpc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台安醫院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68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年度建築師雜誌奬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台北市政府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76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年度優良奬</a:t>
            </a: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lnSpc>
                <a:spcPts val="2600"/>
              </a:lnSpc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林口中正運動公園綜合體育館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台灣省政府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77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年度優良建築奬</a:t>
            </a: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lnSpc>
                <a:spcPts val="2600"/>
              </a:lnSpc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台大醫院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中華民國建築師雜誌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82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年度國際合作設計奬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85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度優良智慧型設計奬</a:t>
            </a: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lnSpc>
                <a:spcPts val="2600"/>
              </a:lnSpc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華亞科技總部大樓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-2005</a:t>
            </a: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年桃花源建築獎</a:t>
            </a:r>
            <a:endParaRPr lang="zh-TW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b">
              <a:lnSpc>
                <a:spcPts val="2600"/>
              </a:lnSpc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南港軟體園區第二期新建工程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- 2001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年第九屆中華建築金石奬施工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品質類首奬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/2003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年第十一屆中華建築金石奬規劃設計類首奬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內政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部建築研究所九十年度建築工程自動化 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施工技術與機具自動化</a:t>
            </a:r>
          </a:p>
          <a:p>
            <a:pPr fontAlgn="b">
              <a:lnSpc>
                <a:spcPts val="2600"/>
              </a:lnSpc>
              <a:buClr>
                <a:srgbClr val="F3A447"/>
              </a:buClr>
              <a:buFont typeface="Wingdings 2" panose="05020102010507070707" pitchFamily="18" charset="2"/>
              <a:buNone/>
            </a:pP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中和地政事與捐處中和分處聯合辦公大樓暨地下公共停車場興建工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程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新北市政府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年度公共工程優質奬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政院公共工程委員會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屆公共工程金質奬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公共工程品質優良奬優奬</a:t>
            </a:r>
          </a:p>
          <a:p>
            <a:pPr eaLnBrk="1" hangingPunct="1">
              <a:lnSpc>
                <a:spcPts val="1800"/>
              </a:lnSpc>
              <a:spcBef>
                <a:spcPct val="30000"/>
              </a:spcBef>
              <a:buClrTx/>
              <a:buSzTx/>
              <a:buFontTx/>
              <a:buNone/>
            </a:pPr>
            <a:endParaRPr lang="zh-TW" altLang="en-US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315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1654175"/>
            <a:ext cx="1298575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4040188"/>
            <a:ext cx="1303338" cy="178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矩形 3"/>
          <p:cNvSpPr>
            <a:spLocks noChangeArrowheads="1"/>
          </p:cNvSpPr>
          <p:nvPr/>
        </p:nvSpPr>
        <p:spPr bwMode="auto">
          <a:xfrm>
            <a:off x="323850" y="1568450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34925" y="1125538"/>
            <a:ext cx="6481763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2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得獎紀錄與榮譽事蹟</a:t>
            </a: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</a:p>
        </p:txBody>
      </p:sp>
      <p:sp>
        <p:nvSpPr>
          <p:cNvPr id="13319" name="矩形 10"/>
          <p:cNvSpPr>
            <a:spLocks noChangeArrowheads="1"/>
          </p:cNvSpPr>
          <p:nvPr/>
        </p:nvSpPr>
        <p:spPr bwMode="auto">
          <a:xfrm>
            <a:off x="323850" y="1900238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20" name="矩形 11"/>
          <p:cNvSpPr>
            <a:spLocks noChangeArrowheads="1"/>
          </p:cNvSpPr>
          <p:nvPr/>
        </p:nvSpPr>
        <p:spPr bwMode="auto">
          <a:xfrm>
            <a:off x="323850" y="2322513"/>
            <a:ext cx="35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21" name="矩形 12"/>
          <p:cNvSpPr>
            <a:spLocks noChangeArrowheads="1"/>
          </p:cNvSpPr>
          <p:nvPr/>
        </p:nvSpPr>
        <p:spPr bwMode="auto">
          <a:xfrm>
            <a:off x="323850" y="2754313"/>
            <a:ext cx="35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22" name="矩形 13"/>
          <p:cNvSpPr>
            <a:spLocks noChangeArrowheads="1"/>
          </p:cNvSpPr>
          <p:nvPr/>
        </p:nvSpPr>
        <p:spPr bwMode="auto">
          <a:xfrm>
            <a:off x="323850" y="3484563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23" name="矩形 14"/>
          <p:cNvSpPr>
            <a:spLocks noChangeArrowheads="1"/>
          </p:cNvSpPr>
          <p:nvPr/>
        </p:nvSpPr>
        <p:spPr bwMode="auto">
          <a:xfrm>
            <a:off x="323850" y="3906838"/>
            <a:ext cx="3603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24" name="矩形 15"/>
          <p:cNvSpPr>
            <a:spLocks noChangeArrowheads="1"/>
          </p:cNvSpPr>
          <p:nvPr/>
        </p:nvSpPr>
        <p:spPr bwMode="auto">
          <a:xfrm>
            <a:off x="323850" y="4924425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325" name="矩形 4"/>
          <p:cNvSpPr>
            <a:spLocks noChangeArrowheads="1"/>
          </p:cNvSpPr>
          <p:nvPr/>
        </p:nvSpPr>
        <p:spPr bwMode="auto">
          <a:xfrm>
            <a:off x="6789738" y="3656013"/>
            <a:ext cx="203041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</a:pPr>
            <a:r>
              <a:rPr lang="zh-TW" altLang="zh-TW" sz="12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傑出建築師規劃設計貢獻獎</a:t>
            </a:r>
            <a:endParaRPr lang="en-US" altLang="zh-TW" sz="12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326" name="矩形 5"/>
          <p:cNvSpPr>
            <a:spLocks noChangeArrowheads="1"/>
          </p:cNvSpPr>
          <p:nvPr/>
        </p:nvSpPr>
        <p:spPr bwMode="auto">
          <a:xfrm>
            <a:off x="6659563" y="5757863"/>
            <a:ext cx="233997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fontAlgn="b">
              <a:lnSpc>
                <a:spcPts val="2600"/>
              </a:lnSpc>
            </a:pPr>
            <a:r>
              <a:rPr lang="zh-TW" altLang="en-US" sz="12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華亞科技總部大樓桃花源建築獎</a:t>
            </a:r>
            <a:endParaRPr lang="zh-TW" altLang="zh-TW" sz="12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5502">
        <p14:switch dir="l"/>
      </p:transition>
    </mc:Choice>
    <mc:Fallback xmlns="">
      <p:transition spd="slow" advTm="155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8"/>
          <p:cNvSpPr txBox="1">
            <a:spLocks noChangeArrowheads="1"/>
          </p:cNvSpPr>
          <p:nvPr/>
        </p:nvSpPr>
        <p:spPr bwMode="auto">
          <a:xfrm>
            <a:off x="34925" y="1844675"/>
            <a:ext cx="8497888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zh-TW" altLang="en-US" sz="24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推薦理由</a:t>
            </a:r>
          </a:p>
        </p:txBody>
      </p:sp>
      <p:sp>
        <p:nvSpPr>
          <p:cNvPr id="15363" name="矩形 1"/>
          <p:cNvSpPr>
            <a:spLocks noChangeArrowheads="1"/>
          </p:cNvSpPr>
          <p:nvPr/>
        </p:nvSpPr>
        <p:spPr bwMode="auto">
          <a:xfrm>
            <a:off x="395288" y="2133600"/>
            <a:ext cx="8424862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4000"/>
              </a:lnSpc>
            </a:pPr>
            <a:r>
              <a:rPr lang="zh-TW" altLang="zh-TW" sz="2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費宗澄先生為宗邁建築師事務所負責人，主管建築規劃、設計及行政業務。</a:t>
            </a:r>
            <a:endParaRPr lang="en-US" altLang="zh-TW" sz="24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1000"/>
              </a:lnSpc>
            </a:pPr>
            <a:endParaRPr lang="en-US" altLang="zh-TW" sz="24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000"/>
              </a:lnSpc>
            </a:pPr>
            <a:r>
              <a:rPr lang="zh-TW" altLang="zh-TW" sz="2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曾在國內外有四十餘年的建築設計及教學經驗，亦曾於美國及台灣負責各類型重要建築及規劃工程。</a:t>
            </a:r>
            <a:endParaRPr lang="en-US" altLang="zh-TW" sz="24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1000"/>
              </a:lnSpc>
            </a:pPr>
            <a:endParaRPr lang="en-US" altLang="zh-TW" sz="24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4000"/>
              </a:lnSpc>
            </a:pPr>
            <a:r>
              <a:rPr lang="zh-TW" altLang="zh-TW" sz="2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長期擔任「內政部建築技術審議委員會」委員</a:t>
            </a:r>
            <a:r>
              <a:rPr lang="zh-TW" altLang="en-US" sz="2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至今近三十年、</a:t>
            </a:r>
            <a:r>
              <a:rPr lang="zh-TW" altLang="zh-TW" sz="2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「交通部公共藝術審議會委員」等重要公職，為提昇建築工程品質貢獻甚巨。</a:t>
            </a:r>
            <a:endParaRPr lang="zh-TW" altLang="en-US" sz="24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288">
        <p14:switch dir="l"/>
      </p:transition>
    </mc:Choice>
    <mc:Fallback xmlns="">
      <p:transition spd="slow" advTm="232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8"/>
          <p:cNvSpPr txBox="1">
            <a:spLocks noChangeArrowheads="1"/>
          </p:cNvSpPr>
          <p:nvPr/>
        </p:nvSpPr>
        <p:spPr bwMode="auto">
          <a:xfrm>
            <a:off x="34925" y="1268413"/>
            <a:ext cx="8497888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>
              <a:spcBef>
                <a:spcPts val="600"/>
              </a:spcBef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1pPr>
            <a:lvl2pPr marL="742950" indent="-28575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2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2pPr>
            <a:lvl3pPr marL="1143000" indent="-228600" defTabSz="981075">
              <a:spcBef>
                <a:spcPts val="300"/>
              </a:spcBef>
              <a:buClr>
                <a:srgbClr val="B37732"/>
              </a:buClr>
              <a:buSzPct val="8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3pPr>
            <a:lvl4pPr marL="1600200" indent="-228600" defTabSz="981075">
              <a:spcBef>
                <a:spcPts val="300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9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4pPr>
            <a:lvl5pPr marL="2057400" indent="-228600" defTabSz="981075">
              <a:spcBef>
                <a:spcPts val="338"/>
              </a:spcBef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5pPr>
            <a:lvl6pPr marL="25146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6pPr>
            <a:lvl7pPr marL="29718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7pPr>
            <a:lvl8pPr marL="34290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8pPr>
            <a:lvl9pPr marL="3886200" indent="-228600" defTabSz="981075" eaLnBrk="0" fontAlgn="base" hangingPunct="0">
              <a:spcBef>
                <a:spcPts val="338"/>
              </a:spcBef>
              <a:spcAft>
                <a:spcPct val="0"/>
              </a:spcAft>
              <a:buClr>
                <a:srgbClr val="D6903D"/>
              </a:buClr>
              <a:buSzPct val="85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onstantia" panose="02030602050306030303" pitchFamily="18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lnSpc>
                <a:spcPts val="1800"/>
              </a:lnSpc>
              <a:spcBef>
                <a:spcPct val="5000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zh-TW" altLang="en-US" sz="2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作品</a:t>
            </a:r>
          </a:p>
        </p:txBody>
      </p:sp>
      <p:sp>
        <p:nvSpPr>
          <p:cNvPr id="17411" name="矩形 1"/>
          <p:cNvSpPr>
            <a:spLocks noChangeArrowheads="1"/>
          </p:cNvSpPr>
          <p:nvPr/>
        </p:nvSpPr>
        <p:spPr bwMode="auto">
          <a:xfrm>
            <a:off x="374650" y="1557338"/>
            <a:ext cx="7488238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林口體育館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桃園市 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台安醫院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萬國通商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(IBM)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大樓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台大醫院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新莊體育館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南港軟體園區二期工程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華亞科技總部辦公大樓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桃園市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台北市立動物園貓熊館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中國信託新總行 大樓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1500"/>
              </a:lnSpc>
            </a:pPr>
            <a:endParaRPr lang="en-US" altLang="zh-TW" sz="2000" b="1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 sz="2000" b="1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國際競圖案</a:t>
            </a:r>
            <a:endParaRPr lang="en-US" altLang="zh-TW" sz="2000" b="1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北部流行音樂中心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與美國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RUR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事務所合作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台北市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高雄港埠旅運中心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與美國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RUR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事務所合作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高雄市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基隆新海港大樓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與美國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NMDA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事務所合作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基隆市</a:t>
            </a: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4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4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4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</a:pPr>
            <a:endParaRPr lang="zh-TW" altLang="en-US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412" name="矩形 1"/>
          <p:cNvSpPr>
            <a:spLocks noChangeArrowheads="1"/>
          </p:cNvSpPr>
          <p:nvPr/>
        </p:nvSpPr>
        <p:spPr bwMode="auto">
          <a:xfrm>
            <a:off x="7813675" y="1557338"/>
            <a:ext cx="7488238" cy="622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1986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1986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1986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1991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2002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2003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2004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</a:p>
          <a:p>
            <a:pPr eaLnBrk="1" hangingPunct="1">
              <a:lnSpc>
                <a:spcPts val="1500"/>
              </a:lnSpc>
            </a:pPr>
            <a:endParaRPr lang="en-US" altLang="zh-TW" sz="2000" b="1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2009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</a:p>
          <a:p>
            <a:pPr eaLnBrk="1" hangingPunct="1">
              <a:lnSpc>
                <a:spcPts val="2600"/>
              </a:lnSpc>
            </a:pPr>
            <a: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2011</a:t>
            </a:r>
            <a:br>
              <a:rPr lang="en-US" altLang="zh-TW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4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4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</a:pPr>
            <a:endParaRPr lang="en-US" altLang="zh-TW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ts val="2000"/>
              </a:lnSpc>
            </a:pPr>
            <a:endParaRPr lang="zh-TW" altLang="en-US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9078">
        <p14:switch dir="l"/>
      </p:transition>
    </mc:Choice>
    <mc:Fallback xmlns="">
      <p:transition spd="slow" advTm="90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6827838" y="6381750"/>
            <a:ext cx="18732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林口體育館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</a:t>
            </a:r>
            <a:r>
              <a:rPr lang="en-US" altLang="zh-TW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  <a:t/>
            </a:r>
            <a:br>
              <a:rPr lang="en-US" altLang="zh-TW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</a:br>
            <a:r>
              <a:rPr lang="zh-TW" altLang="en-US" sz="1600">
                <a:solidFill>
                  <a:srgbClr val="FFFF00"/>
                </a:solidFill>
                <a:latin typeface="華康明體 Std W5"/>
                <a:ea typeface="華康明體 Std W5"/>
                <a:cs typeface="華康明體 Std W5"/>
              </a:rPr>
              <a:t> </a:t>
            </a:r>
            <a:r>
              <a:rPr lang="en-US" altLang="zh-TW" sz="1600">
                <a:solidFill>
                  <a:srgbClr val="FFFF00"/>
                </a:solidFill>
                <a:latin typeface="華康明體 Std W5"/>
                <a:ea typeface="華康明體 Std W5"/>
                <a:cs typeface="華康明體 Std W5"/>
              </a:rPr>
              <a:t/>
            </a:r>
            <a:br>
              <a:rPr lang="en-US" altLang="zh-TW" sz="1600">
                <a:solidFill>
                  <a:srgbClr val="FFFF00"/>
                </a:solidFill>
                <a:latin typeface="華康明體 Std W5"/>
                <a:ea typeface="華康明體 Std W5"/>
                <a:cs typeface="華康明體 Std W5"/>
              </a:rPr>
            </a:br>
            <a:endParaRPr lang="zh-TW" altLang="en-US" sz="1600">
              <a:solidFill>
                <a:srgbClr val="FFFF00"/>
              </a:solidFill>
              <a:latin typeface="華康明體 Std W5"/>
              <a:ea typeface="華康明體 Std W5"/>
              <a:cs typeface="華康明體 Std W5"/>
            </a:endParaRPr>
          </a:p>
        </p:txBody>
      </p:sp>
      <p:pic>
        <p:nvPicPr>
          <p:cNvPr id="2" name="01-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97575" y="550068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022">
        <p14:switch dir="l"/>
      </p:transition>
    </mc:Choice>
    <mc:Fallback xmlns="">
      <p:transition spd="slow" advTm="2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2"/>
        <p14:stopEvt time="1888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6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7034213" y="6381750"/>
            <a:ext cx="16668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台安醫院</a:t>
            </a:r>
            <a:r>
              <a:rPr lang="en-US" altLang="zh-TW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16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台北市</a:t>
            </a:r>
            <a:endParaRPr lang="en-US" altLang="zh-TW" sz="160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 eaLnBrk="1" hangingPunct="1"/>
            <a:r>
              <a:rPr lang="en-US" altLang="zh-TW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  <a:t/>
            </a:r>
            <a:br>
              <a:rPr lang="en-US" altLang="zh-TW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</a:br>
            <a:r>
              <a:rPr lang="zh-TW" altLang="en-US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  <a:t> </a:t>
            </a:r>
            <a:r>
              <a:rPr lang="en-US" altLang="zh-TW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  <a:t/>
            </a:r>
            <a:br>
              <a:rPr lang="en-US" altLang="zh-TW" sz="1600">
                <a:solidFill>
                  <a:srgbClr val="000000"/>
                </a:solidFill>
                <a:latin typeface="華康明體 Std W5"/>
                <a:ea typeface="華康明體 Std W5"/>
                <a:cs typeface="華康明體 Std W5"/>
              </a:rPr>
            </a:br>
            <a:endParaRPr lang="zh-TW" altLang="en-US" sz="1600">
              <a:solidFill>
                <a:srgbClr val="000000"/>
              </a:solidFill>
              <a:latin typeface="華康明體 Std W5"/>
              <a:ea typeface="華康明體 Std W5"/>
              <a:cs typeface="華康明體 Std W5"/>
            </a:endParaRPr>
          </a:p>
        </p:txBody>
      </p:sp>
      <p:pic>
        <p:nvPicPr>
          <p:cNvPr id="2" name="01-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95850" y="5051425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100">
        <p14:switch dir="l"/>
      </p:transition>
    </mc:Choice>
    <mc:Fallback xmlns="">
      <p:transition spd="slow" advTm="2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1737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663"/>
            <a:ext cx="9144000" cy="646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9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4603">
        <p14:switch dir="l"/>
      </p:transition>
    </mc:Choice>
    <mc:Fallback xmlns="">
      <p:transition spd="slow" advTm="146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藍色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2030</TotalTime>
  <Words>915</Words>
  <Application>Microsoft Office PowerPoint</Application>
  <PresentationFormat>如螢幕大小 (4:3)</PresentationFormat>
  <Paragraphs>107</Paragraphs>
  <Slides>9</Slides>
  <Notes>8</Notes>
  <HiddenSlides>0</HiddenSlides>
  <MMClips>4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21" baseType="lpstr">
      <vt:lpstr>MS Mincho</vt:lpstr>
      <vt:lpstr>Swis721 BT</vt:lpstr>
      <vt:lpstr>華康明體 Std W5</vt:lpstr>
      <vt:lpstr>微軟正黑體</vt:lpstr>
      <vt:lpstr>新細明體</vt:lpstr>
      <vt:lpstr>標楷體</vt:lpstr>
      <vt:lpstr>Arial</vt:lpstr>
      <vt:lpstr>Calibri</vt:lpstr>
      <vt:lpstr>Constantia</vt:lpstr>
      <vt:lpstr>Verdana</vt:lpstr>
      <vt:lpstr>Wingdings 2</vt:lpstr>
      <vt:lpstr>宣紙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My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ps16</dc:creator>
  <cp:lastModifiedBy>may</cp:lastModifiedBy>
  <cp:revision>117</cp:revision>
  <cp:lastPrinted>2015-04-09T02:20:36Z</cp:lastPrinted>
  <dcterms:created xsi:type="dcterms:W3CDTF">2015-03-24T01:19:04Z</dcterms:created>
  <dcterms:modified xsi:type="dcterms:W3CDTF">2015-06-10T01:19:54Z</dcterms:modified>
</cp:coreProperties>
</file>