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6" r:id="rId1"/>
  </p:sldMasterIdLst>
  <p:notesMasterIdLst>
    <p:notesMasterId r:id="rId3"/>
  </p:notesMasterIdLst>
  <p:sldIdLst>
    <p:sldId id="261" r:id="rId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3DCFF"/>
    <a:srgbClr val="CCECFF"/>
    <a:srgbClr val="85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944" autoAdjust="0"/>
    <p:restoredTop sz="94660"/>
  </p:normalViewPr>
  <p:slideViewPr>
    <p:cSldViewPr snapToGrid="0">
      <p:cViewPr varScale="1">
        <p:scale>
          <a:sx n="157" d="100"/>
          <a:sy n="157" d="100"/>
        </p:scale>
        <p:origin x="952" y="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4" d="100"/>
          <a:sy n="84" d="100"/>
        </p:scale>
        <p:origin x="3828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872DB9B-E623-4912-84F8-DF3A41B8246F}" type="datetimeFigureOut">
              <a:rPr lang="zh-TW" altLang="en-US" smtClean="0"/>
              <a:t>2025/4/3</a:t>
            </a:fld>
            <a:endParaRPr lang="zh-TW" altLang="en-US"/>
          </a:p>
        </p:txBody>
      </p:sp>
      <p:sp>
        <p:nvSpPr>
          <p:cNvPr id="4" name="投影片影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345D8CC-C14F-497C-9889-5A8E7BA9317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579030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0693" y="1769540"/>
            <a:ext cx="9440034" cy="1828801"/>
          </a:xfrm>
          <a:prstGeom prst="rect">
            <a:avLst/>
          </a:prstGeom>
        </p:spPr>
        <p:txBody>
          <a:bodyPr anchor="b">
            <a:normAutofit/>
          </a:bodyPr>
          <a:lstStyle>
            <a:lvl1pPr algn="ctr">
              <a:defRPr sz="54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0693" y="3598339"/>
            <a:ext cx="9440034" cy="1049867"/>
          </a:xfrm>
          <a:prstGeom prst="rect">
            <a:avLst/>
          </a:prstGeom>
        </p:spPr>
        <p:txBody>
          <a:bodyPr anchor="t"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/>
              <a:t>按一下以編輯母片子標題樣式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/>
          <a:lstStyle/>
          <a:p>
            <a:fld id="{E1B1A360-5687-4D23-A56D-BC0A46E7B64E}" type="datetimeFigureOut">
              <a:rPr lang="zh-TW" altLang="en-US" smtClean="0"/>
              <a:t>2025/4/3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/>
          <a:lstStyle/>
          <a:p>
            <a:fld id="{06B2B9FC-5DCF-4822-86BC-2F138C9B659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232648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970450"/>
          </a:xfrm>
          <a:prstGeom prst="rect">
            <a:avLst/>
          </a:prstGeo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3795" y="1732449"/>
            <a:ext cx="10353762" cy="4058751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/>
          <a:lstStyle/>
          <a:p>
            <a:fld id="{E1B1A360-5687-4D23-A56D-BC0A46E7B64E}" type="datetimeFigureOut">
              <a:rPr lang="zh-TW" altLang="en-US" smtClean="0"/>
              <a:t>2025/4/3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/>
          <a:lstStyle/>
          <a:p>
            <a:fld id="{06B2B9FC-5DCF-4822-86BC-2F138C9B659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188885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1761067"/>
            <a:ext cx="9590550" cy="1828813"/>
          </a:xfrm>
          <a:prstGeom prst="rect">
            <a:avLst/>
          </a:prstGeom>
        </p:spPr>
        <p:txBody>
          <a:bodyPr anchor="b"/>
          <a:lstStyle>
            <a:lvl1pPr algn="ctr">
              <a:defRPr sz="4000" b="0" cap="none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3589879"/>
            <a:ext cx="9590550" cy="1507054"/>
          </a:xfrm>
          <a:prstGeom prst="rect">
            <a:avLst/>
          </a:prstGeo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/>
          <a:lstStyle/>
          <a:p>
            <a:fld id="{E1B1A360-5687-4D23-A56D-BC0A46E7B64E}" type="datetimeFigureOut">
              <a:rPr lang="zh-TW" altLang="en-US" smtClean="0"/>
              <a:t>2025/4/3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/>
          <a:lstStyle/>
          <a:p>
            <a:fld id="{06B2B9FC-5DCF-4822-86BC-2F138C9B659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025498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970450"/>
          </a:xfrm>
          <a:prstGeom prst="rect">
            <a:avLst/>
          </a:prstGeo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1732449"/>
            <a:ext cx="5060497" cy="4058750"/>
          </a:xfrm>
          <a:prstGeom prst="rect">
            <a:avLst/>
          </a:prstGeom>
        </p:spPr>
        <p:txBody>
          <a:bodyPr anchor="t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2892" y="1732449"/>
            <a:ext cx="5064665" cy="4058751"/>
          </a:xfrm>
          <a:prstGeom prst="rect">
            <a:avLst/>
          </a:prstGeom>
        </p:spPr>
        <p:txBody>
          <a:bodyPr anchor="t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/>
          <a:lstStyle/>
          <a:p>
            <a:fld id="{E1B1A360-5687-4D23-A56D-BC0A46E7B64E}" type="datetimeFigureOut">
              <a:rPr lang="zh-TW" altLang="en-US" smtClean="0"/>
              <a:t>2025/4/3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/>
          <a:lstStyle/>
          <a:p>
            <a:fld id="{06B2B9FC-5DCF-4822-86BC-2F138C9B659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693892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 descr="Slate-V2-HD-comp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795" y="1734506"/>
            <a:ext cx="5089072" cy="4148769"/>
          </a:xfrm>
          <a:prstGeom prst="rect">
            <a:avLst/>
          </a:prstGeom>
        </p:spPr>
      </p:pic>
      <p:pic>
        <p:nvPicPr>
          <p:cNvPr id="21" name="Picture 20" descr="Slate-V2-HD-comp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8485" y="1734506"/>
            <a:ext cx="5089072" cy="414876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9704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5872" y="1835254"/>
            <a:ext cx="4876344" cy="544884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5872" y="2380137"/>
            <a:ext cx="4876344" cy="3411063"/>
          </a:xfrm>
          <a:prstGeom prst="rect">
            <a:avLst/>
          </a:prstGeo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94967" y="1835254"/>
            <a:ext cx="4895330" cy="544883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94967" y="2380137"/>
            <a:ext cx="4895330" cy="3411063"/>
          </a:xfrm>
          <a:prstGeom prst="rect">
            <a:avLst/>
          </a:prstGeo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/>
          <a:lstStyle/>
          <a:p>
            <a:fld id="{E1B1A360-5687-4D23-A56D-BC0A46E7B64E}" type="datetimeFigureOut">
              <a:rPr lang="zh-TW" altLang="en-US" smtClean="0"/>
              <a:t>2025/4/3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/>
          <a:lstStyle/>
          <a:p>
            <a:fld id="{06B2B9FC-5DCF-4822-86BC-2F138C9B659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993172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970450"/>
          </a:xfrm>
          <a:prstGeom prst="rect">
            <a:avLst/>
          </a:prstGeo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/>
          <a:lstStyle/>
          <a:p>
            <a:fld id="{E1B1A360-5687-4D23-A56D-BC0A46E7B64E}" type="datetimeFigureOut">
              <a:rPr lang="zh-TW" altLang="en-US" smtClean="0"/>
              <a:t>2025/4/3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/>
          <a:lstStyle/>
          <a:p>
            <a:fld id="{06B2B9FC-5DCF-4822-86BC-2F138C9B659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834763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/>
          <a:lstStyle/>
          <a:p>
            <a:fld id="{E1B1A360-5687-4D23-A56D-BC0A46E7B64E}" type="datetimeFigureOut">
              <a:rPr lang="zh-TW" altLang="en-US" smtClean="0"/>
              <a:t>2025/4/3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/>
          <a:lstStyle/>
          <a:p>
            <a:fld id="{06B2B9FC-5DCF-4822-86BC-2F138C9B659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48658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輔助字幕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3706889" cy="1821918"/>
          </a:xfrm>
          <a:prstGeom prst="rect">
            <a:avLst/>
          </a:prstGeo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55633" y="609600"/>
            <a:ext cx="6411924" cy="51816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2431518"/>
            <a:ext cx="3706889" cy="3359681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/>
          <a:lstStyle/>
          <a:p>
            <a:fld id="{E1B1A360-5687-4D23-A56D-BC0A46E7B64E}" type="datetimeFigureOut">
              <a:rPr lang="zh-TW" altLang="en-US" smtClean="0"/>
              <a:t>2025/4/3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/>
          <a:lstStyle/>
          <a:p>
            <a:fld id="{06B2B9FC-5DCF-4822-86BC-2F138C9B659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701590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輔助字幕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1" descr="Slate-V2-HD-vert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3665" y="609600"/>
            <a:ext cx="3584166" cy="520483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923"/>
            <a:ext cx="5934949" cy="1829338"/>
          </a:xfrm>
          <a:prstGeom prst="rect">
            <a:avLst/>
          </a:prstGeom>
        </p:spPr>
        <p:txBody>
          <a:bodyPr anchor="b">
            <a:noAutofit/>
          </a:bodyPr>
          <a:lstStyle>
            <a:lvl1pPr algn="ctr">
              <a:defRPr sz="3200" b="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42551" y="763702"/>
            <a:ext cx="3275751" cy="4912822"/>
          </a:xfrm>
          <a:prstGeom prst="rect">
            <a:avLst/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2439261"/>
            <a:ext cx="5934949" cy="3376134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/>
          <a:lstStyle/>
          <a:p>
            <a:fld id="{E1B1A360-5687-4D23-A56D-BC0A46E7B64E}" type="datetimeFigureOut">
              <a:rPr lang="zh-TW" altLang="en-US" smtClean="0"/>
              <a:t>2025/4/3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/>
          <a:lstStyle/>
          <a:p>
            <a:fld id="{06B2B9FC-5DCF-4822-86BC-2F138C9B659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265598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全景圖片 (含輔助字幕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Slate-V2-HD-pano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883" y="547807"/>
            <a:ext cx="10141799" cy="381680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565255"/>
            <a:ext cx="10355326" cy="543472"/>
          </a:xfrm>
          <a:prstGeom prst="rect">
            <a:avLst/>
          </a:prstGeom>
        </p:spPr>
        <p:txBody>
          <a:bodyPr anchor="b">
            <a:normAutofit/>
          </a:bodyPr>
          <a:lstStyle>
            <a:lvl1pPr algn="ctr">
              <a:defRPr sz="28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69349" y="695009"/>
            <a:ext cx="9845346" cy="3525671"/>
          </a:xfrm>
          <a:prstGeom prst="rect">
            <a:avLst/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53762" cy="682472"/>
          </a:xfrm>
          <a:prstGeom prst="rect">
            <a:avLst/>
          </a:prstGeo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/>
          <a:lstStyle/>
          <a:p>
            <a:fld id="{C764DE79-268F-4C1A-8933-263129D2AF90}" type="datetimeFigureOut">
              <a:rPr lang="en-US" smtClean="0"/>
              <a:t>4/3/25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082158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標題與輔助字幕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8437"/>
            <a:ext cx="10353762" cy="3534344"/>
          </a:xfrm>
          <a:prstGeom prst="rect">
            <a:avLst/>
          </a:prstGeom>
        </p:spPr>
        <p:txBody>
          <a:bodyPr anchor="ctr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95180"/>
            <a:ext cx="10353763" cy="1501826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/>
          <a:lstStyle/>
          <a:p>
            <a:fld id="{C764DE79-268F-4C1A-8933-263129D2AF90}" type="datetimeFigureOut">
              <a:rPr lang="en-US" smtClean="0"/>
              <a:t>4/3/25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659934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 (含輔助字幕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  <a:prstGeom prst="rect">
            <a:avLst/>
          </a:prstGeom>
        </p:spPr>
        <p:txBody>
          <a:bodyPr anchor="ctr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32749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304353"/>
            <a:ext cx="10353763" cy="1489496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/>
          <a:lstStyle/>
          <a:p>
            <a:fld id="{C764DE79-268F-4C1A-8933-263129D2AF90}" type="datetimeFigureOut">
              <a:rPr lang="en-US" smtClean="0"/>
              <a:t>4/3/25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990600" y="88479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04716" y="292825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23639585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2126942"/>
            <a:ext cx="10353763" cy="2511835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84" y="4650556"/>
            <a:ext cx="10352199" cy="1140644"/>
          </a:xfrm>
          <a:prstGeom prst="rect">
            <a:avLst/>
          </a:prstGeo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/>
          <a:lstStyle/>
          <a:p>
            <a:fld id="{C764DE79-268F-4C1A-8933-263129D2AF90}" type="datetimeFigureOut">
              <a:rPr lang="en-US" smtClean="0"/>
              <a:t>4/3/25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4528905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970450"/>
          </a:xfrm>
          <a:prstGeom prst="rect">
            <a:avLst/>
          </a:prstGeo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5" y="1885950"/>
            <a:ext cx="3300984" cy="576262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5" y="2571750"/>
            <a:ext cx="3300984" cy="3219450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6711" y="1885950"/>
            <a:ext cx="3300984" cy="576262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435" y="2571750"/>
            <a:ext cx="3300984" cy="3219450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66572" y="1885950"/>
            <a:ext cx="3300984" cy="576262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66572" y="2571750"/>
            <a:ext cx="3300984" cy="3219450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/>
          <a:lstStyle/>
          <a:p>
            <a:fld id="{C764DE79-268F-4C1A-8933-263129D2AF90}" type="datetimeFigureOut">
              <a:rPr lang="en-US" smtClean="0"/>
              <a:t>4/3/25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90562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圖片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ate-V2-HD-3col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962" y="1818214"/>
            <a:ext cx="3339972" cy="1847851"/>
          </a:xfrm>
          <a:prstGeom prst="rect">
            <a:avLst/>
          </a:prstGeom>
        </p:spPr>
      </p:pic>
      <p:pic>
        <p:nvPicPr>
          <p:cNvPr id="36" name="Picture 35" descr="Slate-V2-HD-3col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3800" y="1818214"/>
            <a:ext cx="3339972" cy="1847851"/>
          </a:xfrm>
          <a:prstGeom prst="rect">
            <a:avLst/>
          </a:prstGeom>
        </p:spPr>
      </p:pic>
      <p:pic>
        <p:nvPicPr>
          <p:cNvPr id="37" name="Picture 36" descr="Slate-V2-HD-3col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6051" y="1818214"/>
            <a:ext cx="3339972" cy="1847851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3" cy="970450"/>
          </a:xfrm>
          <a:prstGeom prst="rect">
            <a:avLst/>
          </a:prstGeo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3904106"/>
            <a:ext cx="3300984" cy="576262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18102" y="1938918"/>
            <a:ext cx="3092368" cy="160295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480368"/>
            <a:ext cx="3300984" cy="1310833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88" y="3904106"/>
            <a:ext cx="3300984" cy="576262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45743" y="1939094"/>
            <a:ext cx="3092368" cy="160816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435" y="4480367"/>
            <a:ext cx="3300984" cy="1310833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66697" y="3904106"/>
            <a:ext cx="3300984" cy="576262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75698" y="1934432"/>
            <a:ext cx="3092368" cy="160729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66572" y="4480365"/>
            <a:ext cx="3300984" cy="1310835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/>
          <a:lstStyle/>
          <a:p>
            <a:fld id="{C764DE79-268F-4C1A-8933-263129D2AF90}" type="datetimeFigureOut">
              <a:rPr lang="en-US" smtClean="0"/>
              <a:t>4/3/25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33867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970450"/>
          </a:xfrm>
          <a:prstGeom prst="rect">
            <a:avLst/>
          </a:prstGeo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5" y="1732449"/>
            <a:ext cx="10353762" cy="4058751"/>
          </a:xfrm>
          <a:prstGeom prst="rect">
            <a:avLst/>
          </a:prstGeom>
        </p:spPr>
        <p:txBody>
          <a:bodyPr vert="eaVert" anchor="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/>
          <a:lstStyle/>
          <a:p>
            <a:fld id="{E1B1A360-5687-4D23-A56D-BC0A46E7B64E}" type="datetimeFigureOut">
              <a:rPr lang="zh-TW" altLang="en-US" smtClean="0"/>
              <a:t>2025/4/3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/>
          <a:lstStyle/>
          <a:p>
            <a:fld id="{06B2B9FC-5DCF-4822-86BC-2F138C9B659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2060131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83068" y="609599"/>
            <a:ext cx="2284487" cy="5181601"/>
          </a:xfrm>
          <a:prstGeom prst="rect">
            <a:avLst/>
          </a:prstGeom>
        </p:spPr>
        <p:txBody>
          <a:bodyPr vert="eaVert"/>
          <a:lstStyle>
            <a:lvl1pPr algn="l">
              <a:defRPr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6" y="609599"/>
            <a:ext cx="7916872" cy="5181601"/>
          </a:xfrm>
          <a:prstGeom prst="rect">
            <a:avLst/>
          </a:prstGeom>
        </p:spPr>
        <p:txBody>
          <a:bodyPr vert="eaVert" anchor="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/>
          <a:lstStyle/>
          <a:p>
            <a:fld id="{E1B1A360-5687-4D23-A56D-BC0A46E7B64E}" type="datetimeFigureOut">
              <a:rPr lang="zh-TW" altLang="en-US" smtClean="0"/>
              <a:t>2025/4/3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/>
          <a:lstStyle/>
          <a:p>
            <a:fld id="{06B2B9FC-5DCF-4822-86BC-2F138C9B659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7703541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402F3DFF-B87C-453F-BB99-569C268F82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41F25923-6FFE-448B-BC10-3DE750B0088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C9702C6D-B952-4A9A-9A5D-B7AF98AE6E1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1B1A360-5687-4D23-A56D-BC0A46E7B64E}" type="datetimeFigureOut">
              <a:rPr lang="zh-TW" altLang="en-US" smtClean="0"/>
              <a:t>2025/4/3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D026F589-1979-48CC-8059-C4D17652CC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7DDEBF79-13D5-480E-8CB1-4A59DA7578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06B2B9FC-5DCF-4822-86BC-2F138C9B659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677716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圖片 10">
            <a:extLst>
              <a:ext uri="{FF2B5EF4-FFF2-40B4-BE49-F238E27FC236}">
                <a16:creationId xmlns:a16="http://schemas.microsoft.com/office/drawing/2014/main" id="{378E50C8-908F-4981-BE1D-384B2E40D871}"/>
              </a:ext>
            </a:extLst>
          </p:cNvPr>
          <p:cNvPicPr>
            <a:picLocks noChangeAspect="1"/>
          </p:cNvPicPr>
          <p:nvPr userDrawn="1"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93244" y="5900539"/>
            <a:ext cx="2464171" cy="8085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151041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07" r:id="rId1"/>
    <p:sldLayoutId id="2147483808" r:id="rId2"/>
    <p:sldLayoutId id="2147483809" r:id="rId3"/>
    <p:sldLayoutId id="2147483810" r:id="rId4"/>
    <p:sldLayoutId id="2147483811" r:id="rId5"/>
    <p:sldLayoutId id="2147483812" r:id="rId6"/>
    <p:sldLayoutId id="2147483813" r:id="rId7"/>
    <p:sldLayoutId id="2147483814" r:id="rId8"/>
    <p:sldLayoutId id="2147483815" r:id="rId9"/>
    <p:sldLayoutId id="2147483816" r:id="rId10"/>
    <p:sldLayoutId id="2147483817" r:id="rId11"/>
    <p:sldLayoutId id="2147483818" r:id="rId12"/>
    <p:sldLayoutId id="2147483819" r:id="rId13"/>
    <p:sldLayoutId id="2147483820" r:id="rId14"/>
    <p:sldLayoutId id="2147483821" r:id="rId15"/>
    <p:sldLayoutId id="2147483822" r:id="rId16"/>
    <p:sldLayoutId id="2147483823" r:id="rId17"/>
    <p:sldLayoutId id="2147483650" r:id="rId18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20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1pPr>
      <a:lvl2pPr marL="720000" indent="-270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"/>
        <a:defRPr sz="18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2pPr>
      <a:lvl3pPr marL="1026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6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3pPr>
      <a:lvl4pPr marL="1386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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4pPr>
      <a:lvl5pPr marL="1674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5pPr>
      <a:lvl6pPr marL="20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6pPr>
      <a:lvl7pPr marL="240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7pPr>
      <a:lvl8pPr marL="278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8pPr>
      <a:lvl9pPr marL="310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8.png"/><Relationship Id="rId4" Type="http://schemas.openxmlformats.org/officeDocument/2006/relationships/image" Target="../media/image7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直線接點 1">
            <a:extLst>
              <a:ext uri="{FF2B5EF4-FFF2-40B4-BE49-F238E27FC236}">
                <a16:creationId xmlns:a16="http://schemas.microsoft.com/office/drawing/2014/main" id="{411DB682-58F7-5D40-A2CF-C96CC5FE4E83}"/>
              </a:ext>
            </a:extLst>
          </p:cNvPr>
          <p:cNvCxnSpPr>
            <a:cxnSpLocks/>
          </p:cNvCxnSpPr>
          <p:nvPr/>
        </p:nvCxnSpPr>
        <p:spPr>
          <a:xfrm>
            <a:off x="0" y="683377"/>
            <a:ext cx="12192000" cy="0"/>
          </a:xfrm>
          <a:prstGeom prst="line">
            <a:avLst/>
          </a:prstGeom>
          <a:ln w="25400">
            <a:gradFill flip="none" rotWithShape="1">
              <a:gsLst>
                <a:gs pos="20000">
                  <a:schemeClr val="bg1">
                    <a:lumMod val="95000"/>
                  </a:schemeClr>
                </a:gs>
                <a:gs pos="88000">
                  <a:schemeClr val="tx1"/>
                </a:gs>
              </a:gsLst>
              <a:lin ang="10800000" scaled="0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文字方塊 2">
            <a:extLst>
              <a:ext uri="{FF2B5EF4-FFF2-40B4-BE49-F238E27FC236}">
                <a16:creationId xmlns:a16="http://schemas.microsoft.com/office/drawing/2014/main" id="{E6303ECA-BAA2-B44C-B735-5BDCC9E0261C}"/>
              </a:ext>
            </a:extLst>
          </p:cNvPr>
          <p:cNvSpPr txBox="1"/>
          <p:nvPr/>
        </p:nvSpPr>
        <p:spPr>
          <a:xfrm>
            <a:off x="693905" y="98602"/>
            <a:ext cx="1415772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3200" b="1" dirty="0">
                <a:latin typeface="微軟正黑體" panose="020B0604030504040204" pitchFamily="34" charset="-120"/>
              </a:rPr>
              <a:t>何相儀</a:t>
            </a:r>
            <a:endParaRPr lang="en-US" altLang="zh-TW" sz="3200" b="1" dirty="0">
              <a:latin typeface="微軟正黑體" panose="020B0604030504040204" pitchFamily="34" charset="-120"/>
            </a:endParaRPr>
          </a:p>
          <a:p>
            <a:r>
              <a:rPr lang="zh-TW" altLang="en-US" sz="3200" b="1" dirty="0">
                <a:latin typeface="微軟正黑體" panose="020B0604030504040204" pitchFamily="34" charset="-120"/>
              </a:rPr>
              <a:t> </a:t>
            </a: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72D169C0-29F4-7045-8E4C-A22FF94C0709}"/>
              </a:ext>
            </a:extLst>
          </p:cNvPr>
          <p:cNvSpPr/>
          <p:nvPr/>
        </p:nvSpPr>
        <p:spPr>
          <a:xfrm>
            <a:off x="693906" y="1033040"/>
            <a:ext cx="7736586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zh-TW" altLang="en-US" sz="16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現職</a:t>
            </a:r>
            <a:endParaRPr lang="en-US" altLang="zh-TW" sz="1600" b="1" dirty="0">
              <a:latin typeface="Microsoft JhengHei" panose="020B0604030504040204" pitchFamily="34" charset="-120"/>
              <a:ea typeface="Microsoft JhengHei" panose="020B0604030504040204" pitchFamily="34" charset="-120"/>
            </a:endParaRPr>
          </a:p>
          <a:p>
            <a:pPr algn="just"/>
            <a:r>
              <a:rPr lang="en-US" altLang="zh-TW" sz="16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•</a:t>
            </a:r>
            <a:r>
              <a:rPr lang="zh-TW" altLang="en-US" sz="16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   何相儀建築師事務所主持建築師                                                                   </a:t>
            </a:r>
            <a:r>
              <a:rPr lang="en-US" altLang="zh-TW" sz="16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2024~</a:t>
            </a:r>
            <a:r>
              <a:rPr lang="zh-TW" altLang="en-US" sz="16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迄今</a:t>
            </a:r>
          </a:p>
          <a:p>
            <a:pPr algn="just"/>
            <a:r>
              <a:rPr lang="en-US" altLang="zh-TW" sz="16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•</a:t>
            </a:r>
            <a:r>
              <a:rPr lang="zh-TW" altLang="en-US" sz="16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   美國建築師學會臺北分會（</a:t>
            </a:r>
            <a:r>
              <a:rPr lang="en-US" altLang="zh-TW" sz="16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AIA Taipei</a:t>
            </a:r>
            <a:r>
              <a:rPr lang="zh-TW" altLang="en-US" sz="16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）共同青年長                             </a:t>
            </a:r>
            <a:r>
              <a:rPr lang="en-US" altLang="zh-TW" sz="16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2023~</a:t>
            </a:r>
            <a:r>
              <a:rPr lang="zh-TW" altLang="en-US" sz="16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迄今</a:t>
            </a:r>
            <a:r>
              <a:rPr lang="en-US" altLang="zh-TW" sz="16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	</a:t>
            </a:r>
          </a:p>
          <a:p>
            <a:pPr algn="just"/>
            <a:r>
              <a:rPr lang="zh-TW" altLang="en-US" sz="16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學歷</a:t>
            </a:r>
          </a:p>
          <a:p>
            <a:r>
              <a:rPr lang="en-US" altLang="zh-TW" sz="16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•</a:t>
            </a:r>
            <a:r>
              <a:rPr lang="zh-TW" altLang="en-US" sz="16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   哥倫比亞大學</a:t>
            </a:r>
            <a:r>
              <a:rPr lang="en-US" altLang="zh-TW" sz="16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Columbia University</a:t>
            </a:r>
            <a:r>
              <a:rPr lang="zh-TW" altLang="en-US" sz="16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建築碩士（</a:t>
            </a:r>
            <a:r>
              <a:rPr lang="en-US" altLang="zh-TW" sz="1600" b="1" dirty="0" err="1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MArch</a:t>
            </a:r>
            <a:r>
              <a:rPr lang="zh-TW" altLang="en-US" sz="16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）                                  </a:t>
            </a:r>
            <a:r>
              <a:rPr lang="en-US" altLang="zh-TW" sz="16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2016 </a:t>
            </a:r>
          </a:p>
          <a:p>
            <a:pPr algn="just"/>
            <a:r>
              <a:rPr lang="en-US" altLang="zh-TW" sz="16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•</a:t>
            </a:r>
            <a:r>
              <a:rPr lang="zh-TW" altLang="en-US" sz="16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   紐約大學</a:t>
            </a:r>
            <a:r>
              <a:rPr lang="en-US" altLang="zh-TW" sz="16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New York University</a:t>
            </a:r>
            <a:r>
              <a:rPr lang="zh-TW" altLang="en-US" sz="16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都市設計與建築學學士（</a:t>
            </a:r>
            <a:r>
              <a:rPr lang="en-US" altLang="zh-TW" sz="16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BA</a:t>
            </a:r>
            <a:r>
              <a:rPr lang="zh-TW" altLang="en-US" sz="16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）</a:t>
            </a:r>
            <a:endParaRPr lang="en-US" altLang="zh-TW" sz="1600" b="1" dirty="0">
              <a:latin typeface="Microsoft JhengHei" panose="020B0604030504040204" pitchFamily="34" charset="-120"/>
              <a:ea typeface="Microsoft JhengHei" panose="020B0604030504040204" pitchFamily="34" charset="-120"/>
            </a:endParaRPr>
          </a:p>
          <a:p>
            <a:pPr algn="just"/>
            <a:r>
              <a:rPr lang="zh-TW" altLang="en-US" sz="16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     獲頒畢業榮譽 </a:t>
            </a:r>
            <a:r>
              <a:rPr lang="en-US" altLang="zh-TW" sz="16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Founders</a:t>
            </a:r>
            <a:r>
              <a:rPr lang="en-US" altLang="zh-TW" sz="1600" b="1" dirty="0"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‘ </a:t>
            </a:r>
            <a:r>
              <a:rPr lang="en-US" altLang="zh-TW" sz="16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Day Award</a:t>
            </a:r>
            <a:r>
              <a:rPr lang="zh-TW" altLang="en-US" sz="16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                                                                    </a:t>
            </a:r>
            <a:r>
              <a:rPr lang="en-US" altLang="zh-TW" sz="16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2013 </a:t>
            </a:r>
          </a:p>
          <a:p>
            <a:pPr algn="just"/>
            <a:endParaRPr lang="en-US" altLang="zh-TW" sz="1600" b="1" dirty="0">
              <a:latin typeface="Microsoft JhengHei" panose="020B0604030504040204" pitchFamily="34" charset="-120"/>
              <a:ea typeface="Microsoft JhengHei" panose="020B0604030504040204" pitchFamily="34" charset="-120"/>
            </a:endParaRPr>
          </a:p>
          <a:p>
            <a:pPr algn="just"/>
            <a:r>
              <a:rPr lang="zh-TW" altLang="en-US" sz="16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經歷	</a:t>
            </a:r>
            <a:endParaRPr lang="en-US" altLang="zh-TW" sz="1600" b="1" dirty="0">
              <a:latin typeface="Microsoft JhengHei" panose="020B0604030504040204" pitchFamily="34" charset="-120"/>
              <a:ea typeface="Microsoft JhengHei" panose="020B0604030504040204" pitchFamily="34" charset="-120"/>
            </a:endParaRPr>
          </a:p>
          <a:p>
            <a:pPr algn="just"/>
            <a:endParaRPr lang="zh-TW" altLang="en-US" sz="1600" b="1" dirty="0">
              <a:latin typeface="Microsoft JhengHei" panose="020B0604030504040204" pitchFamily="34" charset="-120"/>
              <a:ea typeface="Microsoft JhengHei" panose="020B0604030504040204" pitchFamily="34" charset="-120"/>
            </a:endParaRPr>
          </a:p>
          <a:p>
            <a:pPr algn="just"/>
            <a:r>
              <a:rPr lang="en-US" altLang="zh-TW" sz="16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•</a:t>
            </a:r>
            <a:r>
              <a:rPr lang="zh-TW" altLang="en-US" sz="16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   </a:t>
            </a:r>
            <a:r>
              <a:rPr lang="en-US" altLang="zh-TW" sz="16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Skidmore, Owings &amp; Merrill</a:t>
            </a:r>
            <a:r>
              <a:rPr lang="zh-TW" altLang="en-US" sz="16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（</a:t>
            </a:r>
            <a:r>
              <a:rPr lang="en-US" altLang="zh-TW" sz="16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SOM</a:t>
            </a:r>
            <a:r>
              <a:rPr lang="zh-TW" altLang="en-US" sz="16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）建築師 </a:t>
            </a:r>
            <a:r>
              <a:rPr lang="en-US" altLang="zh-TW" sz="16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	</a:t>
            </a:r>
            <a:r>
              <a:rPr lang="zh-TW" altLang="en-US" sz="16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                                    </a:t>
            </a:r>
            <a:r>
              <a:rPr lang="en-US" altLang="zh-TW" sz="16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2020~2023</a:t>
            </a:r>
            <a:endParaRPr lang="zh-TW" altLang="en-US" sz="1600" b="1" dirty="0">
              <a:latin typeface="Microsoft JhengHei" panose="020B0604030504040204" pitchFamily="34" charset="-120"/>
              <a:ea typeface="Microsoft JhengHei" panose="020B0604030504040204" pitchFamily="34" charset="-120"/>
            </a:endParaRPr>
          </a:p>
          <a:p>
            <a:pPr algn="just"/>
            <a:r>
              <a:rPr lang="en-US" altLang="zh-TW" sz="16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•</a:t>
            </a:r>
            <a:r>
              <a:rPr lang="zh-TW" altLang="en-US" sz="16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   </a:t>
            </a:r>
            <a:r>
              <a:rPr lang="en-US" altLang="zh-TW" sz="16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NBBJ</a:t>
            </a:r>
            <a:r>
              <a:rPr lang="zh-TW" altLang="en-US" sz="16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 建築事務所  建築師</a:t>
            </a:r>
            <a:r>
              <a:rPr lang="en-US" altLang="zh-TW" sz="16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					</a:t>
            </a:r>
            <a:r>
              <a:rPr lang="zh-TW" altLang="en-US" sz="16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                                    </a:t>
            </a:r>
            <a:r>
              <a:rPr lang="en-US" altLang="zh-TW" sz="16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2016~2020</a:t>
            </a:r>
            <a:endParaRPr lang="zh-TW" altLang="en-US" sz="1600" b="1" dirty="0">
              <a:latin typeface="Microsoft JhengHei" panose="020B0604030504040204" pitchFamily="34" charset="-120"/>
              <a:ea typeface="Microsoft JhengHei" panose="020B0604030504040204" pitchFamily="34" charset="-120"/>
            </a:endParaRPr>
          </a:p>
          <a:p>
            <a:pPr algn="just"/>
            <a:r>
              <a:rPr lang="en-US" altLang="zh-TW" sz="16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•</a:t>
            </a:r>
            <a:r>
              <a:rPr lang="zh-TW" altLang="en-US" sz="16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   臺灣註冊建築師、臺北市開業建築師</a:t>
            </a:r>
            <a:endParaRPr lang="en-US" altLang="zh-TW" sz="1600" b="1" dirty="0">
              <a:latin typeface="Microsoft JhengHei" panose="020B0604030504040204" pitchFamily="34" charset="-120"/>
              <a:ea typeface="Microsoft JhengHei" panose="020B0604030504040204" pitchFamily="34" charset="-120"/>
            </a:endParaRPr>
          </a:p>
          <a:p>
            <a:pPr algn="just"/>
            <a:r>
              <a:rPr lang="en-US" altLang="zh-TW" sz="16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•</a:t>
            </a:r>
            <a:r>
              <a:rPr lang="zh-TW" altLang="en-US" sz="16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   美國註冊建築師（加州、紐約州、伊利諾州）</a:t>
            </a:r>
            <a:endParaRPr lang="en-US" altLang="zh-TW" sz="1600" b="1" dirty="0">
              <a:latin typeface="Microsoft JhengHei" panose="020B0604030504040204" pitchFamily="34" charset="-120"/>
              <a:ea typeface="Microsoft JhengHei" panose="020B0604030504040204" pitchFamily="34" charset="-120"/>
            </a:endParaRPr>
          </a:p>
          <a:p>
            <a:pPr algn="just"/>
            <a:r>
              <a:rPr lang="en-US" altLang="zh-TW" sz="16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•</a:t>
            </a:r>
            <a:r>
              <a:rPr lang="zh-TW" altLang="en-US" sz="16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   美國綠建築專業人員 </a:t>
            </a:r>
            <a:r>
              <a:rPr lang="en-US" altLang="zh-TW" sz="16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LEED AP BD+C</a:t>
            </a:r>
          </a:p>
          <a:p>
            <a:pPr algn="just"/>
            <a:r>
              <a:rPr lang="en-US" altLang="zh-TW" sz="16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•</a:t>
            </a:r>
            <a:r>
              <a:rPr lang="zh-TW" altLang="en-US" sz="16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   美國國家建築註冊委員會（</a:t>
            </a:r>
            <a:r>
              <a:rPr lang="en-US" altLang="zh-TW" sz="16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NCARB</a:t>
            </a:r>
            <a:r>
              <a:rPr lang="zh-TW" altLang="en-US" sz="16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）認證</a:t>
            </a:r>
            <a:endParaRPr lang="en-US" altLang="zh-TW" sz="1600" b="1" dirty="0">
              <a:latin typeface="Microsoft JhengHei" panose="020B0604030504040204" pitchFamily="34" charset="-120"/>
              <a:ea typeface="Microsoft JhengHei" panose="020B0604030504040204" pitchFamily="34" charset="-120"/>
            </a:endParaRPr>
          </a:p>
          <a:p>
            <a:pPr algn="just"/>
            <a:r>
              <a:rPr lang="en-US" altLang="zh-TW" sz="16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•</a:t>
            </a:r>
            <a:r>
              <a:rPr lang="zh-TW" altLang="en-US" sz="16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   國立成功大學建築學系兼任助理教授</a:t>
            </a:r>
          </a:p>
          <a:p>
            <a:pPr algn="just"/>
            <a:r>
              <a:rPr lang="en-US" altLang="zh-TW" sz="16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•</a:t>
            </a:r>
            <a:r>
              <a:rPr lang="zh-TW" altLang="en-US" sz="16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   淡江大學建築學系兼任助理教授級專業技術人員</a:t>
            </a:r>
          </a:p>
          <a:p>
            <a:pPr algn="just"/>
            <a:r>
              <a:rPr lang="en-US" altLang="zh-TW" sz="16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•</a:t>
            </a:r>
            <a:r>
              <a:rPr lang="zh-TW" altLang="en-US" sz="16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   美國南加大建築學院（</a:t>
            </a:r>
            <a:r>
              <a:rPr lang="en-US" altLang="zh-TW" sz="16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USC School of Architecture</a:t>
            </a:r>
            <a:r>
              <a:rPr lang="zh-TW" altLang="en-US" sz="16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）參數式設計客座講師</a:t>
            </a:r>
          </a:p>
          <a:p>
            <a:pPr algn="just"/>
            <a:endParaRPr lang="en-US" altLang="zh-TW" sz="1600" b="1" dirty="0">
              <a:latin typeface="Microsoft JhengHei" panose="020B0604030504040204" pitchFamily="34" charset="-120"/>
              <a:ea typeface="Microsoft JhengHei" panose="020B0604030504040204" pitchFamily="34" charset="-120"/>
            </a:endParaRPr>
          </a:p>
        </p:txBody>
      </p:sp>
      <p:pic>
        <p:nvPicPr>
          <p:cNvPr id="6" name="圖片 5">
            <a:extLst>
              <a:ext uri="{FF2B5EF4-FFF2-40B4-BE49-F238E27FC236}">
                <a16:creationId xmlns:a16="http://schemas.microsoft.com/office/drawing/2014/main" id="{6C6AC1FC-4802-0FAA-AB48-04BEA1DCA01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38744" y="1028624"/>
            <a:ext cx="2639393" cy="3393814"/>
          </a:xfrm>
          <a:prstGeom prst="rect">
            <a:avLst/>
          </a:prstGeom>
        </p:spPr>
      </p:pic>
      <p:pic>
        <p:nvPicPr>
          <p:cNvPr id="7" name="06. 何相儀_0403.wav">
            <a:hlinkClick r:id="" action="ppaction://media"/>
            <a:extLst>
              <a:ext uri="{FF2B5EF4-FFF2-40B4-BE49-F238E27FC236}">
                <a16:creationId xmlns:a16="http://schemas.microsoft.com/office/drawing/2014/main" id="{91B34AF8-7C82-24C8-68FA-E78E7A82144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788850" y="5889619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47365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3495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石板">
  <a:themeElements>
    <a:clrScheme name="石板">
      <a:dk1>
        <a:sysClr val="windowText" lastClr="000000"/>
      </a:dk1>
      <a:lt1>
        <a:sysClr val="window" lastClr="FFFFFF"/>
      </a:lt1>
      <a:dk2>
        <a:srgbClr val="212123"/>
      </a:dk2>
      <a:lt2>
        <a:srgbClr val="DADADA"/>
      </a:lt2>
      <a:accent1>
        <a:srgbClr val="BC451B"/>
      </a:accent1>
      <a:accent2>
        <a:srgbClr val="D3BA68"/>
      </a:accent2>
      <a:accent3>
        <a:srgbClr val="BB8640"/>
      </a:accent3>
      <a:accent4>
        <a:srgbClr val="AD9277"/>
      </a:accent4>
      <a:accent5>
        <a:srgbClr val="A55A43"/>
      </a:accent5>
      <a:accent6>
        <a:srgbClr val="AD9D7B"/>
      </a:accent6>
      <a:hlink>
        <a:srgbClr val="E98052"/>
      </a:hlink>
      <a:folHlink>
        <a:srgbClr val="F4B69B"/>
      </a:folHlink>
    </a:clrScheme>
    <a:fontScheme name="石板">
      <a:majorFont>
        <a:latin typeface="Calisto MT" panose="02040603050505030304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alisto MT" panose="02040603050505030304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石板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63500" dist="25400" dir="5400000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hardEdge"/>
          </a:sp3d>
        </a:effectStyle>
      </a:effectStyleLst>
      <a:bgFillStyleLst>
        <a:solidFill>
          <a:schemeClr val="phClr"/>
        </a:solidFill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lumMod val="80000"/>
              </a:schemeClr>
              <a:schemeClr val="phClr">
                <a:tint val="98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ate" id="{C3F70B94-7CE9-428E-ADC1-3269CC2C3385}" vid="{3F2DE9A5-64E6-437C-A389-CC4477E817E8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TM04033929[[fn=石板]]</Template>
  <TotalTime>2519</TotalTime>
  <Words>174</Words>
  <Application>Microsoft Macintosh PowerPoint</Application>
  <PresentationFormat>寬螢幕</PresentationFormat>
  <Paragraphs>21</Paragraphs>
  <Slides>1</Slides>
  <Notes>0</Notes>
  <HiddenSlides>0</HiddenSlides>
  <MMClips>1</MMClips>
  <ScaleCrop>false</ScaleCrop>
  <HeadingPairs>
    <vt:vector size="6" baseType="variant">
      <vt:variant>
        <vt:lpstr>使用字型</vt:lpstr>
      </vt:variant>
      <vt:variant>
        <vt:i4>6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</vt:i4>
      </vt:variant>
    </vt:vector>
  </HeadingPairs>
  <TitlesOfParts>
    <vt:vector size="8" baseType="lpstr">
      <vt:lpstr>Microsoft JhengHei</vt:lpstr>
      <vt:lpstr>Microsoft JhengHei</vt:lpstr>
      <vt:lpstr>Arial Unicode MS</vt:lpstr>
      <vt:lpstr>Calibri</vt:lpstr>
      <vt:lpstr>Calisto MT</vt:lpstr>
      <vt:lpstr>Wingdings 2</vt:lpstr>
      <vt:lpstr>石板</vt:lpstr>
      <vt:lpstr>PowerPoint 簡報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懷安 劉</dc:creator>
  <cp:lastModifiedBy>PHChen</cp:lastModifiedBy>
  <cp:revision>73</cp:revision>
  <dcterms:created xsi:type="dcterms:W3CDTF">2020-08-24T02:03:28Z</dcterms:created>
  <dcterms:modified xsi:type="dcterms:W3CDTF">2025-04-03T06:07:03Z</dcterms:modified>
</cp:coreProperties>
</file>