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72" r:id="rId14"/>
    <p:sldId id="273" r:id="rId1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top_0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76250"/>
            <a:ext cx="26765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buFont typeface="Wingdings" pitchFamily="2" charset="2"/>
              <a:buNone/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latin typeface="華康行書體" pitchFamily="65" charset="-120"/>
                <a:ea typeface="華康行書體" pitchFamily="65" charset="-120"/>
              </a:defRPr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ED5F8CFC-CFF6-4E50-A24E-95883702EE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86596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04724F0C-99C1-43E9-BA02-0B793E3368E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27224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CA4893B6-29E0-4F2D-8DF1-7F5A67F2B22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8827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987675" y="1916113"/>
            <a:ext cx="2876550" cy="4210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16625" y="1916113"/>
            <a:ext cx="2876550" cy="42100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5C48C48E-6C10-43A7-950E-C094A3727A8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8763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82B0E6F0-D8DF-45E4-A921-BCB574F021C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90942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F089BBD3-A0D2-4D91-8448-515F310553B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1628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E88C1F32-0FD8-4911-B497-C6838C578C0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20792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876F3E94-8CC3-4C49-893C-A9AC5C7B49C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00052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B36FC652-BBAE-4F9D-9671-2722F99EC73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79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8CD83E27-2B29-41D6-A475-94D36AA07A5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5114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84975" y="908050"/>
            <a:ext cx="2108200" cy="521811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908050"/>
            <a:ext cx="6175375" cy="521811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pPr>
              <a:defRPr/>
            </a:pPr>
            <a:fld id="{D6CE31F0-5DB2-4075-839A-3B6C8511DC6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998542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接點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橢圓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28" name="標題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日期版面配置區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E013E-0E3E-4866-8170-28AD273553A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13674193"/>
      </p:ext>
    </p:extLst>
  </p:cSld>
  <p:clrMapOvr>
    <a:masterClrMapping/>
  </p:clrMapOvr>
  <p:transition advTm="500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79EF4-EE57-4D83-857E-4BE370A239B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18006906"/>
      </p:ext>
    </p:extLst>
  </p:cSld>
  <p:clrMapOvr>
    <a:masterClrMapping/>
  </p:clrMapOvr>
  <p:transition advTm="500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08D7E-CDFE-4C3D-B95C-ABB6327007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37545390"/>
      </p:ext>
    </p:extLst>
  </p:cSld>
  <p:clrMapOvr>
    <a:masterClrMapping/>
  </p:clrMapOvr>
  <p:transition advTm="500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1BCF8-3B9A-4346-958C-8C698D710E9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87427282"/>
      </p:ext>
    </p:extLst>
  </p:cSld>
  <p:clrMapOvr>
    <a:masterClrMapping/>
  </p:clrMapOvr>
  <p:transition advTm="500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線接點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2" name="內容版面配置區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4" name="內容版面配置區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0F78-5BFD-464B-9A1C-5ED7FF691EA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日期版面配置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25877000"/>
      </p:ext>
    </p:extLst>
  </p:cSld>
  <p:clrMapOvr>
    <a:masterClrMapping/>
  </p:clrMapOvr>
  <p:transition advTm="500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45AF5-CD57-464A-9D5D-A53BFFFF793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59849987"/>
      </p:ext>
    </p:extLst>
  </p:cSld>
  <p:clrMapOvr>
    <a:masterClrMapping/>
  </p:clrMapOvr>
  <p:transition advTm="500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C4530-B80C-4829-A484-D97133D9791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14846160"/>
      </p:ext>
    </p:extLst>
  </p:cSld>
  <p:clrMapOvr>
    <a:masterClrMapping/>
  </p:clrMapOvr>
  <p:transition advTm="500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內容版面配置區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1" name="標題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AB44B-8353-49F2-945D-F3B6E892FA5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10680696"/>
      </p:ext>
    </p:extLst>
  </p:cSld>
  <p:clrMapOvr>
    <a:masterClrMapping/>
  </p:clrMapOvr>
  <p:transition advTm="500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52D60-6371-41B7-9459-D810FF08BC4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38009163"/>
      </p:ext>
    </p:extLst>
  </p:cSld>
  <p:clrMapOvr>
    <a:masterClrMapping/>
  </p:clrMapOvr>
  <p:transition advTm="500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CAEDF-103D-4C1D-8776-2AC2A47539D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82068281"/>
      </p:ext>
    </p:extLst>
  </p:cSld>
  <p:clrMapOvr>
    <a:masterClrMapping/>
  </p:clrMapOvr>
  <p:transition advTm="500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612E7-A779-490A-B506-8AD4E67FA3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37100400"/>
      </p:ext>
    </p:extLst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08050"/>
            <a:ext cx="82296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987675" y="1916113"/>
            <a:ext cx="5905500" cy="421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+mn-lt"/>
                <a:ea typeface="微軟正黑體" pitchFamily="34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ea typeface="微軟正黑體" pitchFamily="34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31013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ea typeface="微軟正黑體" pitchFamily="34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CDD83F-BD3F-4D83-A47F-2B78D256B19C}" type="slidenum">
              <a:rPr kumimoji="1" lang="en-US" altLang="zh-TW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zh-TW"/>
          </a:p>
        </p:txBody>
      </p:sp>
      <p:sp>
        <p:nvSpPr>
          <p:cNvPr id="2055" name="Text Box 6"/>
          <p:cNvSpPr txBox="1">
            <a:spLocks noChangeArrowheads="1"/>
          </p:cNvSpPr>
          <p:nvPr userDrawn="1"/>
        </p:nvSpPr>
        <p:spPr bwMode="auto">
          <a:xfrm>
            <a:off x="741363" y="231775"/>
            <a:ext cx="5699125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en-US" sz="3200" b="1">
                <a:solidFill>
                  <a:srgbClr val="1C1C1C"/>
                </a:solidFill>
                <a:latin typeface="Ruach LET" pitchFamily="2" charset="0"/>
                <a:ea typeface="華康行書體" pitchFamily="49" charset="-120"/>
                <a:cs typeface="華康特粗明體" pitchFamily="49" charset="-120"/>
              </a:rPr>
              <a:t>何明錦 </a:t>
            </a:r>
            <a:r>
              <a:rPr lang="en-US" altLang="zh-TW" sz="3200" b="1">
                <a:solidFill>
                  <a:srgbClr val="1C1C1C"/>
                </a:solidFill>
                <a:latin typeface="Ruach LET" pitchFamily="2" charset="0"/>
                <a:ea typeface="華康行書體" pitchFamily="49" charset="-120"/>
                <a:cs typeface="華康特粗明體" pitchFamily="49" charset="-120"/>
              </a:rPr>
              <a:t>(Ming-Chin Ho</a:t>
            </a:r>
            <a:r>
              <a:rPr kumimoji="0" lang="en-US" altLang="zh-TW">
                <a:solidFill>
                  <a:srgbClr val="1C1C1C"/>
                </a:solidFill>
                <a:latin typeface="Ruach LET" pitchFamily="2" charset="0"/>
                <a:ea typeface="華康行書體" pitchFamily="49" charset="-120"/>
                <a:cs typeface="華康特粗明體" pitchFamily="49" charset="-120"/>
              </a:rPr>
              <a:t> </a:t>
            </a:r>
            <a:r>
              <a:rPr lang="en-US" altLang="zh-TW" sz="3200" b="1">
                <a:solidFill>
                  <a:srgbClr val="1C1C1C"/>
                </a:solidFill>
                <a:latin typeface="Ruach LET" pitchFamily="2" charset="0"/>
                <a:ea typeface="華康行書體" pitchFamily="49" charset="-120"/>
                <a:cs typeface="華康特粗明體" pitchFamily="49" charset="-120"/>
              </a:rPr>
              <a:t>)</a:t>
            </a:r>
          </a:p>
        </p:txBody>
      </p:sp>
      <p:cxnSp>
        <p:nvCxnSpPr>
          <p:cNvPr id="9" name="直線接點 8"/>
          <p:cNvCxnSpPr/>
          <p:nvPr userDrawn="1"/>
        </p:nvCxnSpPr>
        <p:spPr>
          <a:xfrm flipH="1">
            <a:off x="741363" y="833438"/>
            <a:ext cx="7705725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1732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buFont typeface="Wingdings" pitchFamily="2" charset="2"/>
        <a:buChar char="l"/>
        <a:defRPr kumimoji="1"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Font typeface="Wingdings" pitchFamily="2" charset="2"/>
        <a:buChar char="l"/>
        <a:defRPr kumimoji="1" sz="4000">
          <a:solidFill>
            <a:schemeClr val="tx2"/>
          </a:solidFill>
          <a:latin typeface="微軟正黑體" pitchFamily="34" charset="-12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buFont typeface="Wingdings" pitchFamily="2" charset="2"/>
        <a:buChar char="l"/>
        <a:defRPr kumimoji="1" sz="4000">
          <a:solidFill>
            <a:schemeClr val="tx2"/>
          </a:solidFill>
          <a:latin typeface="微軟正黑體" pitchFamily="34" charset="-12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buFont typeface="Wingdings" pitchFamily="2" charset="2"/>
        <a:buChar char="l"/>
        <a:defRPr kumimoji="1" sz="4000">
          <a:solidFill>
            <a:schemeClr val="tx2"/>
          </a:solidFill>
          <a:latin typeface="微軟正黑體" pitchFamily="34" charset="-12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buFont typeface="Wingdings" pitchFamily="2" charset="2"/>
        <a:buChar char="l"/>
        <a:defRPr kumimoji="1" sz="4000">
          <a:solidFill>
            <a:schemeClr val="tx2"/>
          </a:solidFill>
          <a:latin typeface="微軟正黑體" pitchFamily="34" charset="-12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buFont typeface="Wingdings" pitchFamily="2" charset="2"/>
        <a:buChar char="l"/>
        <a:defRPr kumimoji="1" sz="4000">
          <a:solidFill>
            <a:schemeClr val="tx2"/>
          </a:solidFill>
          <a:latin typeface="微軟正黑體" pitchFamily="34" charset="-12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buFont typeface="Wingdings" pitchFamily="2" charset="2"/>
        <a:buChar char="l"/>
        <a:defRPr kumimoji="1" sz="4000">
          <a:solidFill>
            <a:schemeClr val="tx2"/>
          </a:solidFill>
          <a:latin typeface="微軟正黑體" pitchFamily="34" charset="-12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buFont typeface="Wingdings" pitchFamily="2" charset="2"/>
        <a:buChar char="l"/>
        <a:defRPr kumimoji="1" sz="4000">
          <a:solidFill>
            <a:schemeClr val="tx2"/>
          </a:solidFill>
          <a:latin typeface="微軟正黑體" pitchFamily="34" charset="-12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buFont typeface="Wingdings" pitchFamily="2" charset="2"/>
        <a:buChar char="l"/>
        <a:defRPr kumimoji="1" sz="4000">
          <a:solidFill>
            <a:schemeClr val="tx2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FEFC9F7-6197-43A7-9775-43C19EAC4531}" type="slidenum">
              <a:rPr lang="en-US" altLang="zh-TW">
                <a:latin typeface="Arial" pitchFamily="34" charset="0"/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817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5000">
    <p:circl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0DA996-4B8A-43FC-B077-7BC57099B1AB}" type="slidenum">
              <a:rPr lang="en-US" altLang="zh-TW"/>
              <a:pPr>
                <a:defRPr/>
              </a:pPr>
              <a:t>1</a:t>
            </a:fld>
            <a:endParaRPr lang="en-US" altLang="zh-TW"/>
          </a:p>
        </p:txBody>
      </p:sp>
      <p:sp>
        <p:nvSpPr>
          <p:cNvPr id="7475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484313"/>
            <a:ext cx="7772400" cy="1657350"/>
          </a:xfrm>
        </p:spPr>
        <p:txBody>
          <a:bodyPr/>
          <a:lstStyle/>
          <a:p>
            <a:pPr eaLnBrk="1" hangingPunct="1"/>
            <a:r>
              <a:rPr kumimoji="0" lang="en-US" altLang="zh-TW" b="1" smtClean="0">
                <a:solidFill>
                  <a:schemeClr val="tx1"/>
                </a:solidFill>
              </a:rPr>
              <a:t>2013</a:t>
            </a:r>
            <a:r>
              <a:rPr kumimoji="0" lang="zh-TW" altLang="en-US" b="1" smtClean="0">
                <a:solidFill>
                  <a:schemeClr val="tx1"/>
                </a:solidFill>
              </a:rPr>
              <a:t>年 建築會士</a:t>
            </a:r>
          </a:p>
        </p:txBody>
      </p:sp>
      <p:sp>
        <p:nvSpPr>
          <p:cNvPr id="7475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13100"/>
            <a:ext cx="6400800" cy="2425700"/>
          </a:xfrm>
        </p:spPr>
        <p:txBody>
          <a:bodyPr/>
          <a:lstStyle/>
          <a:p>
            <a:pPr eaLnBrk="1" hangingPunct="1"/>
            <a:r>
              <a:rPr kumimoji="0" lang="zh-TW" altLang="en-US" sz="4400" b="1" smtClean="0">
                <a:latin typeface="華康行書體" pitchFamily="49" charset="-120"/>
                <a:ea typeface="華康行書體" pitchFamily="49" charset="-120"/>
              </a:rPr>
              <a:t>何明錦 先生    </a:t>
            </a:r>
          </a:p>
        </p:txBody>
      </p:sp>
    </p:spTree>
    <p:extLst>
      <p:ext uri="{BB962C8B-B14F-4D97-AF65-F5344CB8AC3E}">
        <p14:creationId xmlns:p14="http://schemas.microsoft.com/office/powerpoint/2010/main" val="197291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86BA75-EDC8-4313-B397-6FBC4F25A52E}" type="slidenum">
              <a:rPr lang="en-US" altLang="zh-TW"/>
              <a:pPr>
                <a:defRPr/>
              </a:pPr>
              <a:t>2</a:t>
            </a:fld>
            <a:endParaRPr lang="en-US" altLang="zh-TW"/>
          </a:p>
        </p:txBody>
      </p:sp>
      <p:sp>
        <p:nvSpPr>
          <p:cNvPr id="757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 smtClean="0">
                <a:solidFill>
                  <a:schemeClr val="tx1"/>
                </a:solidFill>
              </a:rPr>
              <a:t>學歷與專業資格</a:t>
            </a:r>
          </a:p>
        </p:txBody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844675"/>
            <a:ext cx="6192838" cy="41052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0" lang="zh-TW" altLang="en-US" sz="2800" b="1" smtClean="0">
                <a:solidFill>
                  <a:srgbClr val="003366"/>
                </a:solidFill>
              </a:rPr>
              <a:t>成功大學建築工程學系</a:t>
            </a:r>
            <a:r>
              <a:rPr kumimoji="0" lang="en-US" altLang="zh-TW" sz="2800" b="1" smtClean="0">
                <a:solidFill>
                  <a:srgbClr val="003366"/>
                </a:solidFill>
              </a:rPr>
              <a:t>-</a:t>
            </a:r>
            <a:r>
              <a:rPr kumimoji="0" lang="zh-TW" altLang="en-US" sz="2800" b="1" baseline="30000" smtClean="0">
                <a:solidFill>
                  <a:srgbClr val="003366"/>
                </a:solidFill>
              </a:rPr>
              <a:t>民</a:t>
            </a:r>
            <a:r>
              <a:rPr kumimoji="0" lang="en-US" altLang="zh-TW" sz="2800" b="1" baseline="30000" smtClean="0">
                <a:solidFill>
                  <a:srgbClr val="003366"/>
                </a:solidFill>
              </a:rPr>
              <a:t>64</a:t>
            </a:r>
            <a:r>
              <a:rPr kumimoji="0" lang="zh-TW" altLang="en-US" sz="2800" b="1" baseline="30000" smtClean="0">
                <a:solidFill>
                  <a:srgbClr val="003366"/>
                </a:solidFill>
              </a:rPr>
              <a:t>年</a:t>
            </a:r>
            <a:r>
              <a:rPr kumimoji="0" lang="zh-TW" altLang="en-US" sz="2800" b="1" smtClean="0">
                <a:solidFill>
                  <a:srgbClr val="003366"/>
                </a:solidFill>
              </a:rPr>
              <a:t>工學士</a:t>
            </a:r>
          </a:p>
          <a:p>
            <a:pPr eaLnBrk="1" hangingPunct="1">
              <a:lnSpc>
                <a:spcPct val="90000"/>
              </a:lnSpc>
            </a:pPr>
            <a:r>
              <a:rPr kumimoji="0" lang="zh-TW" altLang="en-US" sz="2800" b="1" smtClean="0">
                <a:solidFill>
                  <a:srgbClr val="003366"/>
                </a:solidFill>
              </a:rPr>
              <a:t>文化大學實業計畫研究所</a:t>
            </a:r>
            <a:endParaRPr kumimoji="0" lang="en-US" altLang="zh-TW" sz="2800" b="1" smtClean="0">
              <a:solidFill>
                <a:srgbClr val="003366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kumimoji="0" lang="zh-TW" altLang="en-US" sz="2800" b="1" smtClean="0">
                <a:solidFill>
                  <a:srgbClr val="003366"/>
                </a:solidFill>
              </a:rPr>
              <a:t>     </a:t>
            </a:r>
            <a:r>
              <a:rPr kumimoji="0" lang="en-US" altLang="zh-TW" sz="2800" b="1" smtClean="0">
                <a:solidFill>
                  <a:srgbClr val="003366"/>
                </a:solidFill>
              </a:rPr>
              <a:t>-</a:t>
            </a:r>
            <a:r>
              <a:rPr kumimoji="0" lang="zh-TW" altLang="en-US" sz="2800" b="1" baseline="30000" smtClean="0">
                <a:solidFill>
                  <a:srgbClr val="003366"/>
                </a:solidFill>
              </a:rPr>
              <a:t>民</a:t>
            </a:r>
            <a:r>
              <a:rPr kumimoji="0" lang="en-US" altLang="zh-TW" sz="2800" b="1" baseline="30000" smtClean="0">
                <a:solidFill>
                  <a:srgbClr val="003366"/>
                </a:solidFill>
              </a:rPr>
              <a:t>68</a:t>
            </a:r>
            <a:r>
              <a:rPr kumimoji="0" lang="zh-TW" altLang="en-US" sz="2800" b="1" baseline="30000" smtClean="0">
                <a:solidFill>
                  <a:srgbClr val="003366"/>
                </a:solidFill>
              </a:rPr>
              <a:t>年</a:t>
            </a:r>
            <a:r>
              <a:rPr kumimoji="0" lang="zh-TW" altLang="en-US" sz="2800" b="1" smtClean="0">
                <a:solidFill>
                  <a:srgbClr val="003366"/>
                </a:solidFill>
              </a:rPr>
              <a:t>工學碩士、</a:t>
            </a:r>
            <a:r>
              <a:rPr kumimoji="0" lang="zh-TW" altLang="en-US" sz="2800" b="1" baseline="30000" smtClean="0">
                <a:solidFill>
                  <a:srgbClr val="003366"/>
                </a:solidFill>
              </a:rPr>
              <a:t>民</a:t>
            </a:r>
            <a:r>
              <a:rPr kumimoji="0" lang="en-US" altLang="zh-TW" sz="2800" b="1" baseline="30000" smtClean="0">
                <a:solidFill>
                  <a:srgbClr val="003366"/>
                </a:solidFill>
              </a:rPr>
              <a:t>77</a:t>
            </a:r>
            <a:r>
              <a:rPr kumimoji="0" lang="zh-TW" altLang="en-US" sz="2800" b="1" baseline="30000" smtClean="0">
                <a:solidFill>
                  <a:srgbClr val="003366"/>
                </a:solidFill>
              </a:rPr>
              <a:t>年</a:t>
            </a:r>
            <a:r>
              <a:rPr kumimoji="0" lang="zh-TW" altLang="en-US" sz="2800" b="1" smtClean="0">
                <a:solidFill>
                  <a:srgbClr val="003366"/>
                </a:solidFill>
              </a:rPr>
              <a:t>工學博士</a:t>
            </a:r>
          </a:p>
          <a:p>
            <a:pPr eaLnBrk="1" hangingPunct="1">
              <a:lnSpc>
                <a:spcPct val="90000"/>
              </a:lnSpc>
            </a:pPr>
            <a:r>
              <a:rPr kumimoji="0" lang="zh-TW" altLang="en-US" sz="2800" b="1" smtClean="0">
                <a:solidFill>
                  <a:srgbClr val="003366"/>
                </a:solidFill>
              </a:rPr>
              <a:t>英國倫敦大學</a:t>
            </a:r>
            <a:endParaRPr kumimoji="0" lang="en-US" altLang="zh-TW" sz="2800" b="1" smtClean="0">
              <a:solidFill>
                <a:srgbClr val="003366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kumimoji="0" lang="zh-TW" altLang="en-US" sz="2800" b="1" smtClean="0">
                <a:solidFill>
                  <a:srgbClr val="003366"/>
                </a:solidFill>
              </a:rPr>
              <a:t>    </a:t>
            </a:r>
            <a:r>
              <a:rPr kumimoji="0" lang="en-US" altLang="zh-TW" sz="2800" b="1" smtClean="0">
                <a:solidFill>
                  <a:srgbClr val="003366"/>
                </a:solidFill>
              </a:rPr>
              <a:t>-</a:t>
            </a:r>
            <a:r>
              <a:rPr kumimoji="0" lang="zh-TW" altLang="en-US" sz="2800" b="1" baseline="30000" smtClean="0">
                <a:solidFill>
                  <a:srgbClr val="003366"/>
                </a:solidFill>
              </a:rPr>
              <a:t>民</a:t>
            </a:r>
            <a:r>
              <a:rPr kumimoji="0" lang="en-US" altLang="zh-TW" sz="2800" b="1" baseline="30000" smtClean="0">
                <a:solidFill>
                  <a:srgbClr val="003366"/>
                </a:solidFill>
              </a:rPr>
              <a:t>71</a:t>
            </a:r>
            <a:r>
              <a:rPr kumimoji="0" lang="zh-TW" altLang="en-US" sz="2800" b="1" baseline="30000" smtClean="0">
                <a:solidFill>
                  <a:srgbClr val="003366"/>
                </a:solidFill>
              </a:rPr>
              <a:t>年</a:t>
            </a:r>
            <a:r>
              <a:rPr kumimoji="0" lang="zh-TW" altLang="en-US" sz="2800" b="1" smtClean="0">
                <a:solidFill>
                  <a:srgbClr val="003366"/>
                </a:solidFill>
              </a:rPr>
              <a:t>都會區發展規劃研究班結業</a:t>
            </a:r>
            <a:endParaRPr kumimoji="0" lang="en-US" altLang="zh-TW" sz="2800" b="1" smtClean="0">
              <a:solidFill>
                <a:srgbClr val="003366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kumimoji="0" lang="zh-TW" altLang="en-US" sz="2800" b="1" smtClean="0">
                <a:solidFill>
                  <a:srgbClr val="003366"/>
                </a:solidFill>
              </a:rPr>
              <a:t>美國南加州大學</a:t>
            </a:r>
            <a:endParaRPr kumimoji="0" lang="en-US" altLang="zh-TW" sz="2800" b="1" smtClean="0">
              <a:solidFill>
                <a:srgbClr val="003366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kumimoji="0" lang="zh-TW" altLang="en-US" sz="2800" b="1" smtClean="0">
                <a:solidFill>
                  <a:srgbClr val="003366"/>
                </a:solidFill>
              </a:rPr>
              <a:t>    </a:t>
            </a:r>
            <a:r>
              <a:rPr kumimoji="0" lang="en-US" altLang="zh-TW" sz="2800" b="1" smtClean="0">
                <a:solidFill>
                  <a:srgbClr val="003366"/>
                </a:solidFill>
              </a:rPr>
              <a:t>-</a:t>
            </a:r>
            <a:r>
              <a:rPr kumimoji="0" lang="zh-TW" altLang="en-US" sz="2800" b="1" baseline="30000" smtClean="0">
                <a:solidFill>
                  <a:srgbClr val="003366"/>
                </a:solidFill>
              </a:rPr>
              <a:t>民</a:t>
            </a:r>
            <a:r>
              <a:rPr kumimoji="0" lang="en-US" altLang="zh-TW" sz="2800" b="1" baseline="30000" smtClean="0">
                <a:solidFill>
                  <a:srgbClr val="003366"/>
                </a:solidFill>
              </a:rPr>
              <a:t>83</a:t>
            </a:r>
            <a:r>
              <a:rPr kumimoji="0" lang="zh-TW" altLang="en-US" sz="2800" b="1" baseline="30000" smtClean="0">
                <a:solidFill>
                  <a:srgbClr val="003366"/>
                </a:solidFill>
              </a:rPr>
              <a:t>年</a:t>
            </a:r>
            <a:r>
              <a:rPr kumimoji="0" lang="zh-TW" altLang="en-US" sz="2800" b="1" smtClean="0">
                <a:solidFill>
                  <a:srgbClr val="003366"/>
                </a:solidFill>
              </a:rPr>
              <a:t>台灣</a:t>
            </a:r>
            <a:r>
              <a:rPr lang="zh-TW" altLang="zh-TW" sz="2800" b="1" smtClean="0">
                <a:solidFill>
                  <a:srgbClr val="003366"/>
                </a:solidFill>
              </a:rPr>
              <a:t>省政府菁英一百</a:t>
            </a:r>
            <a:endParaRPr lang="en-US" altLang="zh-TW" sz="2800" b="1" smtClean="0">
              <a:solidFill>
                <a:srgbClr val="003366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TW" altLang="en-US" sz="2800" b="1" smtClean="0">
                <a:solidFill>
                  <a:srgbClr val="003366"/>
                </a:solidFill>
              </a:rPr>
              <a:t>      </a:t>
            </a:r>
            <a:r>
              <a:rPr lang="zh-TW" altLang="zh-TW" sz="2800" b="1" smtClean="0">
                <a:solidFill>
                  <a:srgbClr val="003366"/>
                </a:solidFill>
              </a:rPr>
              <a:t>交通及都市建設研究班結業</a:t>
            </a:r>
            <a:endParaRPr lang="zh-TW" altLang="en-US" sz="2800" b="1" smtClean="0">
              <a:solidFill>
                <a:srgbClr val="003366"/>
              </a:solidFill>
            </a:endParaRPr>
          </a:p>
        </p:txBody>
      </p:sp>
      <p:pic>
        <p:nvPicPr>
          <p:cNvPr id="75781" name="Picture 4" descr="bo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88913"/>
            <a:ext cx="2138363" cy="263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5782" name="Group 12"/>
          <p:cNvGrpSpPr>
            <a:grpSpLocks/>
          </p:cNvGrpSpPr>
          <p:nvPr/>
        </p:nvGrpSpPr>
        <p:grpSpPr bwMode="auto">
          <a:xfrm>
            <a:off x="6443663" y="3429000"/>
            <a:ext cx="2303462" cy="2924175"/>
            <a:chOff x="431" y="2296"/>
            <a:chExt cx="1481" cy="1905"/>
          </a:xfrm>
        </p:grpSpPr>
        <p:pic>
          <p:nvPicPr>
            <p:cNvPr id="75783" name="Picture 13" descr="IMAG1036-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65" y="3249"/>
              <a:ext cx="347" cy="95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5784" name="Picture 14" descr="圖片1-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" y="2296"/>
              <a:ext cx="1179" cy="1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87949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AC2605-BFDF-49CD-BE4B-7789D071219B}" type="slidenum">
              <a:rPr lang="en-US" altLang="zh-TW"/>
              <a:pPr>
                <a:defRPr/>
              </a:pPr>
              <a:t>3</a:t>
            </a:fld>
            <a:endParaRPr lang="en-US" altLang="zh-TW"/>
          </a:p>
        </p:txBody>
      </p:sp>
      <p:sp>
        <p:nvSpPr>
          <p:cNvPr id="768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 smtClean="0">
                <a:solidFill>
                  <a:schemeClr val="tx1"/>
                </a:solidFill>
              </a:rPr>
              <a:t>主要經歷</a:t>
            </a: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59113" y="1916113"/>
            <a:ext cx="5834062" cy="42100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0" lang="zh-TW" altLang="en-US" sz="2400" b="1" smtClean="0">
                <a:solidFill>
                  <a:srgbClr val="800000"/>
                </a:solidFill>
              </a:rPr>
              <a:t>內政部建築研究所</a:t>
            </a:r>
          </a:p>
          <a:p>
            <a:pPr lvl="1" eaLnBrk="1" hangingPunct="1">
              <a:lnSpc>
                <a:spcPct val="90000"/>
              </a:lnSpc>
            </a:pPr>
            <a:r>
              <a:rPr kumimoji="0" lang="en-US" altLang="zh-TW" sz="2000" b="1" smtClean="0">
                <a:solidFill>
                  <a:srgbClr val="003366"/>
                </a:solidFill>
              </a:rPr>
              <a:t>(</a:t>
            </a:r>
            <a:r>
              <a:rPr kumimoji="0" lang="zh-TW" altLang="en-US" sz="2000" b="1" smtClean="0">
                <a:solidFill>
                  <a:srgbClr val="003366"/>
                </a:solidFill>
              </a:rPr>
              <a:t>安全防災組組長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85.12~87.07</a:t>
            </a:r>
            <a:r>
              <a:rPr kumimoji="0" lang="zh-TW" altLang="en-US" sz="2000" b="1" smtClean="0">
                <a:solidFill>
                  <a:srgbClr val="003366"/>
                </a:solidFill>
              </a:rPr>
              <a:t>、主任秘書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kumimoji="0" lang="zh-TW" altLang="en-US" sz="2000" b="1" smtClean="0">
                <a:solidFill>
                  <a:srgbClr val="003366"/>
                </a:solidFill>
              </a:rPr>
              <a:t>    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87.07~92.01 </a:t>
            </a:r>
            <a:r>
              <a:rPr kumimoji="0" lang="zh-TW" altLang="en-US" sz="2000" b="1" smtClean="0">
                <a:solidFill>
                  <a:srgbClr val="003366"/>
                </a:solidFill>
              </a:rPr>
              <a:t>、副所長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92.01~95.05</a:t>
            </a:r>
            <a:r>
              <a:rPr kumimoji="0" lang="zh-TW" altLang="en-US" sz="2000" b="1" smtClean="0">
                <a:solidFill>
                  <a:srgbClr val="003366"/>
                </a:solidFill>
              </a:rPr>
              <a:t>、</a:t>
            </a:r>
            <a:endParaRPr kumimoji="0" lang="en-US" altLang="zh-TW" sz="2000" b="1" smtClean="0">
              <a:solidFill>
                <a:srgbClr val="003366"/>
              </a:solidFill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kumimoji="0" lang="zh-TW" altLang="en-US" sz="2000" b="1" smtClean="0">
                <a:solidFill>
                  <a:srgbClr val="003366"/>
                </a:solidFill>
              </a:rPr>
              <a:t>    所長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95.05~99.02</a:t>
            </a:r>
            <a:r>
              <a:rPr kumimoji="0" lang="zh-TW" altLang="zh-TW" sz="2000" b="1" smtClean="0">
                <a:solidFill>
                  <a:srgbClr val="003366"/>
                </a:solidFill>
              </a:rPr>
              <a:t>、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100.01</a:t>
            </a:r>
            <a:r>
              <a:rPr kumimoji="0" lang="zh-TW" altLang="zh-TW" sz="2000" b="1" smtClean="0">
                <a:solidFill>
                  <a:srgbClr val="003366"/>
                </a:solidFill>
              </a:rPr>
              <a:t> 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~</a:t>
            </a:r>
            <a:r>
              <a:rPr kumimoji="0" lang="zh-TW" altLang="en-US" sz="2000" b="1" smtClean="0">
                <a:solidFill>
                  <a:srgbClr val="003366"/>
                </a:solidFill>
              </a:rPr>
              <a:t>迄今 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)</a:t>
            </a:r>
          </a:p>
          <a:p>
            <a:pPr eaLnBrk="1" hangingPunct="1">
              <a:lnSpc>
                <a:spcPct val="90000"/>
              </a:lnSpc>
            </a:pPr>
            <a:r>
              <a:rPr kumimoji="0" lang="zh-TW" altLang="en-US" sz="2400" b="1" smtClean="0">
                <a:solidFill>
                  <a:srgbClr val="800000"/>
                </a:solidFill>
              </a:rPr>
              <a:t>台灣省住宅及都市發展局</a:t>
            </a:r>
          </a:p>
          <a:p>
            <a:pPr lvl="1" eaLnBrk="1" hangingPunct="1">
              <a:lnSpc>
                <a:spcPct val="90000"/>
              </a:lnSpc>
            </a:pPr>
            <a:r>
              <a:rPr kumimoji="0" lang="en-US" altLang="zh-TW" sz="2000" b="1" smtClean="0">
                <a:solidFill>
                  <a:srgbClr val="003366"/>
                </a:solidFill>
              </a:rPr>
              <a:t>(</a:t>
            </a:r>
            <a:r>
              <a:rPr kumimoji="0" lang="zh-TW" altLang="en-US" sz="2000" b="1" smtClean="0">
                <a:solidFill>
                  <a:srgbClr val="003366"/>
                </a:solidFill>
              </a:rPr>
              <a:t>林口新市鎮開發工程處 處長、北區工程處處長、南區工程處 處長、捷運工程處 處長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79.01~85.12 )</a:t>
            </a:r>
          </a:p>
          <a:p>
            <a:pPr eaLnBrk="1" hangingPunct="1">
              <a:lnSpc>
                <a:spcPct val="90000"/>
              </a:lnSpc>
            </a:pPr>
            <a:r>
              <a:rPr kumimoji="0" lang="zh-TW" altLang="en-US" sz="2400" b="1" smtClean="0">
                <a:solidFill>
                  <a:srgbClr val="800000"/>
                </a:solidFill>
              </a:rPr>
              <a:t>中華大學</a:t>
            </a:r>
          </a:p>
          <a:p>
            <a:pPr lvl="1" eaLnBrk="1" hangingPunct="1">
              <a:lnSpc>
                <a:spcPct val="90000"/>
              </a:lnSpc>
            </a:pPr>
            <a:r>
              <a:rPr kumimoji="0" lang="en-US" altLang="zh-TW" sz="2000" b="1" smtClean="0">
                <a:solidFill>
                  <a:srgbClr val="003366"/>
                </a:solidFill>
              </a:rPr>
              <a:t>(</a:t>
            </a:r>
            <a:r>
              <a:rPr kumimoji="0" lang="zh-TW" altLang="en-US" sz="2000" b="1" smtClean="0">
                <a:solidFill>
                  <a:srgbClr val="003366"/>
                </a:solidFill>
              </a:rPr>
              <a:t>專任教授 兼建築與規劃學院院長，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kumimoji="0" lang="en-US" altLang="zh-TW" sz="2000" b="1" smtClean="0">
                <a:solidFill>
                  <a:srgbClr val="003366"/>
                </a:solidFill>
              </a:rPr>
              <a:t>    99.02 ~ 100.01)</a:t>
            </a:r>
          </a:p>
          <a:p>
            <a:pPr eaLnBrk="1" hangingPunct="1">
              <a:lnSpc>
                <a:spcPct val="90000"/>
              </a:lnSpc>
            </a:pPr>
            <a:r>
              <a:rPr kumimoji="0" lang="zh-TW" altLang="en-US" sz="2400" b="1" smtClean="0">
                <a:solidFill>
                  <a:srgbClr val="800000"/>
                </a:solidFill>
              </a:rPr>
              <a:t>國立台灣科技大學、台北科技大學</a:t>
            </a:r>
          </a:p>
          <a:p>
            <a:pPr lvl="1" eaLnBrk="1" hangingPunct="1">
              <a:lnSpc>
                <a:spcPct val="90000"/>
              </a:lnSpc>
            </a:pPr>
            <a:r>
              <a:rPr kumimoji="0" lang="en-US" altLang="zh-TW" sz="2000" b="1" smtClean="0">
                <a:solidFill>
                  <a:srgbClr val="003366"/>
                </a:solidFill>
              </a:rPr>
              <a:t>( </a:t>
            </a:r>
            <a:r>
              <a:rPr kumimoji="0" lang="zh-TW" altLang="en-US" sz="2000" b="1" smtClean="0">
                <a:solidFill>
                  <a:srgbClr val="003366"/>
                </a:solidFill>
              </a:rPr>
              <a:t>兼任副教授、教授 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77.08 ~</a:t>
            </a:r>
            <a:r>
              <a:rPr kumimoji="0" lang="zh-TW" altLang="en-US" sz="2000" b="1" smtClean="0">
                <a:solidFill>
                  <a:srgbClr val="003366"/>
                </a:solidFill>
              </a:rPr>
              <a:t>迄今 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)</a:t>
            </a:r>
            <a:endParaRPr lang="en-US" altLang="zh-TW" sz="2000" smtClean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2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0BBC4-F729-4037-A970-49FF019F9864}" type="slidenum">
              <a:rPr lang="en-US" altLang="zh-TW"/>
              <a:pPr>
                <a:defRPr/>
              </a:pPr>
              <a:t>4</a:t>
            </a:fld>
            <a:endParaRPr lang="en-US" altLang="zh-TW"/>
          </a:p>
        </p:txBody>
      </p:sp>
      <p:sp>
        <p:nvSpPr>
          <p:cNvPr id="77827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908050"/>
            <a:ext cx="8507412" cy="936625"/>
          </a:xfrm>
        </p:spPr>
        <p:txBody>
          <a:bodyPr/>
          <a:lstStyle/>
          <a:p>
            <a:pPr eaLnBrk="1" hangingPunct="1"/>
            <a:r>
              <a:rPr lang="zh-TW" altLang="en-US" b="1" smtClean="0">
                <a:solidFill>
                  <a:schemeClr val="tx1"/>
                </a:solidFill>
              </a:rPr>
              <a:t>專業貢獻</a:t>
            </a:r>
          </a:p>
        </p:txBody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16238" y="1196975"/>
            <a:ext cx="6227762" cy="5905500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zh-TW" altLang="en-US" sz="2000" b="1" smtClean="0">
                <a:solidFill>
                  <a:srgbClr val="800000"/>
                </a:solidFill>
              </a:rPr>
              <a:t>         </a:t>
            </a:r>
            <a:r>
              <a:rPr lang="zh-TW" altLang="en-US" sz="2400" b="1" smtClean="0">
                <a:solidFill>
                  <a:srgbClr val="800000"/>
                </a:solidFill>
              </a:rPr>
              <a:t>引導建築科技研發，發表成果於國內外期刊與研討會，並配合研提建築法規與技術規範，對提昇國內建築科研成效</a:t>
            </a:r>
            <a:r>
              <a:rPr lang="zh-TW" altLang="en-US" sz="2000" b="1" smtClean="0">
                <a:solidFill>
                  <a:srgbClr val="800000"/>
                </a:solidFill>
              </a:rPr>
              <a:t>，</a:t>
            </a:r>
            <a:r>
              <a:rPr lang="zh-TW" altLang="en-US" sz="2400" b="1" smtClean="0">
                <a:solidFill>
                  <a:srgbClr val="800000"/>
                </a:solidFill>
              </a:rPr>
              <a:t>著有貢獻。</a:t>
            </a:r>
          </a:p>
          <a:p>
            <a:pPr marL="609600" indent="-609600" eaLnBrk="1" hangingPunct="1">
              <a:lnSpc>
                <a:spcPct val="80000"/>
              </a:lnSpc>
            </a:pPr>
            <a:endParaRPr lang="zh-TW" altLang="en-US" sz="2400" b="1" smtClean="0">
              <a:solidFill>
                <a:srgbClr val="800000"/>
              </a:solidFill>
              <a:latin typeface="華康粗黑體" pitchFamily="49" charset="-120"/>
              <a:ea typeface="華康粗黑體" pitchFamily="49" charset="-120"/>
            </a:endParaRPr>
          </a:p>
          <a:p>
            <a:pPr marL="1069975" lvl="1" indent="-533400" eaLnBrk="1" hangingPunct="1">
              <a:lnSpc>
                <a:spcPct val="105000"/>
              </a:lnSpc>
            </a:pPr>
            <a:r>
              <a:rPr lang="zh-TW" altLang="en-US" sz="2400" b="1" smtClean="0">
                <a:solidFill>
                  <a:srgbClr val="003366"/>
                </a:solidFill>
              </a:rPr>
              <a:t>籌劃建置建築防火、建築性能、建築材料與風雨風洞等國家建築實驗中心，提升我國建築研究與檢測實驗專業效能。</a:t>
            </a:r>
          </a:p>
          <a:p>
            <a:pPr marL="1069975" lvl="1" indent="-533400" eaLnBrk="1" hangingPunct="1">
              <a:lnSpc>
                <a:spcPct val="105000"/>
              </a:lnSpc>
            </a:pPr>
            <a:r>
              <a:rPr lang="zh-TW" altLang="en-US" sz="2400" b="1" smtClean="0">
                <a:solidFill>
                  <a:srgbClr val="003366"/>
                </a:solidFill>
              </a:rPr>
              <a:t>建立建築防火性能法規制度，推動綠建築、綠建材、防火、耐震及智慧建築標章制度，主導執行智慧綠建築推動方案，為節能減碳、提升環境品質與促進產業發展貢獻心力</a:t>
            </a:r>
            <a:r>
              <a:rPr lang="zh-TW" altLang="en-US" sz="2400" b="1" smtClean="0">
                <a:solidFill>
                  <a:srgbClr val="003366"/>
                </a:solidFill>
                <a:latin typeface="華康粗黑體" pitchFamily="49" charset="-120"/>
              </a:rPr>
              <a:t>。</a:t>
            </a:r>
          </a:p>
        </p:txBody>
      </p:sp>
      <p:pic>
        <p:nvPicPr>
          <p:cNvPr id="77829" name="圖片 5" descr="調整大小 IMG_0002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357563"/>
            <a:ext cx="252095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0" name="Picture 16" descr="DSCN156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084763"/>
            <a:ext cx="2592387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628775"/>
            <a:ext cx="2519362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1197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投影片編號版面配置區 5"/>
          <p:cNvSpPr txBox="1">
            <a:spLocks noGrp="1"/>
          </p:cNvSpPr>
          <p:nvPr/>
        </p:nvSpPr>
        <p:spPr bwMode="auto">
          <a:xfrm>
            <a:off x="6831013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AB081B02-AF2E-47ED-82F3-A7057948BC53}" type="slidenum">
              <a:rPr lang="en-US" altLang="zh-TW" sz="14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TW" sz="140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885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388" y="908050"/>
            <a:ext cx="8507412" cy="936625"/>
          </a:xfrm>
        </p:spPr>
        <p:txBody>
          <a:bodyPr/>
          <a:lstStyle/>
          <a:p>
            <a:pPr eaLnBrk="1" hangingPunct="1"/>
            <a:r>
              <a:rPr lang="zh-TW" altLang="en-US" b="1" smtClean="0">
                <a:solidFill>
                  <a:schemeClr val="tx1"/>
                </a:solidFill>
              </a:rPr>
              <a:t>專業貢獻</a:t>
            </a:r>
          </a:p>
        </p:txBody>
      </p:sp>
      <p:sp>
        <p:nvSpPr>
          <p:cNvPr id="7885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132138" y="1052513"/>
            <a:ext cx="6011862" cy="6049962"/>
          </a:xfrm>
        </p:spPr>
        <p:txBody>
          <a:bodyPr/>
          <a:lstStyle/>
          <a:p>
            <a:pPr marL="1881188" indent="-1881188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2400" b="1" smtClean="0">
                <a:solidFill>
                  <a:srgbClr val="800000"/>
                </a:solidFill>
              </a:rPr>
              <a:t>引導建築科技研發，發表成果於國內外</a:t>
            </a:r>
          </a:p>
          <a:p>
            <a:pPr marL="1881188" indent="-1881188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2400" b="1" smtClean="0">
                <a:solidFill>
                  <a:srgbClr val="800000"/>
                </a:solidFill>
              </a:rPr>
              <a:t>期刊與研討會，並配合研提建築法規與</a:t>
            </a:r>
          </a:p>
          <a:p>
            <a:pPr marL="1881188" indent="-1881188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2400" b="1" smtClean="0">
                <a:solidFill>
                  <a:srgbClr val="800000"/>
                </a:solidFill>
              </a:rPr>
              <a:t>技術規範，對提昇國內建築科研成效，</a:t>
            </a:r>
          </a:p>
          <a:p>
            <a:pPr marL="1881188" indent="-1881188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2400" b="1" smtClean="0">
                <a:solidFill>
                  <a:srgbClr val="800000"/>
                </a:solidFill>
              </a:rPr>
              <a:t>著有貢獻。</a:t>
            </a:r>
            <a:r>
              <a:rPr lang="zh-TW" altLang="en-US" sz="2400" b="1" smtClean="0">
                <a:solidFill>
                  <a:srgbClr val="003366"/>
                </a:solidFill>
              </a:rPr>
              <a:t>   </a:t>
            </a:r>
          </a:p>
          <a:p>
            <a:pPr marL="1881188" indent="-1881188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2400" b="1" smtClean="0">
                <a:solidFill>
                  <a:srgbClr val="003366"/>
                </a:solidFill>
              </a:rPr>
              <a:t>                         </a:t>
            </a:r>
          </a:p>
          <a:p>
            <a:pPr marL="1881188" indent="-1881188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zh-TW" altLang="en-US" sz="2000" b="1" smtClean="0">
                <a:solidFill>
                  <a:srgbClr val="003366"/>
                </a:solidFill>
              </a:rPr>
              <a:t>                             </a:t>
            </a:r>
            <a:r>
              <a:rPr lang="zh-TW" altLang="en-US" sz="2400" b="1" smtClean="0">
                <a:solidFill>
                  <a:srgbClr val="003366"/>
                </a:solidFill>
              </a:rPr>
              <a:t>規劃推動我國永續綠建築與節能減碳科技、能源國家型、建築防火、都市與建築安全減災、鋼骨鋼筋混凝土構造火害及耐火性能、建築先進技術創新開發、智慧化居住空間產業發展、開放式建築創新應用、全人關懷無障礙環境等多項科技計畫，建構國內安全安心、節能永續、健康照護及舒適便利等人本居住環境。</a:t>
            </a:r>
          </a:p>
        </p:txBody>
      </p:sp>
      <p:pic>
        <p:nvPicPr>
          <p:cNvPr id="78853" name="圖片 4" descr="圖片1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084763"/>
            <a:ext cx="2378075" cy="165735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4" name="Picture 8" descr="複製 -IMG_8503-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429000"/>
            <a:ext cx="2159000" cy="3313113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5" name="Picture 7" descr="P812009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429000"/>
            <a:ext cx="2376487" cy="158115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6" name="Picture 6" descr="P101006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00213"/>
            <a:ext cx="2376487" cy="1584325"/>
          </a:xfrm>
          <a:prstGeom prst="rect">
            <a:avLst/>
          </a:prstGeom>
          <a:noFill/>
          <a:ln w="28575">
            <a:solidFill>
              <a:srgbClr val="00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40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9CBCC1-26F9-4B3D-A4C3-D46B3DF41018}" type="slidenum">
              <a:rPr lang="en-US" altLang="zh-TW"/>
              <a:pPr>
                <a:defRPr/>
              </a:pPr>
              <a:t>6</a:t>
            </a:fld>
            <a:endParaRPr lang="en-US" altLang="zh-TW"/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 smtClean="0">
                <a:solidFill>
                  <a:schemeClr val="tx1"/>
                </a:solidFill>
              </a:rPr>
              <a:t>專業貢獻</a:t>
            </a:r>
          </a:p>
        </p:txBody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16238" y="1557338"/>
            <a:ext cx="5976937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1800"/>
              </a:spcBef>
              <a:buFontTx/>
              <a:buNone/>
            </a:pPr>
            <a:r>
              <a:rPr lang="zh-TW" altLang="en-US" sz="2800" b="1" smtClean="0">
                <a:solidFill>
                  <a:srgbClr val="800000"/>
                </a:solidFill>
              </a:rPr>
              <a:t>    投入建築教育，啟迪後進，推動教育、實務與考試制度結合，致力健全建築學用合一與產業發展。</a:t>
            </a:r>
          </a:p>
          <a:p>
            <a:pPr lvl="1" eaLnBrk="1" hangingPunct="1">
              <a:lnSpc>
                <a:spcPct val="90000"/>
              </a:lnSpc>
              <a:spcBef>
                <a:spcPts val="1800"/>
              </a:spcBef>
            </a:pPr>
            <a:r>
              <a:rPr lang="zh-TW" altLang="en-US" sz="2400" b="1" smtClean="0">
                <a:solidFill>
                  <a:srgbClr val="003366"/>
                </a:solidFill>
              </a:rPr>
              <a:t>參與台灣科大</a:t>
            </a:r>
            <a:r>
              <a:rPr lang="zh-TW" altLang="en-US" sz="2400" b="1" smtClean="0"/>
              <a:t>、</a:t>
            </a:r>
            <a:r>
              <a:rPr lang="zh-TW" altLang="en-US" sz="2400" b="1" smtClean="0">
                <a:solidFill>
                  <a:srgbClr val="003366"/>
                </a:solidFill>
              </a:rPr>
              <a:t>台北科大、中華大學等建築相關科系教學工作。</a:t>
            </a:r>
          </a:p>
          <a:p>
            <a:pPr lvl="1" eaLnBrk="1" hangingPunct="1">
              <a:lnSpc>
                <a:spcPct val="90000"/>
              </a:lnSpc>
            </a:pPr>
            <a:r>
              <a:rPr lang="zh-TW" altLang="en-US" sz="2400" b="1" smtClean="0">
                <a:solidFill>
                  <a:srgbClr val="003366"/>
                </a:solidFill>
              </a:rPr>
              <a:t>擔任教育部「公費留學考試諮詢委員」、「建築教育改進諮詢委員」、「防災教育諮詢委員」</a:t>
            </a:r>
            <a:r>
              <a:rPr lang="en-US" altLang="zh-TW" sz="2400" b="1" smtClean="0">
                <a:solidFill>
                  <a:srgbClr val="003366"/>
                </a:solidFill>
              </a:rPr>
              <a:t>...</a:t>
            </a:r>
            <a:r>
              <a:rPr lang="zh-TW" altLang="en-US" sz="2400" b="1" smtClean="0">
                <a:solidFill>
                  <a:srgbClr val="003366"/>
                </a:solidFill>
              </a:rPr>
              <a:t>等職務。</a:t>
            </a:r>
          </a:p>
          <a:p>
            <a:pPr lvl="1" eaLnBrk="1" hangingPunct="1">
              <a:lnSpc>
                <a:spcPct val="90000"/>
              </a:lnSpc>
            </a:pPr>
            <a:r>
              <a:rPr lang="zh-TW" altLang="en-US" sz="2400" b="1" smtClean="0">
                <a:solidFill>
                  <a:srgbClr val="003366"/>
                </a:solidFill>
              </a:rPr>
              <a:t>擔任考選部建築類科典試、命題、閱卷及建築師考試改進委員會委員</a:t>
            </a:r>
            <a:r>
              <a:rPr lang="en-US" altLang="zh-TW" sz="2400" b="1" smtClean="0">
                <a:solidFill>
                  <a:srgbClr val="003366"/>
                </a:solidFill>
              </a:rPr>
              <a:t>…</a:t>
            </a:r>
            <a:r>
              <a:rPr lang="zh-TW" altLang="en-US" sz="2400" b="1" smtClean="0">
                <a:solidFill>
                  <a:srgbClr val="003366"/>
                </a:solidFill>
              </a:rPr>
              <a:t>等職務。</a:t>
            </a:r>
          </a:p>
          <a:p>
            <a:pPr lvl="1" eaLnBrk="1" hangingPunct="1">
              <a:lnSpc>
                <a:spcPct val="90000"/>
              </a:lnSpc>
            </a:pPr>
            <a:r>
              <a:rPr lang="zh-TW" altLang="en-US" sz="2400" b="1" smtClean="0">
                <a:solidFill>
                  <a:srgbClr val="003366"/>
                </a:solidFill>
              </a:rPr>
              <a:t>強化教育、研究與業界實務之關聯性。 </a:t>
            </a:r>
          </a:p>
        </p:txBody>
      </p:sp>
      <p:pic>
        <p:nvPicPr>
          <p:cNvPr id="79877" name="Picture 4" descr="十年回顧-D-研發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44675"/>
            <a:ext cx="2665413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749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1E5471-CFB5-4F5E-AEF8-FC854A2124B1}" type="slidenum">
              <a:rPr lang="en-US" altLang="zh-TW"/>
              <a:pPr>
                <a:defRPr/>
              </a:pPr>
              <a:t>7</a:t>
            </a:fld>
            <a:endParaRPr lang="en-US" altLang="zh-TW"/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 smtClean="0">
                <a:solidFill>
                  <a:schemeClr val="tx1"/>
                </a:solidFill>
              </a:rPr>
              <a:t>專業貢獻</a:t>
            </a:r>
          </a:p>
        </p:txBody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zh-TW" altLang="en-US" sz="2800" b="1" smtClean="0">
                <a:solidFill>
                  <a:srgbClr val="800000"/>
                </a:solidFill>
              </a:rPr>
              <a:t>    積極參與國際建築組織，推動並促進建築研究與產業之國際交流。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zh-TW" altLang="en-US" sz="2400" b="1" smtClean="0">
                <a:solidFill>
                  <a:srgbClr val="003366"/>
                </a:solidFill>
              </a:rPr>
              <a:t>參與國際組織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TW" sz="2400" b="1" smtClean="0">
                <a:solidFill>
                  <a:srgbClr val="003366"/>
                </a:solidFill>
              </a:rPr>
              <a:t>(FORUM)</a:t>
            </a:r>
            <a:r>
              <a:rPr lang="zh-TW" altLang="en-US" sz="2400" b="1" smtClean="0">
                <a:solidFill>
                  <a:srgbClr val="003366"/>
                </a:solidFill>
              </a:rPr>
              <a:t>國際防火研究領導人論壇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TW" sz="2400" b="1" smtClean="0">
                <a:solidFill>
                  <a:srgbClr val="003366"/>
                </a:solidFill>
              </a:rPr>
              <a:t>(CIB)</a:t>
            </a:r>
            <a:r>
              <a:rPr lang="zh-TW" altLang="en-US" sz="2400" b="1" smtClean="0">
                <a:solidFill>
                  <a:srgbClr val="003366"/>
                </a:solidFill>
              </a:rPr>
              <a:t>國際建築營建研究創新聯盟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TW" sz="2400" b="1" smtClean="0">
                <a:solidFill>
                  <a:srgbClr val="003366"/>
                </a:solidFill>
              </a:rPr>
              <a:t>(ICC)</a:t>
            </a:r>
            <a:r>
              <a:rPr lang="zh-TW" altLang="en-US" sz="2400" b="1" smtClean="0">
                <a:solidFill>
                  <a:srgbClr val="003366"/>
                </a:solidFill>
              </a:rPr>
              <a:t>國際建築法規聯盟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TW" sz="2400" b="1" smtClean="0">
                <a:solidFill>
                  <a:srgbClr val="003366"/>
                </a:solidFill>
              </a:rPr>
              <a:t>(CSI)</a:t>
            </a:r>
            <a:r>
              <a:rPr lang="zh-TW" altLang="en-US" sz="2400" b="1" smtClean="0">
                <a:solidFill>
                  <a:srgbClr val="003366"/>
                </a:solidFill>
              </a:rPr>
              <a:t>營建規範學會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TW" sz="2400" b="1" smtClean="0">
                <a:solidFill>
                  <a:srgbClr val="003366"/>
                </a:solidFill>
              </a:rPr>
              <a:t>(ACI)</a:t>
            </a:r>
            <a:r>
              <a:rPr lang="zh-TW" altLang="en-US" sz="2400" b="1" smtClean="0">
                <a:solidFill>
                  <a:srgbClr val="003366"/>
                </a:solidFill>
              </a:rPr>
              <a:t>美國混凝土學會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TW" sz="2400" b="1" smtClean="0">
                <a:solidFill>
                  <a:srgbClr val="003366"/>
                </a:solidFill>
              </a:rPr>
              <a:t>(SFPE)</a:t>
            </a:r>
            <a:r>
              <a:rPr lang="zh-TW" altLang="en-US" sz="2400" b="1" smtClean="0">
                <a:solidFill>
                  <a:srgbClr val="003366"/>
                </a:solidFill>
              </a:rPr>
              <a:t>防火工程學會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zh-TW" sz="2400" b="1" smtClean="0">
                <a:solidFill>
                  <a:srgbClr val="003366"/>
                </a:solidFill>
              </a:rPr>
              <a:t>(BCJ)</a:t>
            </a:r>
            <a:r>
              <a:rPr lang="zh-TW" altLang="en-US" sz="2400" b="1" smtClean="0">
                <a:solidFill>
                  <a:srgbClr val="003366"/>
                </a:solidFill>
              </a:rPr>
              <a:t>日本建築中心資訊交流會 </a:t>
            </a:r>
          </a:p>
        </p:txBody>
      </p:sp>
      <p:pic>
        <p:nvPicPr>
          <p:cNvPr id="80901" name="Picture 8" descr="DSC02437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429000"/>
            <a:ext cx="2447925" cy="157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2" name="Picture 9" descr="DSC_537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084763"/>
            <a:ext cx="2447925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3" name="Picture 11" descr="Bild051012 016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989138"/>
            <a:ext cx="2447925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675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BB66F3-78A4-44F5-8CEA-4E94FF11160D}" type="slidenum">
              <a:rPr lang="en-US" altLang="zh-TW"/>
              <a:pPr>
                <a:defRPr/>
              </a:pPr>
              <a:t>8</a:t>
            </a:fld>
            <a:endParaRPr lang="en-US" altLang="zh-TW"/>
          </a:p>
        </p:txBody>
      </p:sp>
      <p:sp>
        <p:nvSpPr>
          <p:cNvPr id="819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 smtClean="0">
                <a:solidFill>
                  <a:schemeClr val="tx1"/>
                </a:solidFill>
              </a:rPr>
              <a:t>專業貢獻</a:t>
            </a:r>
          </a:p>
        </p:txBody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59113" y="1916113"/>
            <a:ext cx="5834062" cy="42100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TW" altLang="en-US" sz="2800" b="1" smtClean="0">
                <a:solidFill>
                  <a:srgbClr val="800000"/>
                </a:solidFill>
              </a:rPr>
              <a:t>   長期參與建築學會研究會務發展，對推廣建築學術研究及綠建築制度著有貢獻。</a:t>
            </a:r>
            <a:endParaRPr lang="en-US" altLang="zh-TW" sz="2800" b="1" smtClean="0">
              <a:solidFill>
                <a:srgbClr val="800000"/>
              </a:solidFill>
            </a:endParaRPr>
          </a:p>
          <a:p>
            <a:pPr eaLnBrk="1" hangingPunct="1"/>
            <a:endParaRPr lang="en-US" altLang="zh-TW" sz="2400" b="1" smtClean="0">
              <a:solidFill>
                <a:srgbClr val="C00000"/>
              </a:solidFill>
            </a:endParaRPr>
          </a:p>
          <a:p>
            <a:pPr lvl="1" eaLnBrk="1" hangingPunct="1"/>
            <a:r>
              <a:rPr lang="zh-TW" altLang="en-US" sz="2400" b="1" smtClean="0">
                <a:solidFill>
                  <a:srgbClr val="003366"/>
                </a:solidFill>
              </a:rPr>
              <a:t>擔任臺灣建築學會第</a:t>
            </a:r>
            <a:r>
              <a:rPr lang="en-US" altLang="zh-TW" sz="2400" b="1" smtClean="0">
                <a:solidFill>
                  <a:srgbClr val="003366"/>
                </a:solidFill>
              </a:rPr>
              <a:t>14</a:t>
            </a:r>
            <a:r>
              <a:rPr lang="zh-TW" altLang="en-US" sz="2400" b="1" smtClean="0">
                <a:solidFill>
                  <a:srgbClr val="003366"/>
                </a:solidFill>
              </a:rPr>
              <a:t>屆、第</a:t>
            </a:r>
            <a:r>
              <a:rPr lang="en-US" altLang="zh-TW" sz="2400" b="1" smtClean="0">
                <a:solidFill>
                  <a:srgbClr val="003366"/>
                </a:solidFill>
              </a:rPr>
              <a:t>16</a:t>
            </a:r>
            <a:r>
              <a:rPr lang="zh-TW" altLang="en-US" sz="2400" b="1" smtClean="0">
                <a:solidFill>
                  <a:srgbClr val="003366"/>
                </a:solidFill>
              </a:rPr>
              <a:t>屆研究發展委員會主任委員</a:t>
            </a:r>
          </a:p>
          <a:p>
            <a:pPr lvl="1" eaLnBrk="1" hangingPunct="1"/>
            <a:r>
              <a:rPr lang="zh-TW" altLang="en-US" sz="2400" b="1" smtClean="0">
                <a:solidFill>
                  <a:srgbClr val="003366"/>
                </a:solidFill>
              </a:rPr>
              <a:t>擔任建築學報審查委員。</a:t>
            </a:r>
          </a:p>
          <a:p>
            <a:pPr lvl="1" eaLnBrk="1" hangingPunct="1"/>
            <a:r>
              <a:rPr lang="en-US" altLang="zh-TW" sz="2400" b="1" smtClean="0">
                <a:solidFill>
                  <a:srgbClr val="003366"/>
                </a:solidFill>
              </a:rPr>
              <a:t>98</a:t>
            </a:r>
            <a:r>
              <a:rPr lang="zh-TW" altLang="en-US" sz="2400" b="1" smtClean="0">
                <a:solidFill>
                  <a:srgbClr val="003366"/>
                </a:solidFill>
              </a:rPr>
              <a:t>年獲頒建築學會建築貢獻獎。</a:t>
            </a:r>
          </a:p>
        </p:txBody>
      </p:sp>
      <p:pic>
        <p:nvPicPr>
          <p:cNvPr id="8192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205038"/>
            <a:ext cx="2286000" cy="3240087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90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EAE00F-5CA0-43A9-A5DF-94AB8A1D5F1C}" type="slidenum">
              <a:rPr lang="en-US" altLang="zh-TW"/>
              <a:pPr>
                <a:defRPr/>
              </a:pPr>
              <a:t>9</a:t>
            </a:fld>
            <a:endParaRPr lang="en-US" altLang="zh-TW"/>
          </a:p>
        </p:txBody>
      </p:sp>
      <p:sp>
        <p:nvSpPr>
          <p:cNvPr id="829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 smtClean="0">
                <a:solidFill>
                  <a:schemeClr val="tx1"/>
                </a:solidFill>
              </a:rPr>
              <a:t>得獎記錄與榮譽事蹟</a:t>
            </a:r>
          </a:p>
        </p:txBody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35375" y="1916113"/>
            <a:ext cx="5257800" cy="4210050"/>
          </a:xfrm>
        </p:spPr>
        <p:txBody>
          <a:bodyPr/>
          <a:lstStyle/>
          <a:p>
            <a:pPr eaLnBrk="1" hangingPunct="1"/>
            <a:r>
              <a:rPr lang="en-US" altLang="zh-TW" sz="2800" b="1" smtClean="0">
                <a:solidFill>
                  <a:srgbClr val="003366"/>
                </a:solidFill>
              </a:rPr>
              <a:t>99</a:t>
            </a:r>
            <a:r>
              <a:rPr lang="zh-TW" altLang="en-US" sz="2800" b="1" smtClean="0">
                <a:solidFill>
                  <a:srgbClr val="003366"/>
                </a:solidFill>
              </a:rPr>
              <a:t>年獲頒內政部一等專業獎章</a:t>
            </a:r>
          </a:p>
          <a:p>
            <a:pPr eaLnBrk="1" hangingPunct="1"/>
            <a:r>
              <a:rPr kumimoji="0" lang="en-US" altLang="zh-TW" sz="2800" b="1" smtClean="0">
                <a:solidFill>
                  <a:srgbClr val="003366"/>
                </a:solidFill>
              </a:rPr>
              <a:t>87</a:t>
            </a:r>
            <a:r>
              <a:rPr kumimoji="0" lang="zh-TW" altLang="en-US" sz="2800" b="1" smtClean="0">
                <a:solidFill>
                  <a:srgbClr val="003366"/>
                </a:solidFill>
              </a:rPr>
              <a:t>年 內政部模範公務員</a:t>
            </a:r>
          </a:p>
          <a:p>
            <a:pPr eaLnBrk="1" hangingPunct="1"/>
            <a:r>
              <a:rPr kumimoji="0" lang="en-US" altLang="zh-TW" sz="2800" b="1" smtClean="0">
                <a:solidFill>
                  <a:srgbClr val="003366"/>
                </a:solidFill>
              </a:rPr>
              <a:t>97</a:t>
            </a:r>
            <a:r>
              <a:rPr kumimoji="0" lang="zh-TW" altLang="en-US" sz="2800" b="1" smtClean="0">
                <a:solidFill>
                  <a:srgbClr val="003366"/>
                </a:solidFill>
              </a:rPr>
              <a:t>年經濟部標準化成就獎</a:t>
            </a:r>
          </a:p>
          <a:p>
            <a:pPr eaLnBrk="1" hangingPunct="1"/>
            <a:r>
              <a:rPr kumimoji="0" lang="en-US" altLang="zh-TW" sz="2800" b="1" smtClean="0">
                <a:solidFill>
                  <a:srgbClr val="003366"/>
                </a:solidFill>
              </a:rPr>
              <a:t>81</a:t>
            </a:r>
            <a:r>
              <a:rPr kumimoji="0" lang="zh-TW" altLang="en-US" sz="2800" b="1" smtClean="0">
                <a:solidFill>
                  <a:srgbClr val="003366"/>
                </a:solidFill>
              </a:rPr>
              <a:t>年 臺灣省住宅及都市發展局工作楷模</a:t>
            </a:r>
          </a:p>
          <a:p>
            <a:pPr eaLnBrk="1" hangingPunct="1"/>
            <a:endParaRPr lang="zh-TW" altLang="en-US" sz="2800" b="1" smtClean="0">
              <a:solidFill>
                <a:srgbClr val="003366"/>
              </a:solidFill>
            </a:endParaRPr>
          </a:p>
          <a:p>
            <a:pPr eaLnBrk="1" hangingPunct="1"/>
            <a:endParaRPr lang="zh-TW" altLang="en-US" b="1" smtClean="0">
              <a:solidFill>
                <a:srgbClr val="003366"/>
              </a:solidFill>
            </a:endParaRPr>
          </a:p>
          <a:p>
            <a:pPr eaLnBrk="1" hangingPunct="1"/>
            <a:endParaRPr kumimoji="0" lang="zh-TW" altLang="en-US" b="1" smtClean="0">
              <a:solidFill>
                <a:srgbClr val="003366"/>
              </a:solidFill>
            </a:endParaRPr>
          </a:p>
        </p:txBody>
      </p:sp>
      <p:pic>
        <p:nvPicPr>
          <p:cNvPr id="82949" name="Picture 5" descr="模範公務員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773238"/>
            <a:ext cx="3168650" cy="2011362"/>
          </a:xfrm>
          <a:prstGeom prst="rect">
            <a:avLst/>
          </a:prstGeom>
          <a:noFill/>
          <a:ln w="9525">
            <a:solidFill>
              <a:srgbClr val="99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50" name="Picture 4" descr="標準化成就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4005263"/>
            <a:ext cx="1943100" cy="2592387"/>
          </a:xfrm>
          <a:prstGeom prst="rect">
            <a:avLst/>
          </a:prstGeom>
          <a:noFill/>
          <a:ln w="9525">
            <a:solidFill>
              <a:srgbClr val="99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4581525"/>
            <a:ext cx="3241675" cy="2016125"/>
          </a:xfrm>
          <a:prstGeom prst="rect">
            <a:avLst/>
          </a:prstGeom>
          <a:noFill/>
          <a:ln w="9525">
            <a:solidFill>
              <a:srgbClr val="99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52" name="Picture 17" descr="IMAG1033-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933825"/>
            <a:ext cx="2303463" cy="2808288"/>
          </a:xfrm>
          <a:prstGeom prst="rect">
            <a:avLst/>
          </a:prstGeom>
          <a:noFill/>
          <a:ln w="12700">
            <a:solidFill>
              <a:srgbClr val="99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50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DD3943-6587-4217-818E-5D6B70CF21B2}" type="slidenum">
              <a:rPr lang="en-US" altLang="zh-TW"/>
              <a:pPr>
                <a:defRPr/>
              </a:pPr>
              <a:t>10</a:t>
            </a:fld>
            <a:endParaRPr lang="en-US" altLang="zh-TW"/>
          </a:p>
        </p:txBody>
      </p:sp>
      <p:sp>
        <p:nvSpPr>
          <p:cNvPr id="839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 smtClean="0">
                <a:solidFill>
                  <a:schemeClr val="tx1"/>
                </a:solidFill>
              </a:rPr>
              <a:t>專業經歷</a:t>
            </a:r>
          </a:p>
        </p:txBody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424862" cy="4824412"/>
          </a:xfrm>
        </p:spPr>
        <p:txBody>
          <a:bodyPr/>
          <a:lstStyle/>
          <a:p>
            <a:pPr eaLnBrk="1" hangingPunct="1"/>
            <a:r>
              <a:rPr kumimoji="0" lang="zh-TW" altLang="en-US" sz="2000" b="1" smtClean="0">
                <a:solidFill>
                  <a:srgbClr val="800000"/>
                </a:solidFill>
              </a:rPr>
              <a:t>內政部</a:t>
            </a:r>
          </a:p>
          <a:p>
            <a:pPr lvl="1" eaLnBrk="1" hangingPunct="1"/>
            <a:r>
              <a:rPr kumimoji="0" lang="zh-TW" altLang="en-US" sz="2000" b="1" smtClean="0">
                <a:solidFill>
                  <a:srgbClr val="003366"/>
                </a:solidFill>
              </a:rPr>
              <a:t>建築技術審議委員會委員、消防技術審議委員會委員、新工法新材料審核認可委員會委員</a:t>
            </a:r>
          </a:p>
          <a:p>
            <a:pPr eaLnBrk="1" hangingPunct="1"/>
            <a:r>
              <a:rPr kumimoji="0" lang="zh-TW" altLang="en-US" sz="2000" b="1" smtClean="0">
                <a:solidFill>
                  <a:srgbClr val="800000"/>
                </a:solidFill>
              </a:rPr>
              <a:t>公共工程委員會</a:t>
            </a:r>
          </a:p>
          <a:p>
            <a:pPr lvl="1" eaLnBrk="1" hangingPunct="1"/>
            <a:r>
              <a:rPr kumimoji="0" lang="zh-TW" altLang="en-US" sz="2000" b="1" smtClean="0">
                <a:solidFill>
                  <a:srgbClr val="003366"/>
                </a:solidFill>
              </a:rPr>
              <a:t>工程技術鑑定委員會委員</a:t>
            </a:r>
          </a:p>
          <a:p>
            <a:pPr eaLnBrk="1" hangingPunct="1"/>
            <a:r>
              <a:rPr kumimoji="0" lang="zh-TW" altLang="en-US" sz="2000" b="1" smtClean="0">
                <a:solidFill>
                  <a:srgbClr val="800000"/>
                </a:solidFill>
              </a:rPr>
              <a:t>國科會</a:t>
            </a:r>
          </a:p>
          <a:p>
            <a:pPr lvl="1" eaLnBrk="1" hangingPunct="1"/>
            <a:r>
              <a:rPr kumimoji="0" lang="zh-TW" altLang="en-US" sz="2000" b="1" smtClean="0">
                <a:solidFill>
                  <a:srgbClr val="003366"/>
                </a:solidFill>
              </a:rPr>
              <a:t>內政部建築研究所建築科技研究中程綱要計畫計畫主持人</a:t>
            </a:r>
          </a:p>
          <a:p>
            <a:pPr eaLnBrk="1" hangingPunct="1"/>
            <a:r>
              <a:rPr kumimoji="0" lang="zh-TW" altLang="en-US" sz="2000" b="1" smtClean="0">
                <a:solidFill>
                  <a:srgbClr val="800000"/>
                </a:solidFill>
              </a:rPr>
              <a:t>考選部</a:t>
            </a:r>
          </a:p>
          <a:p>
            <a:pPr lvl="1" eaLnBrk="1" hangingPunct="1"/>
            <a:r>
              <a:rPr kumimoji="0" lang="zh-TW" altLang="en-US" sz="2000" b="1" smtClean="0">
                <a:solidFill>
                  <a:srgbClr val="003366"/>
                </a:solidFill>
              </a:rPr>
              <a:t>典試委員、命題委員、閱卷委員、建築師考試  改進委員會委員</a:t>
            </a:r>
          </a:p>
          <a:p>
            <a:pPr eaLnBrk="1" hangingPunct="1"/>
            <a:r>
              <a:rPr kumimoji="0" lang="zh-TW" altLang="en-US" sz="2000" b="1" smtClean="0">
                <a:solidFill>
                  <a:srgbClr val="800000"/>
                </a:solidFill>
              </a:rPr>
              <a:t>教育部</a:t>
            </a:r>
          </a:p>
          <a:p>
            <a:pPr lvl="1" eaLnBrk="1" hangingPunct="1"/>
            <a:r>
              <a:rPr kumimoji="0" lang="zh-TW" altLang="en-US" sz="2000" b="1" smtClean="0">
                <a:solidFill>
                  <a:srgbClr val="003366"/>
                </a:solidFill>
              </a:rPr>
              <a:t>公費留考諮詢委員、建築教育改進諮詢委員、防災教育諮詢委員</a:t>
            </a:r>
          </a:p>
          <a:p>
            <a:pPr eaLnBrk="1" hangingPunct="1"/>
            <a:r>
              <a:rPr kumimoji="0" lang="zh-TW" altLang="en-US" sz="2000" b="1" smtClean="0">
                <a:solidFill>
                  <a:srgbClr val="800000"/>
                </a:solidFill>
              </a:rPr>
              <a:t>經濟部</a:t>
            </a:r>
          </a:p>
          <a:p>
            <a:pPr lvl="1" eaLnBrk="1" hangingPunct="1"/>
            <a:r>
              <a:rPr kumimoji="0" lang="zh-TW" altLang="en-US" sz="2000" b="1" smtClean="0">
                <a:solidFill>
                  <a:srgbClr val="003366"/>
                </a:solidFill>
              </a:rPr>
              <a:t>國家標準審議委員、建築土木國家標準起草審議委員、全國認證基金會實驗室認證</a:t>
            </a:r>
            <a:r>
              <a:rPr kumimoji="0" lang="en-US" altLang="zh-TW" sz="2000" b="1" smtClean="0">
                <a:solidFill>
                  <a:srgbClr val="003366"/>
                </a:solidFill>
              </a:rPr>
              <a:t>-</a:t>
            </a:r>
            <a:r>
              <a:rPr kumimoji="0" lang="zh-TW" altLang="en-US" sz="2000" b="1" smtClean="0">
                <a:solidFill>
                  <a:srgbClr val="003366"/>
                </a:solidFill>
              </a:rPr>
              <a:t>溫度與熱領域審查委員暨召集人</a:t>
            </a:r>
            <a:endParaRPr lang="zh-TW" altLang="en-US" sz="2000" smtClean="0"/>
          </a:p>
        </p:txBody>
      </p:sp>
    </p:spTree>
    <p:extLst>
      <p:ext uri="{BB962C8B-B14F-4D97-AF65-F5344CB8AC3E}">
        <p14:creationId xmlns:p14="http://schemas.microsoft.com/office/powerpoint/2010/main" val="19662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795A23-8E74-44DB-92F0-AC282349FCC2}" type="slidenum">
              <a:rPr lang="en-US" altLang="zh-TW"/>
              <a:pPr>
                <a:defRPr/>
              </a:pPr>
              <a:t>11</a:t>
            </a:fld>
            <a:endParaRPr lang="en-US" altLang="zh-TW"/>
          </a:p>
        </p:txBody>
      </p:sp>
      <p:sp>
        <p:nvSpPr>
          <p:cNvPr id="890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b="1" smtClean="0">
                <a:solidFill>
                  <a:schemeClr val="tx1"/>
                </a:solidFill>
              </a:rPr>
              <a:t>推薦理由</a:t>
            </a:r>
          </a:p>
        </p:txBody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987675" y="1196975"/>
            <a:ext cx="6048375" cy="54006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zh-TW" altLang="en-US" sz="2400" b="1" smtClean="0">
                <a:solidFill>
                  <a:srgbClr val="003366"/>
                </a:solidFill>
              </a:rPr>
              <a:t>  </a:t>
            </a:r>
            <a:r>
              <a:rPr lang="zh-TW" altLang="en-US" sz="2800" b="1" smtClean="0">
                <a:solidFill>
                  <a:srgbClr val="800000"/>
                </a:solidFill>
              </a:rPr>
              <a:t>對增進我國建築領域之官產學研發，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TW" altLang="en-US" sz="2800" b="1" smtClean="0">
                <a:solidFill>
                  <a:srgbClr val="800000"/>
                </a:solidFill>
              </a:rPr>
              <a:t>  具卓越貢獻：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TW" sz="2800" b="1" smtClean="0">
              <a:solidFill>
                <a:srgbClr val="8000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zh-TW" altLang="en-US" sz="2200" b="1" smtClean="0">
                <a:solidFill>
                  <a:srgbClr val="003366"/>
                </a:solidFill>
              </a:rPr>
              <a:t>參與建築教育，啟迪後進，推動教育、實務與考試制度結合，對健全建築學用合一與產業發展著有貢獻。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TW" sz="2200" b="1" smtClean="0">
                <a:solidFill>
                  <a:srgbClr val="003366"/>
                </a:solidFill>
              </a:rPr>
              <a:t>30</a:t>
            </a:r>
            <a:r>
              <a:rPr lang="zh-TW" altLang="en-US" sz="2200" b="1" smtClean="0">
                <a:solidFill>
                  <a:srgbClr val="003366"/>
                </a:solidFill>
              </a:rPr>
              <a:t>餘年來參與建築相關工程實務及技術理論之研究、 教育宣導，以及建築相關法令</a:t>
            </a:r>
            <a:r>
              <a:rPr lang="zh-TW" altLang="zh-TW" sz="2200" b="1" smtClean="0">
                <a:solidFill>
                  <a:srgbClr val="003366"/>
                </a:solidFill>
              </a:rPr>
              <a:t>、</a:t>
            </a:r>
            <a:r>
              <a:rPr lang="zh-TW" altLang="en-US" sz="2200" b="1" smtClean="0">
                <a:solidFill>
                  <a:srgbClr val="003366"/>
                </a:solidFill>
              </a:rPr>
              <a:t>規範</a:t>
            </a:r>
            <a:r>
              <a:rPr lang="zh-TW" altLang="zh-TW" sz="2200" b="1" smtClean="0">
                <a:solidFill>
                  <a:srgbClr val="003366"/>
                </a:solidFill>
              </a:rPr>
              <a:t>、</a:t>
            </a:r>
            <a:r>
              <a:rPr lang="zh-TW" altLang="en-US" sz="2200" b="1" smtClean="0">
                <a:solidFill>
                  <a:srgbClr val="003366"/>
                </a:solidFill>
              </a:rPr>
              <a:t>國家標準之研議與國際交流工作，致力於推動建立安全、健康、節能、永續、便利、舒適之建築與居住空間等重要工作不遺餘力，並以達成「節能減碳、智慧台灣</a:t>
            </a:r>
            <a:r>
              <a:rPr lang="zh-TW" altLang="zh-TW" sz="2200" b="1" smtClean="0">
                <a:solidFill>
                  <a:srgbClr val="003366"/>
                </a:solidFill>
              </a:rPr>
              <a:t>、建構無障礙環境</a:t>
            </a:r>
            <a:r>
              <a:rPr lang="zh-TW" altLang="en-US" sz="2200" b="1" smtClean="0">
                <a:solidFill>
                  <a:srgbClr val="003366"/>
                </a:solidFill>
              </a:rPr>
              <a:t>」為目標，對改善建築與生活環境品質，及提升我國建築科技研發能量與產業整體競爭力，貢獻良多。</a:t>
            </a:r>
            <a:endParaRPr lang="zh-TW" altLang="zh-TW" sz="2200" b="1" smtClean="0">
              <a:solidFill>
                <a:srgbClr val="003366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zh-TW" altLang="en-US" sz="2200" b="1" smtClean="0">
              <a:solidFill>
                <a:srgbClr val="003366"/>
              </a:solidFill>
            </a:endParaRPr>
          </a:p>
        </p:txBody>
      </p:sp>
      <p:pic>
        <p:nvPicPr>
          <p:cNvPr id="89093" name="Picture 33" descr="DSC_776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133600"/>
            <a:ext cx="26638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9094" name="Object 13"/>
          <p:cNvGraphicFramePr>
            <a:graphicFrameLocks noChangeAspect="1"/>
          </p:cNvGraphicFramePr>
          <p:nvPr/>
        </p:nvGraphicFramePr>
        <p:xfrm>
          <a:off x="179388" y="4076700"/>
          <a:ext cx="2663825" cy="201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PhotoImpact" r:id="rId4" imgW="25104762" imgH="18501587" progId="PI3.Image">
                  <p:embed/>
                </p:oleObj>
              </mc:Choice>
              <mc:Fallback>
                <p:oleObj name="PhotoImpact" r:id="rId4" imgW="25104762" imgH="18501587" progId="PI3.Imag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4076700"/>
                        <a:ext cx="2663825" cy="2016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52450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9011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F7F98B-0441-46F5-9DF6-06A50EBD55F5}" type="slidenum">
              <a:rPr lang="en-US" altLang="zh-TW" smtClean="0"/>
              <a:pPr>
                <a:defRPr/>
              </a:pPr>
              <a:t>12</a:t>
            </a:fld>
            <a:endParaRPr lang="en-US" altLang="zh-TW"/>
          </a:p>
        </p:txBody>
      </p:sp>
      <p:pic>
        <p:nvPicPr>
          <p:cNvPr id="90117" name="Picture 2" descr="C:\Users\utahiro\Desktop\AIOT 13-會士02何明錦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88913"/>
            <a:ext cx="9144001" cy="646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521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6"/>
          <p:cNvSpPr txBox="1">
            <a:spLocks noChangeArrowheads="1"/>
          </p:cNvSpPr>
          <p:nvPr/>
        </p:nvSpPr>
        <p:spPr bwMode="auto">
          <a:xfrm>
            <a:off x="0" y="3284538"/>
            <a:ext cx="91440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en-US" sz="3200" b="1">
                <a:solidFill>
                  <a:srgbClr val="FFFFFF"/>
                </a:solidFill>
                <a:latin typeface="RomanC" pitchFamily="2" charset="0"/>
                <a:ea typeface="華康特粗明體" pitchFamily="49" charset="-120"/>
              </a:rPr>
              <a:t>恭喜 何明錦 會員 晉升會士</a:t>
            </a:r>
            <a:endParaRPr lang="en-US" altLang="zh-TW" sz="3200" b="1">
              <a:solidFill>
                <a:srgbClr val="FFFFFF"/>
              </a:solidFill>
              <a:latin typeface="Swis721 BT" pitchFamily="34" charset="0"/>
            </a:endParaRPr>
          </a:p>
        </p:txBody>
      </p:sp>
      <p:pic>
        <p:nvPicPr>
          <p:cNvPr id="9113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2025" y="476250"/>
            <a:ext cx="2139950" cy="2640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72738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微軟正黑體"/>
        <a:ea typeface="微軟正黑體"/>
        <a:cs typeface=""/>
      </a:majorFont>
      <a:minorFont>
        <a:latin typeface="微軟正黑體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宣紙">
  <a:themeElements>
    <a:clrScheme name="宣紙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宣紙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宣紙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947</Words>
  <Application>Microsoft Office PowerPoint</Application>
  <PresentationFormat>如螢幕大小 (4:3)</PresentationFormat>
  <Paragraphs>95</Paragraphs>
  <Slides>13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2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6" baseType="lpstr">
      <vt:lpstr>預設簡報設計</vt:lpstr>
      <vt:lpstr>1_宣紙</vt:lpstr>
      <vt:lpstr>PhotoImpact</vt:lpstr>
      <vt:lpstr>2013年 建築會士</vt:lpstr>
      <vt:lpstr>學歷與專業資格</vt:lpstr>
      <vt:lpstr>主要經歷</vt:lpstr>
      <vt:lpstr>專業貢獻</vt:lpstr>
      <vt:lpstr>專業貢獻</vt:lpstr>
      <vt:lpstr>專業貢獻</vt:lpstr>
      <vt:lpstr>專業貢獻</vt:lpstr>
      <vt:lpstr>專業貢獻</vt:lpstr>
      <vt:lpstr>得獎記錄與榮譽事蹟</vt:lpstr>
      <vt:lpstr>專業經歷</vt:lpstr>
      <vt:lpstr>推薦理由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2013年 建築會士</dc:title>
  <dc:creator>HP2</dc:creator>
  <cp:lastModifiedBy>HP2</cp:lastModifiedBy>
  <cp:revision>3</cp:revision>
  <dcterms:created xsi:type="dcterms:W3CDTF">2014-11-17T01:31:03Z</dcterms:created>
  <dcterms:modified xsi:type="dcterms:W3CDTF">2014-11-21T02:09:24Z</dcterms:modified>
</cp:coreProperties>
</file>