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theme/theme7.xml" ContentType="application/vnd.openxmlformats-officedocument.theme+xml"/>
  <Override PartName="/ppt/slideLayouts/slideLayout8.xml" ContentType="application/vnd.openxmlformats-officedocument.presentationml.slideLayout+xml"/>
  <Override PartName="/ppt/theme/theme8.xml" ContentType="application/vnd.openxmlformats-officedocument.theme+xml"/>
  <Override PartName="/ppt/slideLayouts/slideLayout9.xml" ContentType="application/vnd.openxmlformats-officedocument.presentationml.slideLayout+xml"/>
  <Override PartName="/ppt/theme/theme9.xml" ContentType="application/vnd.openxmlformats-officedocument.theme+xml"/>
  <Override PartName="/ppt/slideLayouts/slideLayout10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1" r:id="rId1"/>
    <p:sldMasterId id="2147483963" r:id="rId2"/>
    <p:sldMasterId id="2147483965" r:id="rId3"/>
    <p:sldMasterId id="2147483967" r:id="rId4"/>
    <p:sldMasterId id="2147483969" r:id="rId5"/>
    <p:sldMasterId id="2147483971" r:id="rId6"/>
    <p:sldMasterId id="2147483973" r:id="rId7"/>
    <p:sldMasterId id="2147483975" r:id="rId8"/>
    <p:sldMasterId id="2147483977" r:id="rId9"/>
    <p:sldMasterId id="2147483979" r:id="rId10"/>
  </p:sldMasterIdLst>
  <p:notesMasterIdLst>
    <p:notesMasterId r:id="rId22"/>
  </p:notesMasterIdLst>
  <p:handoutMasterIdLst>
    <p:handoutMasterId r:id="rId23"/>
  </p:handoutMasterIdLst>
  <p:sldIdLst>
    <p:sldId id="297" r:id="rId11"/>
    <p:sldId id="298" r:id="rId12"/>
    <p:sldId id="299" r:id="rId13"/>
    <p:sldId id="300" r:id="rId14"/>
    <p:sldId id="301" r:id="rId15"/>
    <p:sldId id="302" r:id="rId16"/>
    <p:sldId id="303" r:id="rId17"/>
    <p:sldId id="304" r:id="rId18"/>
    <p:sldId id="305" r:id="rId19"/>
    <p:sldId id="308" r:id="rId20"/>
    <p:sldId id="307" r:id="rId21"/>
  </p:sldIdLst>
  <p:sldSz cx="9144000" cy="6858000" type="screen4x3"/>
  <p:notesSz cx="9926638" cy="6797675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F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55" autoAdjust="0"/>
    <p:restoredTop sz="89565" autoAdjust="0"/>
  </p:normalViewPr>
  <p:slideViewPr>
    <p:cSldViewPr>
      <p:cViewPr varScale="1">
        <p:scale>
          <a:sx n="82" d="100"/>
          <a:sy n="82" d="100"/>
        </p:scale>
        <p:origin x="140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510"/>
    </p:cViewPr>
  </p:sorterViewPr>
  <p:notesViewPr>
    <p:cSldViewPr>
      <p:cViewPr varScale="1">
        <p:scale>
          <a:sx n="114" d="100"/>
          <a:sy n="114" d="100"/>
        </p:scale>
        <p:origin x="2082" y="-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handoutMaster" Target="handoutMasters/handoutMaster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621338" y="0"/>
            <a:ext cx="4303712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1E5018B-5A3F-4517-B051-A99426226166}" type="datetimeFigureOut">
              <a:rPr lang="zh-TW" altLang="en-US"/>
              <a:pPr>
                <a:defRPr/>
              </a:pPr>
              <a:t>2015/4/11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645795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621338" y="6457950"/>
            <a:ext cx="4303712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81062A33-2D92-4C58-8320-D141FDA67F6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905202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621338" y="0"/>
            <a:ext cx="4303712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1F0228D3-8067-4CFF-B347-898E5103B84D}" type="datetimeFigureOut">
              <a:rPr lang="zh-TW" altLang="en-US"/>
              <a:pPr>
                <a:defRPr/>
              </a:pPr>
              <a:t>2015/4/11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244600" y="0"/>
            <a:ext cx="7437438" cy="55800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92188" y="5630863"/>
            <a:ext cx="7942262" cy="26765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45795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621338" y="6457950"/>
            <a:ext cx="4303712" cy="3397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1B78CF50-2067-40C8-ACE8-C4454D2D7BC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19728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2458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D58E940A-3B54-4976-8BD8-4B0939B66E8C}" type="slidenum">
              <a:rPr lang="zh-TW" altLang="en-US" smtClean="0">
                <a:solidFill>
                  <a:srgbClr val="000000"/>
                </a:solidFill>
              </a:rPr>
              <a:pPr/>
              <a:t>1</a:t>
            </a:fld>
            <a:endParaRPr lang="zh-TW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77928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mtClean="0"/>
              <a:t>林清波先生畢業於</a:t>
            </a:r>
            <a:r>
              <a:rPr lang="zh-TW" altLang="zh-TW" smtClean="0"/>
              <a:t>日本近畿大學法學部法學士</a:t>
            </a:r>
          </a:p>
          <a:p>
            <a:endParaRPr lang="zh-TW" altLang="en-US" smtClean="0"/>
          </a:p>
        </p:txBody>
      </p:sp>
      <p:sp>
        <p:nvSpPr>
          <p:cNvPr id="2662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43770580-FF38-4E89-BED5-78725E1AFFDE}" type="slidenum">
              <a:rPr lang="zh-TW" altLang="en-US" smtClean="0"/>
              <a:pPr/>
              <a:t>2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15252314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mtClean="0"/>
              <a:t>目前任職於</a:t>
            </a:r>
            <a:r>
              <a:rPr lang="zh-TW" altLang="zh-TW" smtClean="0"/>
              <a:t>互助營造企業集團總裁</a:t>
            </a:r>
            <a:r>
              <a:rPr lang="zh-TW" altLang="en-US" smtClean="0"/>
              <a:t>及</a:t>
            </a:r>
            <a:r>
              <a:rPr lang="zh-TW" altLang="zh-TW" smtClean="0"/>
              <a:t>老爺酒店集團董事長</a:t>
            </a:r>
            <a:endParaRPr lang="zh-TW" altLang="en-US" smtClean="0"/>
          </a:p>
          <a:p>
            <a:endParaRPr lang="en-US" altLang="zh-TW" smtClean="0"/>
          </a:p>
          <a:p>
            <a:endParaRPr lang="zh-TW" altLang="en-US" smtClean="0"/>
          </a:p>
        </p:txBody>
      </p:sp>
      <p:sp>
        <p:nvSpPr>
          <p:cNvPr id="2867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A34E9251-1D38-41F1-99B0-157B344B5A2A}" type="slidenum">
              <a:rPr lang="zh-TW" altLang="en-US" smtClean="0"/>
              <a:pPr/>
              <a:t>3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1794164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mtClean="0">
                <a:latin typeface="微軟正黑體" panose="020B0604030504040204" pitchFamily="34" charset="-120"/>
              </a:rPr>
              <a:t>林清波先生為</a:t>
            </a:r>
            <a:r>
              <a:rPr lang="zh-TW" altLang="zh-TW" smtClean="0"/>
              <a:t>私立開南商工職業學校董事長</a:t>
            </a:r>
            <a:r>
              <a:rPr lang="zh-TW" altLang="en-US" smtClean="0"/>
              <a:t>及</a:t>
            </a:r>
            <a:r>
              <a:rPr lang="zh-TW" altLang="zh-TW" smtClean="0"/>
              <a:t>開南大學創辦人</a:t>
            </a:r>
            <a:r>
              <a:rPr lang="zh-TW" altLang="en-US" smtClean="0"/>
              <a:t>，並曾擔任</a:t>
            </a:r>
            <a:r>
              <a:rPr lang="zh-TW" altLang="zh-TW" smtClean="0"/>
              <a:t>台灣區營造工業同業工會常務理事</a:t>
            </a:r>
            <a:r>
              <a:rPr lang="zh-TW" altLang="en-US" smtClean="0"/>
              <a:t>，</a:t>
            </a:r>
            <a:r>
              <a:rPr lang="zh-TW" altLang="zh-TW" smtClean="0"/>
              <a:t>行政院公共工程採購申訴審議委員會調解委員</a:t>
            </a:r>
            <a:r>
              <a:rPr lang="zh-TW" altLang="en-US" smtClean="0"/>
              <a:t>，及</a:t>
            </a:r>
            <a:r>
              <a:rPr lang="zh-TW" altLang="zh-TW" smtClean="0"/>
              <a:t>中華民國營造業研究發展基金會董事長</a:t>
            </a:r>
          </a:p>
          <a:p>
            <a:endParaRPr lang="zh-TW" altLang="zh-TW" smtClean="0"/>
          </a:p>
          <a:p>
            <a:endParaRPr lang="zh-TW" altLang="zh-TW" smtClean="0"/>
          </a:p>
          <a:p>
            <a:endParaRPr lang="zh-TW" altLang="en-US" smtClean="0"/>
          </a:p>
        </p:txBody>
      </p:sp>
      <p:sp>
        <p:nvSpPr>
          <p:cNvPr id="3072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517682DA-A93A-41B5-9F00-12FE092BDADC}" type="slidenum">
              <a:rPr lang="zh-TW" altLang="en-US" smtClean="0"/>
              <a:pPr/>
              <a:t>4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34066914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mtClean="0"/>
              <a:t>榮譽事蹟包含</a:t>
            </a:r>
            <a:r>
              <a:rPr lang="zh-TW" altLang="zh-TW" smtClean="0"/>
              <a:t>高雄圓山大飯店榮獲第</a:t>
            </a:r>
            <a:r>
              <a:rPr lang="en-US" altLang="zh-TW" smtClean="0"/>
              <a:t>12</a:t>
            </a:r>
            <a:r>
              <a:rPr lang="zh-TW" altLang="zh-TW" smtClean="0"/>
              <a:t>屆亞太營聯會「建築金牌獎」</a:t>
            </a:r>
            <a:endParaRPr lang="zh-TW" altLang="en-US" smtClean="0"/>
          </a:p>
        </p:txBody>
      </p:sp>
      <p:sp>
        <p:nvSpPr>
          <p:cNvPr id="3277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4FF3CF90-014C-412D-8011-C9B016824A8F}" type="slidenum">
              <a:rPr lang="zh-TW" altLang="en-US" smtClean="0"/>
              <a:pPr/>
              <a:t>5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32065753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mtClean="0"/>
              <a:t>台北世貿中心榮獲</a:t>
            </a:r>
            <a:r>
              <a:rPr lang="zh-TW" altLang="zh-TW" smtClean="0"/>
              <a:t>第</a:t>
            </a:r>
            <a:r>
              <a:rPr lang="en-US" altLang="zh-TW" smtClean="0"/>
              <a:t>23</a:t>
            </a:r>
            <a:r>
              <a:rPr lang="zh-TW" altLang="zh-TW" smtClean="0"/>
              <a:t>屆亞太營聯會「建築金牌獎」</a:t>
            </a:r>
            <a:endParaRPr lang="zh-TW" altLang="en-US" smtClean="0"/>
          </a:p>
        </p:txBody>
      </p:sp>
      <p:sp>
        <p:nvSpPr>
          <p:cNvPr id="3482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BBE0EFC3-8313-4784-A867-189F8BE0D319}" type="slidenum">
              <a:rPr lang="zh-TW" altLang="en-US" smtClean="0"/>
              <a:pPr/>
              <a:t>6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36206769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mtClean="0"/>
              <a:t>2009</a:t>
            </a:r>
            <a:r>
              <a:rPr lang="zh-TW" altLang="zh-TW" smtClean="0"/>
              <a:t>高雄世運主場館</a:t>
            </a:r>
            <a:r>
              <a:rPr lang="zh-TW" altLang="en-US" smtClean="0"/>
              <a:t>榮獲</a:t>
            </a:r>
            <a:r>
              <a:rPr lang="zh-TW" altLang="zh-TW" smtClean="0"/>
              <a:t>第</a:t>
            </a:r>
            <a:r>
              <a:rPr lang="en-US" altLang="zh-TW" smtClean="0"/>
              <a:t>38</a:t>
            </a:r>
            <a:r>
              <a:rPr lang="zh-TW" altLang="zh-TW" smtClean="0"/>
              <a:t>屆亞太營聯會「建築金牌獎」</a:t>
            </a:r>
          </a:p>
          <a:p>
            <a:endParaRPr lang="zh-TW" altLang="en-US" smtClean="0"/>
          </a:p>
        </p:txBody>
      </p:sp>
      <p:sp>
        <p:nvSpPr>
          <p:cNvPr id="3686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202713F6-94B3-4DD0-8A65-CC768114E4A0}" type="slidenum">
              <a:rPr lang="zh-TW" altLang="en-US" smtClean="0"/>
              <a:pPr/>
              <a:t>7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31653055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mtClean="0"/>
              <a:t>於</a:t>
            </a:r>
            <a:r>
              <a:rPr lang="en-US" altLang="zh-TW" smtClean="0"/>
              <a:t>2010</a:t>
            </a:r>
            <a:r>
              <a:rPr lang="zh-TW" altLang="en-US" smtClean="0"/>
              <a:t>年</a:t>
            </a:r>
            <a:r>
              <a:rPr lang="zh-TW" altLang="zh-TW" smtClean="0"/>
              <a:t>榮獲第</a:t>
            </a:r>
            <a:r>
              <a:rPr lang="en-US" altLang="zh-TW" smtClean="0"/>
              <a:t>38</a:t>
            </a:r>
            <a:r>
              <a:rPr lang="zh-TW" altLang="zh-TW" smtClean="0"/>
              <a:t>屆亞太營聯會營造楷模獎</a:t>
            </a:r>
          </a:p>
          <a:p>
            <a:endParaRPr lang="zh-TW" altLang="en-US" smtClean="0"/>
          </a:p>
        </p:txBody>
      </p:sp>
      <p:sp>
        <p:nvSpPr>
          <p:cNvPr id="3891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9C6FD70C-633C-499C-AEBD-D4ED4BA3AD5C}" type="slidenum">
              <a:rPr lang="zh-TW" altLang="en-US" smtClean="0"/>
              <a:pPr/>
              <a:t>8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18706827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mtClean="0"/>
              <a:t>且多項公共工程獲頒金質獎，包含</a:t>
            </a:r>
            <a:r>
              <a:rPr lang="en-US" altLang="zh-TW" smtClean="0"/>
              <a:t>2009</a:t>
            </a:r>
            <a:r>
              <a:rPr lang="zh-TW" altLang="en-US" smtClean="0"/>
              <a:t>世運會主場館統包工程，國六南投段高架橋工程，桃園機場捷運工程及桃園機場捷運工程</a:t>
            </a:r>
          </a:p>
        </p:txBody>
      </p:sp>
      <p:sp>
        <p:nvSpPr>
          <p:cNvPr id="4096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18DA6DA9-17CE-48FE-A6C5-F68D709AA1A3}" type="slidenum">
              <a:rPr lang="zh-TW" altLang="en-US" smtClean="0"/>
              <a:pPr/>
              <a:t>9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15533519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mtClean="0"/>
              <a:t>主要著作為「台灣營造百年史」及「舵手語錄」</a:t>
            </a:r>
            <a:endParaRPr lang="zh-TW" altLang="zh-TW" smtClean="0"/>
          </a:p>
          <a:p>
            <a:endParaRPr lang="en-US" altLang="zh-TW" smtClean="0"/>
          </a:p>
          <a:p>
            <a:endParaRPr lang="zh-TW" altLang="en-US" smtClean="0"/>
          </a:p>
        </p:txBody>
      </p:sp>
      <p:sp>
        <p:nvSpPr>
          <p:cNvPr id="4301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8D0E5468-D6D0-464D-9851-D5328D331C28}" type="slidenum">
              <a:rPr lang="zh-TW" altLang="en-US" smtClean="0"/>
              <a:pPr/>
              <a:t>10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27364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2458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D58E940A-3B54-4976-8BD8-4B0939B66E8C}" type="slidenum">
              <a:rPr lang="zh-TW" altLang="en-US" smtClean="0">
                <a:solidFill>
                  <a:srgbClr val="000000"/>
                </a:solidFill>
              </a:rPr>
              <a:pPr/>
              <a:t>11</a:t>
            </a:fld>
            <a:endParaRPr lang="zh-TW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343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標題投影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7" name="日期版面配置區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ED9160CF-B024-468C-B3C7-D7BF6A5167F3}" type="datetimeFigureOut">
              <a:rPr lang="zh-TW" altLang="en-US"/>
              <a:pPr>
                <a:defRPr/>
              </a:pPr>
              <a:t>2015/4/11</a:t>
            </a:fld>
            <a:endParaRPr lang="zh-TW" altLang="en-US"/>
          </a:p>
        </p:txBody>
      </p:sp>
      <p:sp>
        <p:nvSpPr>
          <p:cNvPr id="10" name="頁尾版面配置區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 fontAlgn="base">
              <a:spcBef>
                <a:spcPct val="0"/>
              </a:spcBef>
              <a:spcAft>
                <a:spcPct val="0"/>
              </a:spcAft>
              <a:defRPr>
                <a:solidFill>
                  <a:srgbClr val="EBDDC3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1" name="投影片編號版面配置區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rgbClr val="EBDDC3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DBD7A7FD-025E-47A7-9F77-0ADD8D0054A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312614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4AA2F6F4-8DBD-4118-AB29-8C0B1AA0C74C}" type="datetimeFigureOut">
              <a:rPr lang="zh-TW" altLang="en-US"/>
              <a:pPr>
                <a:defRPr/>
              </a:pPr>
              <a:t>2015/4/11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8D84FC6D-2178-40B1-8C98-2755E7D4CF5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6052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0F210FAB-D592-416B-98D6-B195CD6FFAAF}" type="datetimeFigureOut">
              <a:rPr lang="zh-TW" altLang="en-US"/>
              <a:pPr>
                <a:defRPr/>
              </a:pPr>
              <a:t>2015/4/11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34EEAEB2-F73A-4A8A-A25F-16E1B908124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5857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1D139BDD-0838-4E2C-95AE-8193488103B8}" type="datetimeFigureOut">
              <a:rPr lang="zh-TW" altLang="en-US"/>
              <a:pPr>
                <a:defRPr/>
              </a:pPr>
              <a:t>2015/4/11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41B70A74-ACA1-40CC-B364-AD6515D1FFD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5341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72592203-DE91-4AFB-89AD-95B29C4B5D41}" type="datetimeFigureOut">
              <a:rPr lang="zh-TW" altLang="en-US"/>
              <a:pPr>
                <a:defRPr/>
              </a:pPr>
              <a:t>2015/4/11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2E14F362-D84B-4736-AD47-60B0D23EE8E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24804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BB83CDEC-968E-4E2E-86E3-A0557CFAFA68}" type="datetimeFigureOut">
              <a:rPr lang="zh-TW" altLang="en-US"/>
              <a:pPr>
                <a:defRPr/>
              </a:pPr>
              <a:t>2015/4/11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989B5634-7CD7-4012-905E-0DC9E09C77B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6986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A468ECAA-E4C0-4FBE-B27C-4595834750D5}" type="datetimeFigureOut">
              <a:rPr lang="zh-TW" altLang="en-US"/>
              <a:pPr>
                <a:defRPr/>
              </a:pPr>
              <a:t>2015/4/11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5BC71B73-2CB9-4FDD-AD2F-6ECEF62060F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542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C5E8A05D-5FDC-4512-B3F1-CF2751B5852C}" type="datetimeFigureOut">
              <a:rPr lang="zh-TW" altLang="en-US"/>
              <a:pPr>
                <a:defRPr/>
              </a:pPr>
              <a:t>2015/4/11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5815C093-73BD-4268-971B-2F8ED7BB698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66311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86421E8F-147A-46F6-A3C6-FE3924E45236}" type="datetimeFigureOut">
              <a:rPr lang="zh-TW" altLang="en-US"/>
              <a:pPr>
                <a:defRPr/>
              </a:pPr>
              <a:t>2015/4/11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1C3A7EA2-A7A5-4D45-94A1-8BDCD214142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0409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B258ECFF-A875-461D-9EF9-180153E0E266}" type="datetimeFigureOut">
              <a:rPr lang="zh-TW" altLang="en-US"/>
              <a:pPr>
                <a:defRPr/>
              </a:pPr>
              <a:t>2015/4/11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290C5C5B-F853-4414-9BF0-005D6B6221D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36057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9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altLang="zh-TW" smtClean="0"/>
          </a:p>
        </p:txBody>
      </p:sp>
      <p:sp>
        <p:nvSpPr>
          <p:cNvPr id="1027" name="文字版面配置區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775F55"/>
                </a:solidFill>
                <a:latin typeface="Tw Cen MT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0F1892AA-D85E-4735-AF0E-697AB91689B3}" type="datetimeFigureOut">
              <a:rPr lang="zh-TW" altLang="en-US"/>
              <a:pPr>
                <a:defRPr/>
              </a:pPr>
              <a:t>2015/4/11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775F55"/>
                </a:solidFill>
                <a:latin typeface="Tw Cen MT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矩形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eaLnBrk="1" hangingPunct="1">
              <a:defRPr kumimoji="0" sz="1400" b="1">
                <a:solidFill>
                  <a:srgbClr val="FFFFFF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46EA03A1-06B4-4895-9C02-55FFA611C83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2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anose="05000000000000000000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anose="05000000000000000000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anose="05000000000000000000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標題版面配置區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altLang="zh-TW" smtClean="0"/>
          </a:p>
        </p:txBody>
      </p:sp>
      <p:sp>
        <p:nvSpPr>
          <p:cNvPr id="2051" name="文字版面配置區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775F55"/>
                </a:solidFill>
                <a:latin typeface="Tw Cen MT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580F544E-D7A4-47BC-9AED-68FA3617819A}" type="datetimeFigureOut">
              <a:rPr lang="zh-TW" altLang="en-US"/>
              <a:pPr>
                <a:defRPr/>
              </a:pPr>
              <a:t>2015/4/11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775F55"/>
                </a:solidFill>
                <a:latin typeface="Tw Cen MT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矩形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eaLnBrk="1" hangingPunct="1">
              <a:defRPr kumimoji="0" sz="1400" b="1">
                <a:solidFill>
                  <a:srgbClr val="FFFFFF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95C74611-4C17-4430-A9B2-A8F1346B790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3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anose="05000000000000000000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anose="05000000000000000000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anose="05000000000000000000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標題版面配置區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altLang="zh-TW" smtClean="0"/>
          </a:p>
        </p:txBody>
      </p:sp>
      <p:sp>
        <p:nvSpPr>
          <p:cNvPr id="3075" name="文字版面配置區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775F55"/>
                </a:solidFill>
                <a:latin typeface="Tw Cen MT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051CC106-C240-4117-976D-2C9CE3D3015A}" type="datetimeFigureOut">
              <a:rPr lang="zh-TW" altLang="en-US"/>
              <a:pPr>
                <a:defRPr/>
              </a:pPr>
              <a:t>2015/4/11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775F55"/>
                </a:solidFill>
                <a:latin typeface="Tw Cen MT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矩形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eaLnBrk="1" hangingPunct="1">
              <a:defRPr kumimoji="0" sz="1400" b="1">
                <a:solidFill>
                  <a:srgbClr val="FFFFFF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3EACD008-BD5A-46ED-8431-B4351170405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4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anose="05000000000000000000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anose="05000000000000000000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anose="05000000000000000000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標題版面配置區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altLang="zh-TW" smtClean="0"/>
          </a:p>
        </p:txBody>
      </p:sp>
      <p:sp>
        <p:nvSpPr>
          <p:cNvPr id="4099" name="文字版面配置區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775F55"/>
                </a:solidFill>
                <a:latin typeface="Tw Cen MT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D91F3CED-4713-4B8B-AE8B-1660AF202495}" type="datetimeFigureOut">
              <a:rPr lang="zh-TW" altLang="en-US"/>
              <a:pPr>
                <a:defRPr/>
              </a:pPr>
              <a:t>2015/4/11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775F55"/>
                </a:solidFill>
                <a:latin typeface="Tw Cen MT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矩形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eaLnBrk="1" hangingPunct="1">
              <a:defRPr kumimoji="0" sz="1400" b="1">
                <a:solidFill>
                  <a:srgbClr val="FFFFFF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AAF8E0CC-0984-4D41-A637-65C4845F9B0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5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anose="05000000000000000000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anose="05000000000000000000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anose="05000000000000000000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標題版面配置區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altLang="zh-TW" smtClean="0"/>
          </a:p>
        </p:txBody>
      </p:sp>
      <p:sp>
        <p:nvSpPr>
          <p:cNvPr id="5123" name="文字版面配置區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775F55"/>
                </a:solidFill>
                <a:latin typeface="Tw Cen MT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CB2496AF-6293-4F33-8058-6EC61C3F01F0}" type="datetimeFigureOut">
              <a:rPr lang="zh-TW" altLang="en-US"/>
              <a:pPr>
                <a:defRPr/>
              </a:pPr>
              <a:t>2015/4/11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775F55"/>
                </a:solidFill>
                <a:latin typeface="Tw Cen MT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矩形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eaLnBrk="1" hangingPunct="1">
              <a:defRPr kumimoji="0" sz="1400" b="1">
                <a:solidFill>
                  <a:srgbClr val="FFFFFF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79A44C90-F2ED-4152-837F-18008164CE5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6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anose="05000000000000000000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anose="05000000000000000000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anose="05000000000000000000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標題版面配置區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altLang="zh-TW" smtClean="0"/>
          </a:p>
        </p:txBody>
      </p:sp>
      <p:sp>
        <p:nvSpPr>
          <p:cNvPr id="6147" name="文字版面配置區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775F55"/>
                </a:solidFill>
                <a:latin typeface="Tw Cen MT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54333B8C-0DD8-4F12-BADF-180FBDC08CB1}" type="datetimeFigureOut">
              <a:rPr lang="zh-TW" altLang="en-US"/>
              <a:pPr>
                <a:defRPr/>
              </a:pPr>
              <a:t>2015/4/11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775F55"/>
                </a:solidFill>
                <a:latin typeface="Tw Cen MT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矩形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eaLnBrk="1" hangingPunct="1">
              <a:defRPr kumimoji="0" sz="1400" b="1">
                <a:solidFill>
                  <a:srgbClr val="FFFFFF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67479A44-845F-4741-8FE1-BBB9A698B8B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7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anose="05000000000000000000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anose="05000000000000000000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anose="05000000000000000000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標題版面配置區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altLang="zh-TW" smtClean="0"/>
          </a:p>
        </p:txBody>
      </p:sp>
      <p:sp>
        <p:nvSpPr>
          <p:cNvPr id="7171" name="文字版面配置區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775F55"/>
                </a:solidFill>
                <a:latin typeface="Tw Cen MT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A4297FAA-6D9D-40FD-B2DF-85CEB1358419}" type="datetimeFigureOut">
              <a:rPr lang="zh-TW" altLang="en-US"/>
              <a:pPr>
                <a:defRPr/>
              </a:pPr>
              <a:t>2015/4/11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775F55"/>
                </a:solidFill>
                <a:latin typeface="Tw Cen MT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矩形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eaLnBrk="1" hangingPunct="1">
              <a:defRPr kumimoji="0" sz="1400" b="1">
                <a:solidFill>
                  <a:srgbClr val="FFFFFF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F5BA9378-A3D7-4CFB-B76B-E266F58CCA0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8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anose="05000000000000000000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anose="05000000000000000000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anose="05000000000000000000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標題版面配置區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altLang="zh-TW" smtClean="0"/>
          </a:p>
        </p:txBody>
      </p:sp>
      <p:sp>
        <p:nvSpPr>
          <p:cNvPr id="8195" name="文字版面配置區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775F55"/>
                </a:solidFill>
                <a:latin typeface="Tw Cen MT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05EE57AB-DB51-4B44-8158-2A88979AE579}" type="datetimeFigureOut">
              <a:rPr lang="zh-TW" altLang="en-US"/>
              <a:pPr>
                <a:defRPr/>
              </a:pPr>
              <a:t>2015/4/11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775F55"/>
                </a:solidFill>
                <a:latin typeface="Tw Cen MT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矩形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eaLnBrk="1" hangingPunct="1">
              <a:defRPr kumimoji="0" sz="1400" b="1">
                <a:solidFill>
                  <a:srgbClr val="FFFFFF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C12E0187-9956-4952-8E93-E97205E4244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9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anose="05000000000000000000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anose="05000000000000000000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anose="05000000000000000000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標題版面配置區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altLang="zh-TW" smtClean="0"/>
          </a:p>
        </p:txBody>
      </p:sp>
      <p:sp>
        <p:nvSpPr>
          <p:cNvPr id="9219" name="文字版面配置區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775F55"/>
                </a:solidFill>
                <a:latin typeface="Tw Cen MT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285F870D-46DA-4B94-AA23-4B79779ADBDB}" type="datetimeFigureOut">
              <a:rPr lang="zh-TW" altLang="en-US"/>
              <a:pPr>
                <a:defRPr/>
              </a:pPr>
              <a:t>2015/4/11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775F55"/>
                </a:solidFill>
                <a:latin typeface="Tw Cen MT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矩形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eaLnBrk="1" hangingPunct="1">
              <a:defRPr kumimoji="0" sz="1400" b="1">
                <a:solidFill>
                  <a:srgbClr val="FFFFFF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B94FFEE6-2865-4F79-ACE1-80969F98614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90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anose="05000000000000000000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anose="05000000000000000000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anose="05000000000000000000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標題版面配置區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altLang="zh-TW" smtClean="0"/>
          </a:p>
        </p:txBody>
      </p:sp>
      <p:sp>
        <p:nvSpPr>
          <p:cNvPr id="10243" name="文字版面配置區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775F55"/>
                </a:solidFill>
                <a:latin typeface="Tw Cen MT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79AC23B7-B451-4854-8FE9-CB992684200D}" type="datetimeFigureOut">
              <a:rPr lang="zh-TW" altLang="en-US"/>
              <a:pPr>
                <a:defRPr/>
              </a:pPr>
              <a:t>2015/4/11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775F55"/>
                </a:solidFill>
                <a:latin typeface="Tw Cen MT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矩形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eaLnBrk="1" hangingPunct="1">
              <a:defRPr kumimoji="0" sz="1400" b="1">
                <a:solidFill>
                  <a:srgbClr val="FFFFFF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E07004D4-103E-4833-803F-2367888FD60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91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anose="05000000000000000000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anose="05000000000000000000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anose="05000000000000000000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hyperlink" Target="http://www.hotelroyal.com.tw/" TargetMode="Externa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8"/>
          <p:cNvSpPr txBox="1">
            <a:spLocks/>
          </p:cNvSpPr>
          <p:nvPr/>
        </p:nvSpPr>
        <p:spPr bwMode="auto">
          <a:xfrm>
            <a:off x="754063" y="1504950"/>
            <a:ext cx="7705725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188" tIns="49094" rIns="98188" bIns="49094"/>
          <a:lstStyle>
            <a:lvl1pPr defTabSz="981075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1pPr>
            <a:lvl2pPr marL="742950" indent="-285750" defTabSz="981075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2pPr>
            <a:lvl3pPr marL="1143000" indent="-228600" defTabSz="981075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3pPr>
            <a:lvl4pPr marL="1600200" indent="-228600" defTabSz="981075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4pPr>
            <a:lvl5pPr marL="2057400" indent="-228600" defTabSz="981075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5pPr>
            <a:lvl6pPr marL="2514600" indent="-228600" defTabSz="981075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6pPr>
            <a:lvl7pPr marL="2971800" indent="-228600" defTabSz="981075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7pPr>
            <a:lvl8pPr marL="3429000" indent="-228600" defTabSz="981075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8pPr>
            <a:lvl9pPr marL="3886200" indent="-228600" defTabSz="981075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4000" b="1">
                <a:solidFill>
                  <a:schemeClr val="bg1"/>
                </a:solidFill>
                <a:latin typeface="微軟正黑體" panose="020B0604030504040204" pitchFamily="34" charset="-120"/>
              </a:rPr>
              <a:t>    臺 灣 建 築 學 會</a:t>
            </a:r>
          </a:p>
        </p:txBody>
      </p:sp>
      <p:sp>
        <p:nvSpPr>
          <p:cNvPr id="23555" name="Rectangle 8"/>
          <p:cNvSpPr txBox="1">
            <a:spLocks/>
          </p:cNvSpPr>
          <p:nvPr/>
        </p:nvSpPr>
        <p:spPr bwMode="auto">
          <a:xfrm>
            <a:off x="539750" y="2205038"/>
            <a:ext cx="7705725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188" tIns="49094" rIns="98188" bIns="49094"/>
          <a:lstStyle>
            <a:lvl1pPr defTabSz="981075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1pPr>
            <a:lvl2pPr marL="742950" indent="-285750" defTabSz="981075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2pPr>
            <a:lvl3pPr marL="1143000" indent="-228600" defTabSz="981075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3pPr>
            <a:lvl4pPr marL="1600200" indent="-228600" defTabSz="981075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4pPr>
            <a:lvl5pPr marL="2057400" indent="-228600" defTabSz="981075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5pPr>
            <a:lvl6pPr marL="2514600" indent="-228600" defTabSz="981075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6pPr>
            <a:lvl7pPr marL="2971800" indent="-228600" defTabSz="981075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7pPr>
            <a:lvl8pPr marL="3429000" indent="-228600" defTabSz="981075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8pPr>
            <a:lvl9pPr marL="3886200" indent="-228600" defTabSz="981075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3700" b="1">
                <a:solidFill>
                  <a:schemeClr val="bg1"/>
                </a:solidFill>
                <a:latin typeface="微軟正黑體" panose="020B0604030504040204" pitchFamily="34" charset="-120"/>
              </a:rPr>
              <a:t>2015</a:t>
            </a:r>
            <a:r>
              <a:rPr kumimoji="0" lang="zh-TW" altLang="en-US" sz="3700" b="1">
                <a:solidFill>
                  <a:schemeClr val="bg1"/>
                </a:solidFill>
                <a:latin typeface="微軟正黑體" panose="020B0604030504040204" pitchFamily="34" charset="-120"/>
              </a:rPr>
              <a:t>年 建築會士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kumimoji="0" lang="zh-TW" altLang="en-US" sz="4000" b="1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pic>
        <p:nvPicPr>
          <p:cNvPr id="23556" name="Picture 9" descr="AIT_new0508_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853"/>
          <a:stretch>
            <a:fillRect/>
          </a:stretch>
        </p:blipFill>
        <p:spPr bwMode="auto">
          <a:xfrm>
            <a:off x="2187575" y="1557338"/>
            <a:ext cx="655638" cy="58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Rectangle 9"/>
          <p:cNvSpPr txBox="1">
            <a:spLocks/>
          </p:cNvSpPr>
          <p:nvPr/>
        </p:nvSpPr>
        <p:spPr bwMode="auto">
          <a:xfrm>
            <a:off x="0" y="3141663"/>
            <a:ext cx="9144000" cy="153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188" tIns="49094" rIns="98188" bIns="49094"/>
          <a:lstStyle>
            <a:lvl1pPr defTabSz="981075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1pPr>
            <a:lvl2pPr marL="742950" indent="-285750" defTabSz="981075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2pPr>
            <a:lvl3pPr marL="1143000" indent="-228600" defTabSz="981075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3pPr>
            <a:lvl4pPr marL="1600200" indent="-228600" defTabSz="981075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4pPr>
            <a:lvl5pPr marL="2057400" indent="-228600" defTabSz="981075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5pPr>
            <a:lvl6pPr marL="2514600" indent="-228600" defTabSz="981075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6pPr>
            <a:lvl7pPr marL="2971800" indent="-228600" defTabSz="981075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7pPr>
            <a:lvl8pPr marL="3429000" indent="-228600" defTabSz="981075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8pPr>
            <a:lvl9pPr marL="3886200" indent="-228600" defTabSz="981075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defRPr>
            </a:lvl9pPr>
          </a:lstStyle>
          <a:p>
            <a:pPr algn="ctr">
              <a:lnSpc>
                <a:spcPct val="90000"/>
              </a:lnSpc>
              <a:spcBef>
                <a:spcPct val="20000"/>
              </a:spcBef>
              <a:buClrTx/>
              <a:buSzTx/>
              <a:buFont typeface="Arial" panose="020B0604020202020204" pitchFamily="34" charset="0"/>
              <a:buNone/>
            </a:pPr>
            <a:endParaRPr kumimoji="0" lang="zh-TW" altLang="en-US" sz="800" b="1">
              <a:solidFill>
                <a:schemeClr val="bg1"/>
              </a:solidFill>
              <a:latin typeface="微軟正黑體" panose="020B0604030504040204" pitchFamily="34" charset="-120"/>
            </a:endParaRPr>
          </a:p>
          <a:p>
            <a:pPr algn="ctr">
              <a:lnSpc>
                <a:spcPct val="90000"/>
              </a:lnSpc>
              <a:spcBef>
                <a:spcPct val="20000"/>
              </a:spcBef>
              <a:buClrTx/>
              <a:buSzTx/>
              <a:buFontTx/>
              <a:buNone/>
            </a:pPr>
            <a:r>
              <a:rPr kumimoji="0" lang="zh-TW" altLang="en-US" sz="9000" b="1">
                <a:solidFill>
                  <a:schemeClr val="bg1"/>
                </a:solidFill>
                <a:latin typeface="微軟正黑體" panose="020B0604030504040204" pitchFamily="34" charset="-120"/>
              </a:rPr>
              <a:t>林清波</a:t>
            </a:r>
          </a:p>
        </p:txBody>
      </p:sp>
      <p:sp>
        <p:nvSpPr>
          <p:cNvPr id="23558" name="矩形 2"/>
          <p:cNvSpPr>
            <a:spLocks noChangeArrowheads="1"/>
          </p:cNvSpPr>
          <p:nvPr/>
        </p:nvSpPr>
        <p:spPr bwMode="auto">
          <a:xfrm>
            <a:off x="3030538" y="4826000"/>
            <a:ext cx="30829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 sz="2800">
                <a:solidFill>
                  <a:schemeClr val="bg1"/>
                </a:solidFill>
                <a:latin typeface="微軟正黑體" panose="020B0604030504040204" pitchFamily="34" charset="-120"/>
              </a:rPr>
              <a:t> </a:t>
            </a:r>
            <a:r>
              <a:rPr lang="en-US" altLang="zh-TW" sz="2800">
                <a:solidFill>
                  <a:schemeClr val="bg1"/>
                </a:solidFill>
                <a:latin typeface="微軟正黑體" panose="020B0604030504040204" pitchFamily="34" charset="-120"/>
              </a:rPr>
              <a:t>(LIN, CHING-PO)</a:t>
            </a:r>
            <a:endParaRPr lang="zh-TW" altLang="en-US" sz="2800">
              <a:solidFill>
                <a:schemeClr val="bg1"/>
              </a:solidFill>
            </a:endParaRPr>
          </a:p>
        </p:txBody>
      </p:sp>
      <p:pic>
        <p:nvPicPr>
          <p:cNvPr id="4" name="背景0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956"/>
    </mc:Choice>
    <mc:Fallback>
      <p:transition advTm="19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2727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40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標題 6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200" smtClean="0">
                <a:solidFill>
                  <a:schemeClr val="tx1"/>
                </a:solidFill>
                <a:latin typeface="微軟正黑體" panose="020B0604030504040204" pitchFamily="34" charset="-120"/>
              </a:rPr>
              <a:t>林清波 </a:t>
            </a:r>
            <a:r>
              <a:rPr lang="en-US" altLang="zh-TW" sz="3200" smtClean="0">
                <a:solidFill>
                  <a:schemeClr val="tx1"/>
                </a:solidFill>
                <a:latin typeface="微軟正黑體" panose="020B0604030504040204" pitchFamily="34" charset="-120"/>
              </a:rPr>
              <a:t>(LIN, CHING-PO)</a:t>
            </a:r>
            <a:endParaRPr lang="zh-TW" altLang="en-US" sz="3200" smtClean="0">
              <a:solidFill>
                <a:schemeClr val="tx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5603" name="內容版面配置區 7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4103688" cy="44958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zh-TW" sz="2400" dirty="0" smtClean="0"/>
              <a:t>主要學歷：</a:t>
            </a:r>
            <a:endParaRPr lang="en-US" altLang="zh-TW" sz="2400" dirty="0" smtClean="0"/>
          </a:p>
          <a:p>
            <a:pPr eaLnBrk="1" hangingPunct="1">
              <a:buFont typeface="Wingdings" panose="05000000000000000000" pitchFamily="2" charset="2"/>
              <a:buNone/>
            </a:pPr>
            <a:endParaRPr lang="zh-TW" altLang="zh-TW" sz="3200" dirty="0" smtClean="0"/>
          </a:p>
          <a:p>
            <a:pPr eaLnBrk="1" hangingPunct="1">
              <a:buFont typeface="Wingdings" panose="05000000000000000000" pitchFamily="2" charset="2"/>
              <a:buChar char="l"/>
            </a:pPr>
            <a:r>
              <a:rPr lang="zh-TW" altLang="zh-TW" sz="2000" dirty="0" smtClean="0"/>
              <a:t>私立開南商工職業學校建築科</a:t>
            </a:r>
            <a:endParaRPr lang="en-US" altLang="zh-TW" sz="2000" dirty="0" smtClean="0"/>
          </a:p>
          <a:p>
            <a:pPr eaLnBrk="1" hangingPunct="1">
              <a:buFont typeface="Wingdings" panose="05000000000000000000" pitchFamily="2" charset="2"/>
              <a:buChar char="l"/>
            </a:pPr>
            <a:endParaRPr lang="zh-TW" altLang="zh-TW" sz="2000" dirty="0" smtClean="0"/>
          </a:p>
          <a:p>
            <a:pPr eaLnBrk="1" hangingPunct="1">
              <a:buFont typeface="Wingdings" panose="05000000000000000000" pitchFamily="2" charset="2"/>
              <a:buChar char="l"/>
            </a:pPr>
            <a:r>
              <a:rPr lang="zh-TW" altLang="zh-TW" sz="2000" dirty="0" smtClean="0"/>
              <a:t>日本近畿大學法學部法學士</a:t>
            </a:r>
          </a:p>
          <a:p>
            <a:pPr eaLnBrk="1" hangingPunct="1"/>
            <a:endParaRPr lang="zh-TW" altLang="en-US" dirty="0" smtClean="0"/>
          </a:p>
        </p:txBody>
      </p:sp>
      <p:pic>
        <p:nvPicPr>
          <p:cNvPr id="2560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916113"/>
            <a:ext cx="2881313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5732463"/>
            <a:ext cx="26670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303">
        <p14:switch dir="l"/>
      </p:transition>
    </mc:Choice>
    <mc:Fallback>
      <p:transition spd="slow" advTm="43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13" objId="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標題 6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200" smtClean="0">
                <a:solidFill>
                  <a:schemeClr val="tx1"/>
                </a:solidFill>
                <a:latin typeface="微軟正黑體" panose="020B0604030504040204" pitchFamily="34" charset="-120"/>
              </a:rPr>
              <a:t>林清波 </a:t>
            </a:r>
            <a:r>
              <a:rPr lang="en-US" altLang="zh-TW" sz="3200" smtClean="0">
                <a:solidFill>
                  <a:schemeClr val="tx1"/>
                </a:solidFill>
                <a:latin typeface="微軟正黑體" panose="020B0604030504040204" pitchFamily="34" charset="-120"/>
              </a:rPr>
              <a:t>(LIN, CHING-PO)</a:t>
            </a:r>
            <a:endParaRPr lang="zh-TW" altLang="en-US" sz="3200" smtClean="0">
              <a:solidFill>
                <a:schemeClr val="tx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7651" name="內容版面配置區 7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4751388" cy="44958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2400" smtClean="0"/>
              <a:t>現職</a:t>
            </a:r>
            <a:r>
              <a:rPr lang="zh-TW" altLang="zh-TW" sz="2400" smtClean="0"/>
              <a:t>：</a:t>
            </a:r>
            <a:endParaRPr lang="en-US" altLang="zh-TW" sz="2400" smtClean="0"/>
          </a:p>
          <a:p>
            <a:pPr eaLnBrk="1" hangingPunct="1">
              <a:buFont typeface="Wingdings" panose="05000000000000000000" pitchFamily="2" charset="2"/>
              <a:buNone/>
            </a:pPr>
            <a:endParaRPr lang="zh-TW" altLang="zh-TW" sz="3200" smtClean="0"/>
          </a:p>
          <a:p>
            <a:pPr eaLnBrk="1" hangingPunct="1">
              <a:buFont typeface="Wingdings" panose="05000000000000000000" pitchFamily="2" charset="2"/>
              <a:buChar char="l"/>
            </a:pPr>
            <a:r>
              <a:rPr lang="zh-TW" altLang="zh-TW" sz="2000" smtClean="0"/>
              <a:t>互助營造企業集團總裁</a:t>
            </a:r>
            <a:endParaRPr lang="en-US" altLang="zh-TW" sz="2000" smtClean="0"/>
          </a:p>
          <a:p>
            <a:pPr eaLnBrk="1" hangingPunct="1">
              <a:buFont typeface="Wingdings" panose="05000000000000000000" pitchFamily="2" charset="2"/>
              <a:buChar char="l"/>
            </a:pPr>
            <a:endParaRPr lang="zh-TW" altLang="zh-TW" sz="2000" smtClean="0"/>
          </a:p>
          <a:p>
            <a:pPr eaLnBrk="1" hangingPunct="1">
              <a:buFont typeface="Wingdings" panose="05000000000000000000" pitchFamily="2" charset="2"/>
              <a:buChar char="l"/>
            </a:pPr>
            <a:r>
              <a:rPr lang="zh-TW" altLang="zh-TW" sz="2000" smtClean="0"/>
              <a:t>老爺酒店集團董事長</a:t>
            </a:r>
            <a:endParaRPr lang="zh-TW" altLang="en-US" sz="2000" smtClean="0"/>
          </a:p>
        </p:txBody>
      </p:sp>
      <p:pic>
        <p:nvPicPr>
          <p:cNvPr id="2765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5732463"/>
            <a:ext cx="26670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2" descr="http://www.futsu.com.tw/images/LOGO-0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1989138"/>
            <a:ext cx="1439862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Picture 4" descr="http://www.hotelroyal.com.tw/upload/HOTEL/201408/2014081817585258LE5219.pn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716338"/>
            <a:ext cx="1800225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5106">
        <p14:switch dir="l"/>
      </p:transition>
    </mc:Choice>
    <mc:Fallback>
      <p:transition spd="slow" advTm="510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標題 6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200" smtClean="0">
                <a:solidFill>
                  <a:schemeClr val="tx1"/>
                </a:solidFill>
                <a:latin typeface="微軟正黑體" panose="020B0604030504040204" pitchFamily="34" charset="-120"/>
              </a:rPr>
              <a:t>林清波 </a:t>
            </a:r>
            <a:r>
              <a:rPr lang="en-US" altLang="zh-TW" sz="3200" smtClean="0">
                <a:solidFill>
                  <a:schemeClr val="tx1"/>
                </a:solidFill>
                <a:latin typeface="微軟正黑體" panose="020B0604030504040204" pitchFamily="34" charset="-120"/>
              </a:rPr>
              <a:t>(LIN, CHING-PO)</a:t>
            </a:r>
            <a:endParaRPr lang="zh-TW" altLang="en-US" sz="3200" smtClean="0">
              <a:solidFill>
                <a:schemeClr val="tx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9699" name="內容版面配置區 7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062913" cy="478155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zh-TW" sz="2400" smtClean="0"/>
              <a:t>主要經歷：</a:t>
            </a:r>
          </a:p>
          <a:p>
            <a:pPr eaLnBrk="1" hangingPunct="1">
              <a:buFont typeface="Wingdings" panose="05000000000000000000" pitchFamily="2" charset="2"/>
              <a:buChar char="l"/>
            </a:pPr>
            <a:r>
              <a:rPr lang="zh-TW" altLang="zh-TW" sz="2000" smtClean="0"/>
              <a:t>私立開南商工職業學校董事長</a:t>
            </a:r>
          </a:p>
          <a:p>
            <a:pPr eaLnBrk="1" hangingPunct="1">
              <a:buFont typeface="Wingdings" panose="05000000000000000000" pitchFamily="2" charset="2"/>
              <a:buChar char="l"/>
            </a:pPr>
            <a:r>
              <a:rPr lang="zh-TW" altLang="zh-TW" sz="2000" smtClean="0"/>
              <a:t>開南大學創辦人</a:t>
            </a:r>
          </a:p>
          <a:p>
            <a:pPr eaLnBrk="1" hangingPunct="1">
              <a:buFont typeface="Wingdings" panose="05000000000000000000" pitchFamily="2" charset="2"/>
              <a:buChar char="l"/>
            </a:pPr>
            <a:r>
              <a:rPr lang="zh-TW" altLang="zh-TW" sz="2000" smtClean="0"/>
              <a:t>台灣區營造工業同業工會常務理事</a:t>
            </a:r>
          </a:p>
          <a:p>
            <a:pPr eaLnBrk="1" hangingPunct="1">
              <a:buFont typeface="Wingdings" panose="05000000000000000000" pitchFamily="2" charset="2"/>
              <a:buChar char="l"/>
            </a:pPr>
            <a:r>
              <a:rPr lang="zh-TW" altLang="zh-TW" sz="2000" smtClean="0"/>
              <a:t>行政院公共工程採購申訴審議委員會調解委員</a:t>
            </a:r>
            <a:endParaRPr lang="en-US" altLang="zh-TW" sz="2000" smtClean="0"/>
          </a:p>
          <a:p>
            <a:pPr eaLnBrk="1" hangingPunct="1">
              <a:buFont typeface="Wingdings" panose="05000000000000000000" pitchFamily="2" charset="2"/>
              <a:buChar char="l"/>
            </a:pPr>
            <a:r>
              <a:rPr lang="zh-TW" altLang="zh-TW" sz="2000" smtClean="0"/>
              <a:t>中華民國營造業研究發展基金會董事長</a:t>
            </a:r>
          </a:p>
          <a:p>
            <a:pPr eaLnBrk="1" hangingPunct="1">
              <a:buFont typeface="Wingdings" panose="05000000000000000000" pitchFamily="2" charset="2"/>
              <a:buChar char="l"/>
            </a:pPr>
            <a:endParaRPr lang="zh-TW" altLang="zh-TW" sz="2000" smtClean="0"/>
          </a:p>
        </p:txBody>
      </p:sp>
      <p:pic>
        <p:nvPicPr>
          <p:cNvPr id="2970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5732463"/>
            <a:ext cx="26670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21206">
        <p14:switch dir="l"/>
      </p:transition>
    </mc:Choice>
    <mc:Fallback>
      <p:transition spd="slow" advTm="2120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標題 6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200" smtClean="0">
                <a:solidFill>
                  <a:schemeClr val="tx1"/>
                </a:solidFill>
                <a:latin typeface="微軟正黑體" panose="020B0604030504040204" pitchFamily="34" charset="-120"/>
              </a:rPr>
              <a:t>林清波 </a:t>
            </a:r>
            <a:r>
              <a:rPr lang="en-US" altLang="zh-TW" sz="3200" smtClean="0">
                <a:solidFill>
                  <a:schemeClr val="tx1"/>
                </a:solidFill>
                <a:latin typeface="微軟正黑體" panose="020B0604030504040204" pitchFamily="34" charset="-120"/>
              </a:rPr>
              <a:t>(LIN, CHING-PO)</a:t>
            </a:r>
            <a:endParaRPr lang="zh-TW" altLang="en-US" sz="3200" smtClean="0">
              <a:solidFill>
                <a:schemeClr val="tx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1747" name="內容版面配置區 7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062913" cy="1468438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zh-TW" sz="2400" smtClean="0"/>
              <a:t>榮譽事蹟：</a:t>
            </a:r>
          </a:p>
          <a:p>
            <a:pPr eaLnBrk="1" hangingPunct="1">
              <a:buFont typeface="Wingdings" panose="05000000000000000000" pitchFamily="2" charset="2"/>
              <a:buChar char="l"/>
            </a:pPr>
            <a:r>
              <a:rPr lang="zh-TW" altLang="zh-TW" sz="2000" smtClean="0"/>
              <a:t>榮獲第</a:t>
            </a:r>
            <a:r>
              <a:rPr lang="en-US" altLang="zh-TW" sz="2000" smtClean="0"/>
              <a:t>12</a:t>
            </a:r>
            <a:r>
              <a:rPr lang="zh-TW" altLang="zh-TW" sz="2000" smtClean="0"/>
              <a:t>屆亞太營聯會「建築金牌獎」</a:t>
            </a:r>
            <a:r>
              <a:rPr lang="en-US" altLang="zh-TW" sz="2000" smtClean="0"/>
              <a:t>-</a:t>
            </a:r>
            <a:r>
              <a:rPr lang="zh-TW" altLang="zh-TW" sz="2000" smtClean="0"/>
              <a:t>高雄圓山大飯店</a:t>
            </a:r>
          </a:p>
        </p:txBody>
      </p:sp>
      <p:pic>
        <p:nvPicPr>
          <p:cNvPr id="3174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5732463"/>
            <a:ext cx="26670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圖片 8" descr="12award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2997200"/>
            <a:ext cx="2663825" cy="194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0" name="圖片 10" descr="E001-高雄圓山22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565400"/>
            <a:ext cx="4824413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102">
        <p14:switch dir="l"/>
      </p:transition>
    </mc:Choice>
    <mc:Fallback>
      <p:transition spd="slow" advTm="610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標題 6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200" smtClean="0">
                <a:solidFill>
                  <a:schemeClr val="tx1"/>
                </a:solidFill>
                <a:latin typeface="微軟正黑體" panose="020B0604030504040204" pitchFamily="34" charset="-120"/>
              </a:rPr>
              <a:t>林清波 </a:t>
            </a:r>
            <a:r>
              <a:rPr lang="en-US" altLang="zh-TW" sz="3200" smtClean="0">
                <a:solidFill>
                  <a:schemeClr val="tx1"/>
                </a:solidFill>
                <a:latin typeface="微軟正黑體" panose="020B0604030504040204" pitchFamily="34" charset="-120"/>
              </a:rPr>
              <a:t>(LIN, CHING-PO)</a:t>
            </a:r>
            <a:endParaRPr lang="zh-TW" altLang="en-US" sz="3200" smtClean="0">
              <a:solidFill>
                <a:schemeClr val="tx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3795" name="內容版面配置區 7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062913" cy="13970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zh-TW" sz="2400" smtClean="0"/>
              <a:t>榮譽事蹟：</a:t>
            </a:r>
          </a:p>
          <a:p>
            <a:pPr eaLnBrk="1" hangingPunct="1">
              <a:buFont typeface="Wingdings" panose="05000000000000000000" pitchFamily="2" charset="2"/>
              <a:buChar char="l"/>
            </a:pPr>
            <a:r>
              <a:rPr lang="zh-TW" altLang="zh-TW" sz="2000" smtClean="0"/>
              <a:t>榮獲第</a:t>
            </a:r>
            <a:r>
              <a:rPr lang="en-US" altLang="zh-TW" sz="2000" smtClean="0"/>
              <a:t>23</a:t>
            </a:r>
            <a:r>
              <a:rPr lang="zh-TW" altLang="zh-TW" sz="2000" smtClean="0"/>
              <a:t>屆亞太營聯會「建築金牌獎」</a:t>
            </a:r>
            <a:r>
              <a:rPr lang="en-US" altLang="zh-TW" sz="2000" smtClean="0"/>
              <a:t>-</a:t>
            </a:r>
            <a:r>
              <a:rPr lang="zh-TW" altLang="zh-TW" sz="2000" smtClean="0"/>
              <a:t>台北世貿中心</a:t>
            </a:r>
          </a:p>
        </p:txBody>
      </p:sp>
      <p:pic>
        <p:nvPicPr>
          <p:cNvPr id="3379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5732463"/>
            <a:ext cx="26670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圖片 4" descr="23award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2924175"/>
            <a:ext cx="2663825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8" name="圖片 5" descr="1601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565400"/>
            <a:ext cx="4824413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831">
        <p14:switch dir="l"/>
      </p:transition>
    </mc:Choice>
    <mc:Fallback>
      <p:transition spd="slow" advTm="483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標題 6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200" smtClean="0">
                <a:solidFill>
                  <a:schemeClr val="tx1"/>
                </a:solidFill>
                <a:latin typeface="微軟正黑體" panose="020B0604030504040204" pitchFamily="34" charset="-120"/>
              </a:rPr>
              <a:t>林清波</a:t>
            </a:r>
            <a:r>
              <a:rPr lang="en-US" altLang="zh-TW" sz="3200" smtClean="0">
                <a:solidFill>
                  <a:schemeClr val="tx1"/>
                </a:solidFill>
                <a:latin typeface="微軟正黑體" panose="020B0604030504040204" pitchFamily="34" charset="-120"/>
              </a:rPr>
              <a:t>(LIN, CHING-PO)</a:t>
            </a:r>
            <a:endParaRPr lang="zh-TW" altLang="en-US" sz="3200" smtClean="0">
              <a:solidFill>
                <a:schemeClr val="tx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5843" name="內容版面配置區 7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062913" cy="11811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zh-TW" sz="2400" smtClean="0"/>
              <a:t>榮譽事蹟：</a:t>
            </a:r>
          </a:p>
          <a:p>
            <a:pPr eaLnBrk="1" hangingPunct="1">
              <a:buFont typeface="Wingdings" panose="05000000000000000000" pitchFamily="2" charset="2"/>
              <a:buChar char="l"/>
            </a:pPr>
            <a:r>
              <a:rPr lang="zh-TW" altLang="zh-TW" sz="2000" smtClean="0"/>
              <a:t>榮獲第</a:t>
            </a:r>
            <a:r>
              <a:rPr lang="en-US" altLang="zh-TW" sz="2000" smtClean="0"/>
              <a:t>38</a:t>
            </a:r>
            <a:r>
              <a:rPr lang="zh-TW" altLang="zh-TW" sz="2000" smtClean="0"/>
              <a:t>屆亞太營聯會「建築金牌獎」</a:t>
            </a:r>
            <a:r>
              <a:rPr lang="en-US" altLang="zh-TW" sz="2000" smtClean="0"/>
              <a:t>-2009</a:t>
            </a:r>
            <a:r>
              <a:rPr lang="zh-TW" altLang="zh-TW" sz="2000" smtClean="0"/>
              <a:t>高雄世運主場館</a:t>
            </a:r>
          </a:p>
        </p:txBody>
      </p:sp>
      <p:pic>
        <p:nvPicPr>
          <p:cNvPr id="3584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5732463"/>
            <a:ext cx="26670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圖片 4" descr="goldmedal_38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3068638"/>
            <a:ext cx="2554287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6" name="圖片 5" descr="高雄世運會照片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781300"/>
            <a:ext cx="4968875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225">
        <p14:switch dir="l"/>
      </p:transition>
    </mc:Choice>
    <mc:Fallback>
      <p:transition spd="slow" advTm="622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標題 6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200" smtClean="0">
                <a:solidFill>
                  <a:schemeClr val="tx1"/>
                </a:solidFill>
                <a:latin typeface="微軟正黑體" panose="020B0604030504040204" pitchFamily="34" charset="-120"/>
              </a:rPr>
              <a:t>林清波</a:t>
            </a:r>
            <a:r>
              <a:rPr lang="en-US" altLang="zh-TW" sz="3200" smtClean="0">
                <a:solidFill>
                  <a:schemeClr val="tx1"/>
                </a:solidFill>
                <a:latin typeface="微軟正黑體" panose="020B0604030504040204" pitchFamily="34" charset="-120"/>
              </a:rPr>
              <a:t>(LIN, CHING-PO)</a:t>
            </a:r>
            <a:endParaRPr lang="zh-TW" altLang="en-US" sz="3200" smtClean="0">
              <a:solidFill>
                <a:schemeClr val="tx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7891" name="內容版面配置區 7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062913" cy="11811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zh-TW" sz="2400" smtClean="0"/>
              <a:t>榮譽事蹟：</a:t>
            </a:r>
          </a:p>
          <a:p>
            <a:pPr eaLnBrk="1" hangingPunct="1">
              <a:buFont typeface="Wingdings" panose="05000000000000000000" pitchFamily="2" charset="2"/>
              <a:buChar char="l"/>
            </a:pPr>
            <a:r>
              <a:rPr lang="zh-TW" altLang="zh-TW" sz="2000" smtClean="0"/>
              <a:t>榮獲第</a:t>
            </a:r>
            <a:r>
              <a:rPr lang="en-US" altLang="zh-TW" sz="2000" smtClean="0"/>
              <a:t>38</a:t>
            </a:r>
            <a:r>
              <a:rPr lang="zh-TW" altLang="zh-TW" sz="2000" smtClean="0"/>
              <a:t>屆亞太營聯會營造楷模獎</a:t>
            </a:r>
          </a:p>
        </p:txBody>
      </p:sp>
      <p:pic>
        <p:nvPicPr>
          <p:cNvPr id="3789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5732463"/>
            <a:ext cx="26670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636838"/>
            <a:ext cx="4968875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4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2781300"/>
            <a:ext cx="1368425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5400">
        <p14:switch dir="l"/>
      </p:transition>
    </mc:Choice>
    <mc:Fallback>
      <p:transition spd="slow" advTm="54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標題 6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200" smtClean="0">
                <a:solidFill>
                  <a:schemeClr val="tx1"/>
                </a:solidFill>
                <a:latin typeface="微軟正黑體" panose="020B0604030504040204" pitchFamily="34" charset="-120"/>
              </a:rPr>
              <a:t>林清波</a:t>
            </a:r>
            <a:r>
              <a:rPr lang="en-US" altLang="zh-TW" sz="3200" smtClean="0">
                <a:solidFill>
                  <a:schemeClr val="tx1"/>
                </a:solidFill>
                <a:latin typeface="微軟正黑體" panose="020B0604030504040204" pitchFamily="34" charset="-120"/>
              </a:rPr>
              <a:t>(LIN, CHING-PO)</a:t>
            </a:r>
            <a:endParaRPr lang="zh-TW" altLang="en-US" sz="3200" smtClean="0">
              <a:solidFill>
                <a:schemeClr val="tx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9939" name="內容版面配置區 7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062913" cy="7493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zh-TW" sz="2400" smtClean="0"/>
              <a:t>榮譽事蹟：</a:t>
            </a:r>
          </a:p>
        </p:txBody>
      </p:sp>
      <p:pic>
        <p:nvPicPr>
          <p:cNvPr id="3994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5732463"/>
            <a:ext cx="26670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1" name="圖片 8" descr="淡大演講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060575"/>
            <a:ext cx="540067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2" name="圖片 9" descr="450B獎座psd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2276475"/>
            <a:ext cx="1584325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3277">
        <p14:switch dir="l"/>
      </p:transition>
    </mc:Choice>
    <mc:Fallback>
      <p:transition spd="slow" advTm="1327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標題 6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200" smtClean="0">
                <a:solidFill>
                  <a:schemeClr val="tx1"/>
                </a:solidFill>
                <a:latin typeface="微軟正黑體" panose="020B0604030504040204" pitchFamily="34" charset="-120"/>
              </a:rPr>
              <a:t>林清波 </a:t>
            </a:r>
            <a:r>
              <a:rPr lang="en-US" altLang="zh-TW" sz="3200" smtClean="0">
                <a:solidFill>
                  <a:schemeClr val="tx1"/>
                </a:solidFill>
                <a:latin typeface="微軟正黑體" panose="020B0604030504040204" pitchFamily="34" charset="-120"/>
              </a:rPr>
              <a:t>(LIN, CHING-PO)</a:t>
            </a:r>
            <a:endParaRPr lang="zh-TW" altLang="en-US" sz="3200" smtClean="0">
              <a:solidFill>
                <a:schemeClr val="tx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41987" name="內容版面配置區 7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062913" cy="1468438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2400" smtClean="0"/>
              <a:t>著作</a:t>
            </a:r>
            <a:r>
              <a:rPr lang="zh-TW" altLang="zh-TW" sz="2400" smtClean="0"/>
              <a:t>：</a:t>
            </a:r>
          </a:p>
          <a:p>
            <a:pPr eaLnBrk="1" hangingPunct="1">
              <a:buFont typeface="Wingdings" panose="05000000000000000000" pitchFamily="2" charset="2"/>
              <a:buChar char="l"/>
            </a:pPr>
            <a:r>
              <a:rPr lang="zh-TW" altLang="en-US" sz="2000" smtClean="0"/>
              <a:t>「台灣營造百年史」</a:t>
            </a:r>
            <a:endParaRPr lang="en-US" altLang="zh-TW" sz="2000" smtClean="0"/>
          </a:p>
          <a:p>
            <a:pPr eaLnBrk="1" hangingPunct="1">
              <a:buFont typeface="Wingdings" panose="05000000000000000000" pitchFamily="2" charset="2"/>
              <a:buChar char="l"/>
            </a:pPr>
            <a:r>
              <a:rPr lang="zh-TW" altLang="en-US" sz="2000" smtClean="0"/>
              <a:t>「舵手語錄」</a:t>
            </a:r>
            <a:endParaRPr lang="zh-TW" altLang="zh-TW" sz="2000" smtClean="0"/>
          </a:p>
        </p:txBody>
      </p:sp>
      <p:pic>
        <p:nvPicPr>
          <p:cNvPr id="4198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5732463"/>
            <a:ext cx="26670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9" name="圖片 4" descr="舵手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3141663"/>
            <a:ext cx="2232025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0" name="圖片 5" descr="營造百年史封面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3141663"/>
            <a:ext cx="2089150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8654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3209">
        <p14:switch dir="l"/>
      </p:transition>
    </mc:Choice>
    <mc:Fallback>
      <p:transition spd="slow" advTm="320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08520" y="4581128"/>
            <a:ext cx="9361040" cy="2376264"/>
          </a:xfrm>
          <a:prstGeom prst="rect">
            <a:avLst/>
          </a:prstGeom>
          <a:solidFill>
            <a:srgbClr val="FFEF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6663"/>
            <a:ext cx="9144000" cy="6464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710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5909">
        <p14:switch dir="l"/>
      </p:transition>
    </mc:Choice>
    <mc:Fallback>
      <p:transition spd="slow" advTm="590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中庸">
  <a:themeElements>
    <a:clrScheme name="中庸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中庸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中庸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中庸">
  <a:themeElements>
    <a:clrScheme name="中庸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中庸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中庸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中庸">
  <a:themeElements>
    <a:clrScheme name="中庸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中庸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中庸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中庸">
  <a:themeElements>
    <a:clrScheme name="中庸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中庸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中庸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中庸">
  <a:themeElements>
    <a:clrScheme name="中庸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中庸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中庸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中庸">
  <a:themeElements>
    <a:clrScheme name="中庸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中庸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中庸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6_中庸">
  <a:themeElements>
    <a:clrScheme name="中庸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中庸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中庸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7_中庸">
  <a:themeElements>
    <a:clrScheme name="中庸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中庸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中庸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8_中庸">
  <a:themeElements>
    <a:clrScheme name="中庸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中庸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中庸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9_中庸">
  <a:themeElements>
    <a:clrScheme name="中庸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中庸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中庸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Office 佈景主題">
  <a:themeElements>
    <a:clrScheme name="藍色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中庸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Profile</Template>
  <TotalTime>1851</TotalTime>
  <Words>421</Words>
  <Application>Microsoft Office PowerPoint</Application>
  <PresentationFormat>如螢幕大小 (4:3)</PresentationFormat>
  <Paragraphs>63</Paragraphs>
  <Slides>11</Slides>
  <Notes>11</Notes>
  <HiddenSlides>0</HiddenSlides>
  <MMClips>2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10</vt:i4>
      </vt:variant>
      <vt:variant>
        <vt:lpstr>投影片標題</vt:lpstr>
      </vt:variant>
      <vt:variant>
        <vt:i4>11</vt:i4>
      </vt:variant>
    </vt:vector>
  </HeadingPairs>
  <TitlesOfParts>
    <vt:vector size="29" baseType="lpstr">
      <vt:lpstr>微軟正黑體</vt:lpstr>
      <vt:lpstr>新細明體</vt:lpstr>
      <vt:lpstr>Arial</vt:lpstr>
      <vt:lpstr>Calibri</vt:lpstr>
      <vt:lpstr>Tw Cen MT</vt:lpstr>
      <vt:lpstr>Verdana</vt:lpstr>
      <vt:lpstr>Wingdings</vt:lpstr>
      <vt:lpstr>Wingdings 2</vt:lpstr>
      <vt:lpstr>中庸</vt:lpstr>
      <vt:lpstr>1_中庸</vt:lpstr>
      <vt:lpstr>2_中庸</vt:lpstr>
      <vt:lpstr>3_中庸</vt:lpstr>
      <vt:lpstr>4_中庸</vt:lpstr>
      <vt:lpstr>5_中庸</vt:lpstr>
      <vt:lpstr>6_中庸</vt:lpstr>
      <vt:lpstr>7_中庸</vt:lpstr>
      <vt:lpstr>8_中庸</vt:lpstr>
      <vt:lpstr>9_中庸</vt:lpstr>
      <vt:lpstr>PowerPoint 簡報</vt:lpstr>
      <vt:lpstr>林清波 (LIN, CHING-PO)</vt:lpstr>
      <vt:lpstr>林清波 (LIN, CHING-PO)</vt:lpstr>
      <vt:lpstr>林清波 (LIN, CHING-PO)</vt:lpstr>
      <vt:lpstr>林清波 (LIN, CHING-PO)</vt:lpstr>
      <vt:lpstr>林清波 (LIN, CHING-PO)</vt:lpstr>
      <vt:lpstr>林清波(LIN, CHING-PO)</vt:lpstr>
      <vt:lpstr>林清波(LIN, CHING-PO)</vt:lpstr>
      <vt:lpstr>林清波(LIN, CHING-PO)</vt:lpstr>
      <vt:lpstr>林清波 (LIN, CHING-PO)</vt:lpstr>
      <vt:lpstr>PowerPoint 簡報</vt:lpstr>
    </vt:vector>
  </TitlesOfParts>
  <Company>My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ps16</dc:creator>
  <cp:lastModifiedBy>Jenny Chern</cp:lastModifiedBy>
  <cp:revision>108</cp:revision>
  <cp:lastPrinted>2015-04-09T02:20:36Z</cp:lastPrinted>
  <dcterms:created xsi:type="dcterms:W3CDTF">2015-03-24T01:19:04Z</dcterms:created>
  <dcterms:modified xsi:type="dcterms:W3CDTF">2015-04-11T04:25:56Z</dcterms:modified>
</cp:coreProperties>
</file>