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0" r:id="rId1"/>
  </p:sldMasterIdLst>
  <p:notesMasterIdLst>
    <p:notesMasterId r:id="rId8"/>
  </p:notesMasterIdLst>
  <p:sldIdLst>
    <p:sldId id="256" r:id="rId2"/>
    <p:sldId id="259" r:id="rId3"/>
    <p:sldId id="261" r:id="rId4"/>
    <p:sldId id="277" r:id="rId5"/>
    <p:sldId id="262" r:id="rId6"/>
    <p:sldId id="278" r:id="rId7"/>
  </p:sldIdLst>
  <p:sldSz cx="10801350" cy="7200900"/>
  <p:notesSz cx="9926638" cy="67976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68">
          <p15:clr>
            <a:srgbClr val="A4A3A4"/>
          </p15:clr>
        </p15:guide>
        <p15:guide id="2" pos="34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A2A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930" y="-84"/>
      </p:cViewPr>
      <p:guideLst>
        <p:guide orient="horz" pos="2268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414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3372" y="0"/>
            <a:ext cx="4301543" cy="3414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5D215-EE88-4CDD-9AB3-E563C13334CA}" type="datetimeFigureOut">
              <a:rPr lang="zh-TW" altLang="en-US" smtClean="0"/>
              <a:t>2024/4/9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243263" y="849313"/>
            <a:ext cx="34401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664" y="3271382"/>
            <a:ext cx="7941310" cy="267658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6219"/>
            <a:ext cx="4301543" cy="3414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3372" y="6456219"/>
            <a:ext cx="4301543" cy="3414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45438-4872-4131-A801-2D29647AAA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2505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E56D6-0CE7-4080-AC7F-4B277B157C7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030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8226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A04F956D-A18F-5CBF-C48D-9C1C7D8000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0169" y="1178481"/>
            <a:ext cx="8101013" cy="2506980"/>
          </a:xfrm>
        </p:spPr>
        <p:txBody>
          <a:bodyPr anchor="b"/>
          <a:lstStyle>
            <a:lvl1pPr algn="ctr"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="" xmlns:a16="http://schemas.microsoft.com/office/drawing/2014/main" id="{BC3BA5FE-54B0-B135-B64F-5B1B44F06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169" y="3782140"/>
            <a:ext cx="8101013" cy="1738550"/>
          </a:xfrm>
        </p:spPr>
        <p:txBody>
          <a:bodyPr/>
          <a:lstStyle>
            <a:lvl1pPr marL="0" indent="0" algn="ctr">
              <a:buNone/>
              <a:defRPr sz="2126"/>
            </a:lvl1pPr>
            <a:lvl2pPr marL="405033" indent="0" algn="ctr">
              <a:buNone/>
              <a:defRPr sz="1772"/>
            </a:lvl2pPr>
            <a:lvl3pPr marL="810067" indent="0" algn="ctr">
              <a:buNone/>
              <a:defRPr sz="1595"/>
            </a:lvl3pPr>
            <a:lvl4pPr marL="1215100" indent="0" algn="ctr">
              <a:buNone/>
              <a:defRPr sz="1417"/>
            </a:lvl4pPr>
            <a:lvl5pPr marL="1620134" indent="0" algn="ctr">
              <a:buNone/>
              <a:defRPr sz="1417"/>
            </a:lvl5pPr>
            <a:lvl6pPr marL="2025167" indent="0" algn="ctr">
              <a:buNone/>
              <a:defRPr sz="1417"/>
            </a:lvl6pPr>
            <a:lvl7pPr marL="2430201" indent="0" algn="ctr">
              <a:buNone/>
              <a:defRPr sz="1417"/>
            </a:lvl7pPr>
            <a:lvl8pPr marL="2835234" indent="0" algn="ctr">
              <a:buNone/>
              <a:defRPr sz="1417"/>
            </a:lvl8pPr>
            <a:lvl9pPr marL="3240268" indent="0" algn="ctr">
              <a:buNone/>
              <a:defRPr sz="1417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80300FFE-AC62-DFAB-96F2-79B1A59BE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CF4B0E-2D47-42D8-B154-5E87F590810E}" type="datetimeFigureOut">
              <a:rPr lang="zh-TW" altLang="en-US" smtClean="0"/>
              <a:pPr>
                <a:defRPr/>
              </a:pPr>
              <a:t>2024/4/9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14D49AAB-AE4C-B10C-EB5B-4E6543DC9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1C043DE8-0D9B-3C7A-E765-BF4638BA3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8D295C-4FC1-454D-B7AA-BF625B9EA98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8191863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7A151FF6-B1B1-E307-6B2E-C627F31AD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C027145C-17CC-74DB-17C6-774BFF7A3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970A8D9B-0060-7A94-5FD0-5AC0D3FF6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39AB4E63-6FC6-49A8-DBF2-A7FF051B5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65273563-C731-157D-61CD-E3617CC5A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5018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CCA3FAAD-7422-4899-441A-C003E63A3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967" y="1795225"/>
            <a:ext cx="9316164" cy="2995374"/>
          </a:xfrm>
        </p:spPr>
        <p:txBody>
          <a:bodyPr anchor="b"/>
          <a:lstStyle>
            <a:lvl1pPr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22B7B84F-935F-3D72-9B4F-6FFCC094E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6967" y="4818937"/>
            <a:ext cx="9316164" cy="1575196"/>
          </a:xfrm>
        </p:spPr>
        <p:txBody>
          <a:bodyPr/>
          <a:lstStyle>
            <a:lvl1pPr marL="0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1pPr>
            <a:lvl2pPr marL="405033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2pPr>
            <a:lvl3pPr marL="810067" indent="0">
              <a:buNone/>
              <a:defRPr sz="1595">
                <a:solidFill>
                  <a:schemeClr val="tx1">
                    <a:tint val="75000"/>
                  </a:schemeClr>
                </a:solidFill>
              </a:defRPr>
            </a:lvl3pPr>
            <a:lvl4pPr marL="1215100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4pPr>
            <a:lvl5pPr marL="16201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5pPr>
            <a:lvl6pPr marL="2025167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6pPr>
            <a:lvl7pPr marL="2430201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7pPr>
            <a:lvl8pPr marL="28352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8pPr>
            <a:lvl9pPr marL="3240268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4D7AB984-7DE4-8197-4CE7-293B61486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AA814A4B-4096-EB3F-4F6E-4FC8C09D8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3E60CA67-9493-FF45-D982-1ACD641DB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6853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DEAC3CD3-76F2-191E-03F5-FB5DDB3DC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A56F092F-A811-C6D4-2A45-FA8B58751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259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="" xmlns:a16="http://schemas.microsoft.com/office/drawing/2014/main" id="{8529D542-BD95-5CE1-5B74-861426AFB4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6818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="" xmlns:a16="http://schemas.microsoft.com/office/drawing/2014/main" id="{66E3F502-29C4-A9A4-236E-E2E463DF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="" xmlns:a16="http://schemas.microsoft.com/office/drawing/2014/main" id="{608BE372-8327-F1AE-6C0A-65BDA466A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="" xmlns:a16="http://schemas.microsoft.com/office/drawing/2014/main" id="{19897E56-9AD6-7646-156B-13D913636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6772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B7970164-C1FA-13C2-2C0E-75392DC62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383382"/>
            <a:ext cx="9316164" cy="139184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93C03E9A-2C3B-F2E9-7CDD-440A5302B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4000" y="1765221"/>
            <a:ext cx="4569477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="" xmlns:a16="http://schemas.microsoft.com/office/drawing/2014/main" id="{465EF378-E50A-BD5B-64FA-E85C25B6FE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4000" y="2630329"/>
            <a:ext cx="4569477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="" xmlns:a16="http://schemas.microsoft.com/office/drawing/2014/main" id="{BFAF84C3-92A6-A78B-BD07-5A7EF24044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468183" y="1765221"/>
            <a:ext cx="4591981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="" xmlns:a16="http://schemas.microsoft.com/office/drawing/2014/main" id="{0AF84CB1-5826-5DC3-10BD-4373F44C01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468183" y="2630329"/>
            <a:ext cx="4591981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="" xmlns:a16="http://schemas.microsoft.com/office/drawing/2014/main" id="{57A80F0E-9C68-8966-7248-E73F3A28C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2024/4/9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="" xmlns:a16="http://schemas.microsoft.com/office/drawing/2014/main" id="{55EB290C-EE58-AC8D-7D6A-60238A9BC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="" xmlns:a16="http://schemas.microsoft.com/office/drawing/2014/main" id="{37212357-9B56-E717-1610-C9919B5D7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3829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6473773B-E6FA-CF83-DCCE-0D7AF1EF1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="" xmlns:a16="http://schemas.microsoft.com/office/drawing/2014/main" id="{078EEDDF-F143-0425-0314-86028C65F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276C65-5B4A-4CA6-8485-577A7FDAF930}" type="datetimeFigureOut">
              <a:rPr lang="zh-TW" altLang="en-US" smtClean="0"/>
              <a:pPr>
                <a:defRPr/>
              </a:pPr>
              <a:t>2024/4/9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="" xmlns:a16="http://schemas.microsoft.com/office/drawing/2014/main" id="{ADBA4F1E-B88A-BDDF-C3E5-3234DC5D6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="" xmlns:a16="http://schemas.microsoft.com/office/drawing/2014/main" id="{2CD5DC4B-13C9-935F-5EBD-D20D81972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E30572-AE04-439A-B40C-19C2D5A32315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257286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="" xmlns:a16="http://schemas.microsoft.com/office/drawing/2014/main" id="{91BCC058-38C6-A612-A7B4-0283A3897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A9DBDB-BDD8-41C6-BAD1-B96829BE9154}" type="datetimeFigureOut">
              <a:rPr lang="zh-TW" altLang="en-US" smtClean="0"/>
              <a:pPr>
                <a:defRPr/>
              </a:pPr>
              <a:t>2024/4/9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="" xmlns:a16="http://schemas.microsoft.com/office/drawing/2014/main" id="{06A61705-B0AC-F895-736A-11FCC8B1F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="" xmlns:a16="http://schemas.microsoft.com/office/drawing/2014/main" id="{C8B1FCBD-0364-B662-9983-D69FBBED2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C79E84-B055-45EC-986B-6D1EEE6E9B70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5296289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43230346-E727-36A9-3C19-665D9FDA4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7B4A5437-F312-415C-781B-A2C403493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>
              <a:defRPr sz="2835"/>
            </a:lvl1pPr>
            <a:lvl2pPr>
              <a:defRPr sz="2481"/>
            </a:lvl2pPr>
            <a:lvl3pPr>
              <a:defRPr sz="2126"/>
            </a:lvl3pPr>
            <a:lvl4pPr>
              <a:defRPr sz="1772"/>
            </a:lvl4pPr>
            <a:lvl5pPr>
              <a:defRPr sz="1772"/>
            </a:lvl5pPr>
            <a:lvl6pPr>
              <a:defRPr sz="1772"/>
            </a:lvl6pPr>
            <a:lvl7pPr>
              <a:defRPr sz="1772"/>
            </a:lvl7pPr>
            <a:lvl8pPr>
              <a:defRPr sz="1772"/>
            </a:lvl8pPr>
            <a:lvl9pPr>
              <a:defRPr sz="177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="" xmlns:a16="http://schemas.microsoft.com/office/drawing/2014/main" id="{449443FC-2157-F6FA-8FA3-6E2D30B0DE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="" xmlns:a16="http://schemas.microsoft.com/office/drawing/2014/main" id="{DFF280E3-D4AD-CC19-A58F-7B61C8F59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="" xmlns:a16="http://schemas.microsoft.com/office/drawing/2014/main" id="{394D363D-056D-2E89-EB13-5C1874145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="" xmlns:a16="http://schemas.microsoft.com/office/drawing/2014/main" id="{604B7D9B-3F69-1A8D-FF44-FEB0E47B6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9643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C38D49AC-D5F8-B202-15A4-E377455D5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="" xmlns:a16="http://schemas.microsoft.com/office/drawing/2014/main" id="{F7E0B4D7-77C2-7669-824C-BB1DB5426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 marL="0" indent="0">
              <a:buNone/>
              <a:defRPr sz="2835"/>
            </a:lvl1pPr>
            <a:lvl2pPr marL="405033" indent="0">
              <a:buNone/>
              <a:defRPr sz="2481"/>
            </a:lvl2pPr>
            <a:lvl3pPr marL="810067" indent="0">
              <a:buNone/>
              <a:defRPr sz="2126"/>
            </a:lvl3pPr>
            <a:lvl4pPr marL="1215100" indent="0">
              <a:buNone/>
              <a:defRPr sz="1772"/>
            </a:lvl4pPr>
            <a:lvl5pPr marL="1620134" indent="0">
              <a:buNone/>
              <a:defRPr sz="1772"/>
            </a:lvl5pPr>
            <a:lvl6pPr marL="2025167" indent="0">
              <a:buNone/>
              <a:defRPr sz="1772"/>
            </a:lvl6pPr>
            <a:lvl7pPr marL="2430201" indent="0">
              <a:buNone/>
              <a:defRPr sz="1772"/>
            </a:lvl7pPr>
            <a:lvl8pPr marL="2835234" indent="0">
              <a:buNone/>
              <a:defRPr sz="1772"/>
            </a:lvl8pPr>
            <a:lvl9pPr marL="3240268" indent="0">
              <a:buNone/>
              <a:defRPr sz="1772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="" xmlns:a16="http://schemas.microsoft.com/office/drawing/2014/main" id="{3EFB3070-DFDC-F2CF-45FD-FC4A052F1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="" xmlns:a16="http://schemas.microsoft.com/office/drawing/2014/main" id="{84E3BA6B-82A4-CF8E-FF8C-043DA7CB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="" xmlns:a16="http://schemas.microsoft.com/office/drawing/2014/main" id="{084C4585-0621-FF4C-6D8A-0BD6CD2DB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="" xmlns:a16="http://schemas.microsoft.com/office/drawing/2014/main" id="{2AF5A70D-5F93-CF16-3C2C-A537CDF91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0849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694FA415-0C5B-FA3A-5CEA-3267E5084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="" xmlns:a16="http://schemas.microsoft.com/office/drawing/2014/main" id="{67D1EC4C-7C9C-CD0E-F24E-48E224CB98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8AA68CB1-51FA-F5B7-CE53-7E42779F8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CAD652-AEE0-43CE-8718-9B4815F61AA2}" type="datetimeFigureOut">
              <a:rPr lang="zh-TW" altLang="en-US" smtClean="0"/>
              <a:pPr>
                <a:defRPr/>
              </a:pPr>
              <a:t>2024/4/9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855305F3-19EA-3EB0-EFC4-67E7C8E30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026FF87D-3093-B5FE-220B-0A1048707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176C96-6D2F-4FDD-B96C-12BD90D3505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3642945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="" xmlns:a16="http://schemas.microsoft.com/office/drawing/2014/main" id="{2A617E6D-ECD2-02D8-9652-E61FB7E362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29716" y="383381"/>
            <a:ext cx="2329041" cy="610243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="" xmlns:a16="http://schemas.microsoft.com/office/drawing/2014/main" id="{BED34EE8-5F55-223E-D2BC-4FC9FBD981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42593" y="383381"/>
            <a:ext cx="6852106" cy="610243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F59BD393-976E-B3ED-3E9B-20085401C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304543-BB17-4245-AC18-D791B97E6F05}" type="datetimeFigureOut">
              <a:rPr lang="zh-TW" altLang="en-US" smtClean="0"/>
              <a:pPr>
                <a:defRPr/>
              </a:pPr>
              <a:t>2024/4/9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1DEE256D-1D77-BB86-8DD3-603BD6AFD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FB6219EE-2051-02EC-7FFA-49CF6EAA2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257D8-76BB-4AB7-B8DE-3ED0AD1B520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4311290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="" xmlns:a16="http://schemas.microsoft.com/office/drawing/2014/main" id="{8F745869-DC76-EFEF-6977-7358EE278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593" y="383382"/>
            <a:ext cx="9316164" cy="13918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E2446DE6-77E5-FE3E-0867-60ABAC41D8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2593" y="1916906"/>
            <a:ext cx="9316164" cy="45689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42D31CC8-47C5-78C6-F94C-36A1DE14D3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4259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2024/4/9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4B1EF0D0-BED2-05EB-0193-6EEF0B4009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77947" y="6674168"/>
            <a:ext cx="3645456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DE4E3B77-5954-08CC-B7E1-6EFA58794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2845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6567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</p:sldLayoutIdLst>
  <p:transition spd="slow">
    <p:fade/>
  </p:transition>
  <p:txStyles>
    <p:titleStyle>
      <a:lvl1pPr algn="l" defTabSz="810067" rtl="0" eaLnBrk="1" latinLnBrk="0" hangingPunct="1">
        <a:lnSpc>
          <a:spcPct val="90000"/>
        </a:lnSpc>
        <a:spcBef>
          <a:spcPct val="0"/>
        </a:spcBef>
        <a:buNone/>
        <a:defRPr sz="38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2517" indent="-202517" algn="l" defTabSz="810067" rtl="0" eaLnBrk="1" latinLnBrk="0" hangingPunct="1">
        <a:lnSpc>
          <a:spcPct val="90000"/>
        </a:lnSpc>
        <a:spcBef>
          <a:spcPts val="886"/>
        </a:spcBef>
        <a:buFont typeface="Arial" panose="020B0604020202020204" pitchFamily="34" charset="0"/>
        <a:buChar char="•"/>
        <a:defRPr sz="2481" kern="1200">
          <a:solidFill>
            <a:schemeClr val="tx1"/>
          </a:solidFill>
          <a:latin typeface="+mn-lt"/>
          <a:ea typeface="+mn-ea"/>
          <a:cs typeface="+mn-cs"/>
        </a:defRPr>
      </a:lvl1pPr>
      <a:lvl2pPr marL="607550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125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3pPr>
      <a:lvl4pPr marL="1417617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8226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2276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632718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30377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442785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2pPr>
      <a:lvl3pPr marL="8100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3pPr>
      <a:lvl4pPr marL="121510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6201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0251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430201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28352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240268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8.jpeg"/><Relationship Id="rId7" Type="http://schemas.microsoft.com/office/2007/relationships/hdphoto" Target="../media/hdphoto2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jpe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567" y="1358187"/>
            <a:ext cx="3136497" cy="326836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545633" y="2001456"/>
            <a:ext cx="572464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zh-TW" altLang="en-US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臺灣建築學會</a:t>
            </a:r>
            <a:endParaRPr lang="en-US" altLang="zh-TW" sz="7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en-US" altLang="zh-TW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2024</a:t>
            </a:r>
            <a:r>
              <a:rPr lang="zh-TW" altLang="en-US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年會士</a:t>
            </a:r>
            <a:endParaRPr lang="en-US" altLang="zh-TW" sz="7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72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2929998" y="4637401"/>
            <a:ext cx="495591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劉培森</a:t>
            </a:r>
            <a:endParaRPr lang="en-US" altLang="zh-TW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en-US" altLang="zh-TW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Ricky Liu</a:t>
            </a:r>
            <a:endParaRPr lang="en-US" altLang="zh-TW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6499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劉培森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195" name="文字方塊 3"/>
          <p:cNvSpPr txBox="1">
            <a:spLocks noChangeArrowheads="1"/>
          </p:cNvSpPr>
          <p:nvPr/>
        </p:nvSpPr>
        <p:spPr bwMode="auto">
          <a:xfrm>
            <a:off x="400050" y="1243013"/>
            <a:ext cx="100540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個人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簡介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197" name="文字方塊 6"/>
          <p:cNvSpPr txBox="1">
            <a:spLocks noChangeArrowheads="1"/>
          </p:cNvSpPr>
          <p:nvPr/>
        </p:nvSpPr>
        <p:spPr bwMode="auto">
          <a:xfrm>
            <a:off x="8353425" y="1056035"/>
            <a:ext cx="1643063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/>
              <a:t>照片放置處</a:t>
            </a:r>
          </a:p>
        </p:txBody>
      </p:sp>
      <p:cxnSp>
        <p:nvCxnSpPr>
          <p:cNvPr id="6" name="直線接點 5">
            <a:extLst>
              <a:ext uri="{FF2B5EF4-FFF2-40B4-BE49-F238E27FC236}">
                <a16:creationId xmlns="" xmlns:a16="http://schemas.microsoft.com/office/drawing/2014/main" id="{B853B57E-E873-E3E0-9ED6-B056788D90A4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E84ECEC2-A745-9785-118A-AC0FE3FBE1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8" name="Picture 1" descr="V:\03_Project\劉先生照片\2022_0105\webDSC04463 拷貝A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64" t="6231" r="33661" b="40806"/>
          <a:stretch/>
        </p:blipFill>
        <p:spPr bwMode="auto">
          <a:xfrm>
            <a:off x="7992929" y="1106774"/>
            <a:ext cx="2001836" cy="2327132"/>
          </a:xfrm>
          <a:prstGeom prst="rect">
            <a:avLst/>
          </a:prstGeom>
          <a:noFill/>
          <a:extLst/>
        </p:spPr>
      </p:pic>
      <p:sp>
        <p:nvSpPr>
          <p:cNvPr id="2" name="矩形 1"/>
          <p:cNvSpPr/>
          <p:nvPr/>
        </p:nvSpPr>
        <p:spPr>
          <a:xfrm>
            <a:off x="431799" y="1872258"/>
            <a:ext cx="6193011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現任</a:t>
            </a:r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1991-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迄今 劉培森建築師事務所 主持建築師 </a:t>
            </a: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2021-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迄今 臺灣建築美學文化經濟發展協會第四屆 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理事長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學歷</a:t>
            </a:r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法國巴黎國立建築學院博士 </a:t>
            </a:r>
          </a:p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美國麻省理工學院建築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碩士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經歷</a:t>
            </a:r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1991-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迄今  劉培森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建築師事務所主持建築師	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1988-1991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宗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邁建築師事務所主任設計師	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1984-1986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美國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麻省理工學院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SIGUS PROGRAM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策劃</a:t>
            </a:r>
            <a:endParaRPr lang="en-US" altLang="zh-TW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</a:t>
            </a:r>
            <a:r>
              <a:rPr lang="zh-TW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資歷</a:t>
            </a:r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1988-2000 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東海大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學及中原大學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建築系 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兼任副教授</a:t>
            </a:r>
          </a:p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2000-2002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中原大學建築系 兼任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教授　　</a:t>
            </a:r>
          </a:p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2007-2009 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中華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大學建築與都市計畫學系 兼任特聘講座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教授</a:t>
            </a:r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字方塊 3"/>
          <p:cNvSpPr txBox="1">
            <a:spLocks noChangeArrowheads="1"/>
          </p:cNvSpPr>
          <p:nvPr/>
        </p:nvSpPr>
        <p:spPr bwMode="auto">
          <a:xfrm>
            <a:off x="400050" y="1243013"/>
            <a:ext cx="100540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專業貢獻</a:t>
            </a:r>
            <a:endParaRPr lang="zh-TW" altLang="en-US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224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劉培森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="" xmlns:a16="http://schemas.microsoft.com/office/drawing/2014/main" id="{29F1DC77-5AC2-BA08-DFDF-CD965967D386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D42B3A14-A448-4067-AD03-01564BF28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435877" y="1690213"/>
            <a:ext cx="604899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都市創新與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整體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endParaRPr lang="en-US" altLang="zh-TW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積極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參與並領導多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項園區整體規劃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項目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，展現出建築師對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城市發展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的責任與承擔。除了融合創新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的設計理念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和友善環境的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規劃策略，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為都市環境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注入了新的活力和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美感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更為臺灣的城市發展提供可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持續的範本和方向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醫療與文化公共建築規劃設計</a:t>
            </a:r>
            <a:endParaRPr lang="en-US" altLang="zh-TW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主要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致力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於臺灣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的大型公共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建築規劃設計。作品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涵蓋多個領域，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尤其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醫療與文化建設方面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有顯著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成就，為臺灣的都市建築與地方生活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帶來了重大的影響和貢獻。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建築教育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和學術貢獻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除了建築實務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方面的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成就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，也曾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在多所大學任教，包括指導學生從事建築設計和相關領域的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研究，對臺灣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建築教育起到積極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推進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作用，激發建築系學生的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創造力和專業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素養。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臺灣建築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國際化</a:t>
            </a:r>
            <a:endParaRPr lang="en-US" altLang="zh-TW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積極參與國際競圖，與來自不同文化背景的設計師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合作，透過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國際交流，引進世界各地的先進建築理念和技術，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豐富台灣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建築界的思想和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設計語彙。不僅促進跨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文化的交流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，亦提升臺灣建築師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的國際競爭力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5" name="Picture 7" descr="D:\a1468\Desktop\434656557_831458882331701_142464119286952496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8119" y="1112354"/>
            <a:ext cx="2682626" cy="1787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D:\a1468\Downloads\S__54396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8119" y="3035140"/>
            <a:ext cx="2682626" cy="1508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M:\Photo\【國際競圖專案】\10405 桃機T3第三航廈競圖\2015年\10.28 彩排\_DSC055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34" t="40166" r="17840" b="1241"/>
          <a:stretch/>
        </p:blipFill>
        <p:spPr bwMode="auto">
          <a:xfrm>
            <a:off x="7458119" y="4678825"/>
            <a:ext cx="2682626" cy="16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D:\a1468\2024_RLA_PR_曹詠晴\07_建教合作\02_媒合贊助\成大\out\RLA for NCKU\補充\北美館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519" t="6256" r="16172" b="15124"/>
          <a:stretch/>
        </p:blipFill>
        <p:spPr bwMode="auto">
          <a:xfrm>
            <a:off x="6696819" y="1150417"/>
            <a:ext cx="1857375" cy="1859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a1468\2024_RLA_PR_曹詠晴\02_媒體出版\00_精選照片\內惟藝術中心\2023 內惟藝術中心 建築空間-9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9" t="-445" r="26928" b="2313"/>
          <a:stretch/>
        </p:blipFill>
        <p:spPr bwMode="auto">
          <a:xfrm>
            <a:off x="8652247" y="1150416"/>
            <a:ext cx="1857375" cy="1859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a1468\Desktop\96070014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20718" t="19612" r="29160" b="7494"/>
          <a:stretch/>
        </p:blipFill>
        <p:spPr bwMode="auto">
          <a:xfrm>
            <a:off x="8640513" y="3085855"/>
            <a:ext cx="1880841" cy="182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a1468\Desktop\待整理圖片\10307003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53" t="3746" r="21804" b="1793"/>
          <a:stretch/>
        </p:blipFill>
        <p:spPr bwMode="auto">
          <a:xfrm>
            <a:off x="6711161" y="3085855"/>
            <a:ext cx="1828689" cy="182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2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劉培森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="" xmlns:a16="http://schemas.microsoft.com/office/drawing/2014/main" id="{B05CA07B-F589-9EE5-1E2B-611640D7BD4E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A58D36A5-5E9F-D3F7-ECF5-3B3303E950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400051" y="1634671"/>
            <a:ext cx="600074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【整體規劃</a:t>
            </a:r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林口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長庚養生文化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村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、桃園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流行音樂露天劇場暨原住民文化創意產業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園區、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臺中中央公園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、國家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生技研究園區等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【醫療設施】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臺大雲林分院虎尾醫院醫療大樓、國立陽明大學附設醫院、高雄小港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醫院、淡水馬偕紀念醫院南側醫療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大樓、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南投基督教醫院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桃園長庚紀念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醫院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、衛服部防疫中心等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展演文化</a:t>
            </a:r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北市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立美術館擴建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、高雄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內惟藝術中心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高雄市立圖書館總館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臺灣客家文化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館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高雄世貿會展中心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、國家軍事博物館、世界宗教博物館台北分館等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 </a:t>
            </a:r>
            <a:endParaRPr lang="zh-TW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【體育場館</a:t>
            </a:r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2009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世運會主場館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臺南亞太國際棒球訓練中心 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少棒主副場館等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zh-TW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商業</a:t>
            </a:r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辦公】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北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遠東通訊園區 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TPKE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辦公大樓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統一企業集團新市物流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園區、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中華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郵政物流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中心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臺中市議會大樓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臺中市政府新市政大樓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交通部運輸研究大樓、教育部編譯館辦公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大樓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【交通運輸</a:t>
            </a:r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桃園機場第三航廈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(T3)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競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桃園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國際機場第二航廈擴建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字方塊 3"/>
          <p:cNvSpPr txBox="1">
            <a:spLocks noChangeArrowheads="1"/>
          </p:cNvSpPr>
          <p:nvPr/>
        </p:nvSpPr>
        <p:spPr bwMode="auto">
          <a:xfrm>
            <a:off x="400050" y="1243013"/>
            <a:ext cx="269817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作品 含參與作品、專業著作</a:t>
            </a:r>
          </a:p>
        </p:txBody>
      </p:sp>
      <p:pic>
        <p:nvPicPr>
          <p:cNvPr id="1028" name="Picture 4" descr="D:\a1468\Desktop\待整理圖片\103070034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0138" y="-10675938"/>
            <a:ext cx="1800000" cy="13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a1468\Desktop\待整理圖片\103070034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76413" y="-13442950"/>
            <a:ext cx="1800000" cy="13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9588" y="1685916"/>
            <a:ext cx="982516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個人獲獎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國家卓越建設獎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國土建設特別貢獻獎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2016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zh-TW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屆中華民國傑出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建築師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設計貢獻獎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2008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作品獲獎</a:t>
            </a:r>
            <a:endParaRPr lang="en-US" altLang="zh-TW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卓越建設獎：</a:t>
            </a:r>
          </a:p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高雄內惟藝術中心／高雄市立圖書館總館共構會展文創會館／臺南亞太國際棒球訓練中心 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少棒主副場館／高雄長庚醫院質子中心／桃園流行音樂露天劇場／臺中綠美圖／臺中中央公園／高雄世貿會展中心／臺中市政府新市政大樓／臺中市議會大樓／高雄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2009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世運會主場館／林口長庚養生文化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村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全球卓越建設獎：</a:t>
            </a:r>
          </a:p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高雄長庚醫院質子中心／臺中中央公園／高雄市立圖書館總館／臺中市政府新市政大樓</a:t>
            </a: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行政院公共工程金質獎：</a:t>
            </a:r>
          </a:p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高雄市立圖書館總館／臺灣客家文化館／高雄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2009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世運會主場館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臺灣建築獎：</a:t>
            </a:r>
          </a:p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高雄市立圖書館總館／臺灣客家文化館</a:t>
            </a:r>
          </a:p>
          <a:p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248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劉培森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="" xmlns:a16="http://schemas.microsoft.com/office/drawing/2014/main" id="{DF2B68EF-6D44-788D-C3FF-E96C572C485B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3ECFF093-502F-63E9-4E3E-2D980E9B4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1026" name="Picture 2" descr="D:\a1468\Desktop\國家卓越建設獎獎座logo(小圖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562" y="1138549"/>
            <a:ext cx="1929053" cy="1784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a1468\Desktop\AE0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9027" y="1138549"/>
            <a:ext cx="1857375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-1584101" y="7632898"/>
            <a:ext cx="5400675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國家卓越建設獎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15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座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全球卓越建設獎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座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行政院公共工程金質獎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座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中國工程師學會工程優良獎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座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高雄厝綠建築大獎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座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臺灣建築獎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座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國家建築金獎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文字方塊 2"/>
          <p:cNvSpPr txBox="1">
            <a:spLocks noChangeArrowheads="1"/>
          </p:cNvSpPr>
          <p:nvPr/>
        </p:nvSpPr>
        <p:spPr bwMode="auto">
          <a:xfrm>
            <a:off x="559268" y="1173664"/>
            <a:ext cx="38985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　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文字方塊 3"/>
          <p:cNvSpPr txBox="1">
            <a:spLocks noChangeArrowheads="1"/>
          </p:cNvSpPr>
          <p:nvPr/>
        </p:nvSpPr>
        <p:spPr bwMode="auto">
          <a:xfrm>
            <a:off x="400050" y="1243013"/>
            <a:ext cx="203132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得獎紀錄＆榮譽事蹟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6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劉培森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="" xmlns:a16="http://schemas.microsoft.com/office/drawing/2014/main" id="{962E6844-7422-6ADC-BA55-AA873A1683B2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0F76C523-3D02-EF16-A420-CF73A07E75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66209" y="1728242"/>
            <a:ext cx="651864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、長期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致力於建築規劃設計，作品涵蓋不同類型之公共與私人建築，屢獲殊榮。代表作品如高雄市立圖書館總館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、積極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參與國內外國際競圖，與世界各地的專業團隊合作，為臺灣建築在國際舞台上贏得更高的關注與尊重，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如臺北市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立美術館擴建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工程、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高雄世貿會展中心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高雄市立圖書館總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館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中中央公園、臺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中綠美圖、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臺中市政府新市政大樓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臺灣客家文化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館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、高雄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2009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世運會主場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館、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2008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北京奧運主場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館、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桃園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機場第三航廈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(T3)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競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、熱衷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定期舉辦人文藝術講座，精心邀請各領域專業人士進行交流，拓展豐富視野，並在美學的引領下，深化參與者對建築與空間的獨特感知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、熱心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公共事務，擔任各級政府之評審委員、顧問等職務，以其專業知識和經驗投入相應領域，盡心盡力為社會發展做出實質貢獻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五、身兼多所大學教職，透過演講和對談，深入介紹作品和建築理念，為建築設計實務之教育注入活力並啟發新一代建築師的專業成長。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050" name="Picture 2" descr="D:\a1468\Downloads\S__541514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98"/>
          <a:stretch/>
        </p:blipFill>
        <p:spPr bwMode="auto">
          <a:xfrm>
            <a:off x="7444265" y="3154287"/>
            <a:ext cx="2672264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字方塊 1"/>
          <p:cNvSpPr txBox="1">
            <a:spLocks noChangeArrowheads="1"/>
          </p:cNvSpPr>
          <p:nvPr/>
        </p:nvSpPr>
        <p:spPr bwMode="auto">
          <a:xfrm>
            <a:off x="360363" y="1223963"/>
            <a:ext cx="100540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推薦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理由</a:t>
            </a:r>
            <a:endParaRPr lang="zh-TW" altLang="en-US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056" name="Picture 8" descr="D:\a1468\Downloads\S__543962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903" y="4668896"/>
            <a:ext cx="2682626" cy="1509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a1468\Desktop\w644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3" t="3451" r="11453" b="16120"/>
          <a:stretch/>
        </p:blipFill>
        <p:spPr bwMode="auto">
          <a:xfrm>
            <a:off x="7452277" y="1208761"/>
            <a:ext cx="2664251" cy="1851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2796</TotalTime>
  <Words>667</Words>
  <Application>Microsoft Office PowerPoint</Application>
  <PresentationFormat>自訂</PresentationFormat>
  <Paragraphs>80</Paragraphs>
  <Slides>6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shiva</dc:creator>
  <cp:lastModifiedBy>PC12</cp:lastModifiedBy>
  <cp:revision>84</cp:revision>
  <cp:lastPrinted>2024-04-08T13:49:45Z</cp:lastPrinted>
  <dcterms:created xsi:type="dcterms:W3CDTF">2009-04-26T08:14:43Z</dcterms:created>
  <dcterms:modified xsi:type="dcterms:W3CDTF">2024-04-09T01:58:23Z</dcterms:modified>
</cp:coreProperties>
</file>