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A2AF59-91B7-4559-81CB-046ABE9AF157}" type="datetimeFigureOut">
              <a:rPr lang="zh-TW" altLang="en-US" smtClean="0"/>
              <a:t>2014/11/17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78447B-7D8C-4905-8977-9CC6F782AA97}" type="slidenum">
              <a:rPr lang="zh-TW" altLang="en-US" smtClean="0"/>
              <a:t>‹#›</a:t>
            </a:fld>
            <a:endParaRPr lang="zh-TW" altLang="en-US"/>
          </a:p>
        </p:txBody>
      </p:sp>
    </p:spTree>
    <p:extLst>
      <p:ext uri="{BB962C8B-B14F-4D97-AF65-F5344CB8AC3E}">
        <p14:creationId xmlns:p14="http://schemas.microsoft.com/office/powerpoint/2010/main" val="16379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793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6794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fld id="{337D9CA7-FD40-4A91-A0B8-4FFC2C47E133}" type="slidenum">
              <a:rPr lang="zh-TW" altLang="en-US">
                <a:solidFill>
                  <a:prstClr val="black"/>
                </a:solidFill>
              </a:rPr>
              <a:pPr eaLnBrk="1" hangingPunct="1"/>
              <a:t>2</a:t>
            </a:fld>
            <a:endParaRPr lang="zh-TW"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cxnSp>
        <p:nvCxnSpPr>
          <p:cNvPr id="4" name="直線接點 3"/>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直線接點 4"/>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橢圓 5"/>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9" name="副標題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28" name="標題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zh-TW" altLang="en-US" smtClean="0"/>
              <a:t>按一下以編輯母片標題樣式</a:t>
            </a:r>
            <a:endParaRPr lang="en-US"/>
          </a:p>
        </p:txBody>
      </p:sp>
      <p:sp>
        <p:nvSpPr>
          <p:cNvPr id="7" name="日期版面配置區 14"/>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8" name="投影片編號版面配置區 15"/>
          <p:cNvSpPr>
            <a:spLocks noGrp="1"/>
          </p:cNvSpPr>
          <p:nvPr>
            <p:ph type="sldNum" sz="quarter" idx="11"/>
          </p:nvPr>
        </p:nvSpPr>
        <p:spPr/>
        <p:txBody>
          <a:bodyPr/>
          <a:lstStyle>
            <a:lvl1pPr>
              <a:defRPr/>
            </a:lvl1pPr>
          </a:lstStyle>
          <a:p>
            <a:pPr>
              <a:defRPr/>
            </a:pPr>
            <a:fld id="{838E773B-18C4-4AB4-8E5B-0BD69C8E28A4}" type="slidenum">
              <a:rPr lang="en-US" altLang="zh-TW">
                <a:solidFill>
                  <a:srgbClr val="FEFAC9"/>
                </a:solidFill>
              </a:rPr>
              <a:pPr>
                <a:defRPr/>
              </a:pPr>
              <a:t>‹#›</a:t>
            </a:fld>
            <a:endParaRPr lang="en-US" altLang="zh-TW">
              <a:solidFill>
                <a:srgbClr val="FEFAC9"/>
              </a:solidFill>
            </a:endParaRPr>
          </a:p>
        </p:txBody>
      </p:sp>
      <p:sp>
        <p:nvSpPr>
          <p:cNvPr id="10" name="頁尾版面配置區 16"/>
          <p:cNvSpPr>
            <a:spLocks noGrp="1"/>
          </p:cNvSpPr>
          <p:nvPr>
            <p:ph type="ftr" sz="quarter" idx="12"/>
          </p:nvPr>
        </p:nvSpPr>
        <p:spPr/>
        <p:txBody>
          <a:bodyPr/>
          <a:lstStyle>
            <a:lvl1pPr>
              <a:defRPr/>
            </a:lvl1pPr>
          </a:lstStyle>
          <a:p>
            <a:pPr>
              <a:defRPr/>
            </a:pPr>
            <a:endParaRPr lang="en-US" altLang="zh-TW">
              <a:solidFill>
                <a:srgbClr val="FEFAC9"/>
              </a:solidFill>
            </a:endParaRPr>
          </a:p>
        </p:txBody>
      </p:sp>
    </p:spTree>
    <p:extLst>
      <p:ext uri="{BB962C8B-B14F-4D97-AF65-F5344CB8AC3E}">
        <p14:creationId xmlns:p14="http://schemas.microsoft.com/office/powerpoint/2010/main" val="4009986276"/>
      </p:ext>
    </p:extLst>
  </p:cSld>
  <p:clrMapOvr>
    <a:masterClrMapping/>
  </p:clrMapOvr>
  <p:transition advTm="5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9" name="內容版面配置區 8"/>
          <p:cNvSpPr>
            <a:spLocks noGrp="1"/>
          </p:cNvSpPr>
          <p:nvPr>
            <p:ph idx="1"/>
          </p:nvPr>
        </p:nvSpPr>
        <p:spPr>
          <a:xfrm>
            <a:off x="457200" y="1524000"/>
            <a:ext cx="82296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7" name="標題 16"/>
          <p:cNvSpPr>
            <a:spLocks noGrp="1"/>
          </p:cNvSpPr>
          <p:nvPr>
            <p:ph type="title"/>
          </p:nvPr>
        </p:nvSpPr>
        <p:spPr/>
        <p:txBody>
          <a:bodyPr rtlCol="0"/>
          <a:lstStyle/>
          <a:p>
            <a:r>
              <a:rPr lang="zh-TW" altLang="en-US" smtClean="0"/>
              <a:t>按一下以編輯母片標題樣式</a:t>
            </a:r>
            <a:endParaRPr lang="en-US"/>
          </a:p>
        </p:txBody>
      </p:sp>
      <p:sp>
        <p:nvSpPr>
          <p:cNvPr id="4"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5"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FE061F22-FA74-4F70-A76A-E171187D34AA}"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1754954817"/>
      </p:ext>
    </p:extLst>
  </p:cSld>
  <p:clrMapOvr>
    <a:masterClrMapping/>
  </p:clrMapOvr>
  <p:transition advTm="5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cxnSp>
        <p:nvCxnSpPr>
          <p:cNvPr id="4" name="直線接點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98FD001D-2C18-469E-96CA-14AD1121F5E5}"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162855190"/>
      </p:ext>
    </p:extLst>
  </p:cSld>
  <p:clrMapOvr>
    <a:masterClrMapping/>
  </p:clrMapOvr>
  <p:transition advTm="5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11" name="內容版面配置區 10"/>
          <p:cNvSpPr>
            <a:spLocks noGrp="1"/>
          </p:cNvSpPr>
          <p:nvPr>
            <p:ph sz="half" idx="1"/>
          </p:nvPr>
        </p:nvSpPr>
        <p:spPr>
          <a:xfrm>
            <a:off x="457200" y="1524000"/>
            <a:ext cx="4059936"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2"/>
          </p:nvPr>
        </p:nvSpPr>
        <p:spPr>
          <a:xfrm>
            <a:off x="4648200" y="1524000"/>
            <a:ext cx="4059936"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6"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7" name="投影片編號版面配置區 21"/>
          <p:cNvSpPr>
            <a:spLocks noGrp="1"/>
          </p:cNvSpPr>
          <p:nvPr>
            <p:ph type="sldNum" sz="quarter" idx="12"/>
          </p:nvPr>
        </p:nvSpPr>
        <p:spPr/>
        <p:txBody>
          <a:bodyPr/>
          <a:lstStyle>
            <a:lvl1pPr>
              <a:defRPr/>
            </a:lvl1pPr>
          </a:lstStyle>
          <a:p>
            <a:pPr>
              <a:defRPr/>
            </a:pPr>
            <a:fld id="{2F9C533C-2686-4A08-916F-D637AADB538A}"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445135400"/>
      </p:ext>
    </p:extLst>
  </p:cSld>
  <p:clrMapOvr>
    <a:masterClrMapping/>
  </p:clrMapOvr>
  <p:transition advTm="5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cxnSp>
        <p:nvCxnSpPr>
          <p:cNvPr id="7" name="直線接點 6"/>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直線接點 7"/>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文字版面配置區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32" name="內容版面配置區 31"/>
          <p:cNvSpPr>
            <a:spLocks noGrp="1"/>
          </p:cNvSpPr>
          <p:nvPr>
            <p:ph sz="half" idx="2"/>
          </p:nvPr>
        </p:nvSpPr>
        <p:spPr>
          <a:xfrm>
            <a:off x="457200" y="2201896"/>
            <a:ext cx="4038600" cy="391363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34" name="內容版面配置區 33"/>
          <p:cNvSpPr>
            <a:spLocks noGrp="1"/>
          </p:cNvSpPr>
          <p:nvPr>
            <p:ph sz="quarter" idx="4"/>
          </p:nvPr>
        </p:nvSpPr>
        <p:spPr>
          <a:xfrm>
            <a:off x="4649788" y="2201896"/>
            <a:ext cx="4038600" cy="391363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2" name="標題 1"/>
          <p:cNvSpPr>
            <a:spLocks noGrp="1"/>
          </p:cNvSpPr>
          <p:nvPr>
            <p:ph type="title"/>
          </p:nvPr>
        </p:nvSpPr>
        <p:spPr>
          <a:xfrm>
            <a:off x="457200" y="155448"/>
            <a:ext cx="8229600" cy="1143000"/>
          </a:xfrm>
        </p:spPr>
        <p:txBody>
          <a:bodyPr/>
          <a:lstStyle>
            <a:lvl1pPr>
              <a:defRPr/>
            </a:lvl1pPr>
          </a:lstStyle>
          <a:p>
            <a:r>
              <a:rPr lang="zh-TW" altLang="en-US" smtClean="0"/>
              <a:t>按一下以編輯母片標題樣式</a:t>
            </a:r>
            <a:endParaRPr lang="en-US"/>
          </a:p>
        </p:txBody>
      </p:sp>
      <p:sp>
        <p:nvSpPr>
          <p:cNvPr id="12" name="文字版面配置區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9" name="投影片編號版面配置區 8"/>
          <p:cNvSpPr>
            <a:spLocks noGrp="1"/>
          </p:cNvSpPr>
          <p:nvPr>
            <p:ph type="sldNum" sz="quarter" idx="10"/>
          </p:nvPr>
        </p:nvSpPr>
        <p:spPr/>
        <p:txBody>
          <a:bodyPr/>
          <a:lstStyle>
            <a:lvl1pPr>
              <a:defRPr/>
            </a:lvl1pPr>
          </a:lstStyle>
          <a:p>
            <a:pPr>
              <a:defRPr/>
            </a:pPr>
            <a:fld id="{AA5AF2FE-808B-4B07-AF56-129F0378EFE3}" type="slidenum">
              <a:rPr lang="en-US" altLang="zh-TW">
                <a:solidFill>
                  <a:srgbClr val="FEFAC9"/>
                </a:solidFill>
              </a:rPr>
              <a:pPr>
                <a:defRPr/>
              </a:pPr>
              <a:t>‹#›</a:t>
            </a:fld>
            <a:endParaRPr lang="en-US" altLang="zh-TW">
              <a:solidFill>
                <a:srgbClr val="FEFAC9"/>
              </a:solidFill>
            </a:endParaRPr>
          </a:p>
        </p:txBody>
      </p:sp>
      <p:sp>
        <p:nvSpPr>
          <p:cNvPr id="10" name="頁尾版面配置區 7"/>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11" name="日期版面配置區 6"/>
          <p:cNvSpPr>
            <a:spLocks noGrp="1"/>
          </p:cNvSpPr>
          <p:nvPr>
            <p:ph type="dt" sz="half" idx="12"/>
          </p:nvPr>
        </p:nvSpPr>
        <p:spPr/>
        <p:txBody>
          <a:bodyPr/>
          <a:lstStyle>
            <a:lvl1pPr>
              <a:defRPr/>
            </a:lvl1pPr>
          </a:lstStyle>
          <a:p>
            <a:pPr>
              <a:defRPr/>
            </a:pPr>
            <a:endParaRPr lang="en-US" altLang="zh-TW">
              <a:solidFill>
                <a:srgbClr val="FEFAC9"/>
              </a:solidFill>
            </a:endParaRPr>
          </a:p>
        </p:txBody>
      </p:sp>
    </p:spTree>
    <p:extLst>
      <p:ext uri="{BB962C8B-B14F-4D97-AF65-F5344CB8AC3E}">
        <p14:creationId xmlns:p14="http://schemas.microsoft.com/office/powerpoint/2010/main" val="1325954387"/>
      </p:ext>
    </p:extLst>
  </p:cSld>
  <p:clrMapOvr>
    <a:masterClrMapping/>
  </p:clrMapOvr>
  <p:transition advTm="5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4"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5" name="投影片編號版面配置區 21"/>
          <p:cNvSpPr>
            <a:spLocks noGrp="1"/>
          </p:cNvSpPr>
          <p:nvPr>
            <p:ph type="sldNum" sz="quarter" idx="12"/>
          </p:nvPr>
        </p:nvSpPr>
        <p:spPr/>
        <p:txBody>
          <a:bodyPr/>
          <a:lstStyle>
            <a:lvl1pPr>
              <a:defRPr/>
            </a:lvl1pPr>
          </a:lstStyle>
          <a:p>
            <a:pPr>
              <a:defRPr/>
            </a:pPr>
            <a:fld id="{AA8604B3-E27A-4C22-823E-C0A38D6DCC52}"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1441182993"/>
      </p:ext>
    </p:extLst>
  </p:cSld>
  <p:clrMapOvr>
    <a:masterClrMapping/>
  </p:clrMapOvr>
  <p:transition advTm="5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3"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4" name="投影片編號版面配置區 21"/>
          <p:cNvSpPr>
            <a:spLocks noGrp="1"/>
          </p:cNvSpPr>
          <p:nvPr>
            <p:ph type="sldNum" sz="quarter" idx="12"/>
          </p:nvPr>
        </p:nvSpPr>
        <p:spPr/>
        <p:txBody>
          <a:bodyPr/>
          <a:lstStyle>
            <a:lvl1pPr>
              <a:defRPr/>
            </a:lvl1pPr>
          </a:lstStyle>
          <a:p>
            <a:pPr>
              <a:defRPr/>
            </a:pPr>
            <a:fld id="{4211765F-B813-467D-93D2-18770E9C356D}"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2676330726"/>
      </p:ext>
    </p:extLst>
  </p:cSld>
  <p:clrMapOvr>
    <a:masterClrMapping/>
  </p:clrMapOvr>
  <p:transition advTm="5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9" name="內容版面配置區 28"/>
          <p:cNvSpPr>
            <a:spLocks noGrp="1"/>
          </p:cNvSpPr>
          <p:nvPr>
            <p:ph sz="quarter" idx="1"/>
          </p:nvPr>
        </p:nvSpPr>
        <p:spPr>
          <a:xfrm>
            <a:off x="457200" y="457200"/>
            <a:ext cx="6248400" cy="5715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3" name="文字版面配置區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31" name="標題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zh-TW" altLang="en-US" smtClean="0"/>
              <a:t>按一下以編輯母片標題樣式</a:t>
            </a:r>
            <a:endParaRPr lang="en-US"/>
          </a:p>
        </p:txBody>
      </p:sp>
      <p:sp>
        <p:nvSpPr>
          <p:cNvPr id="5"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6"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7" name="投影片編號版面配置區 21"/>
          <p:cNvSpPr>
            <a:spLocks noGrp="1"/>
          </p:cNvSpPr>
          <p:nvPr>
            <p:ph type="sldNum" sz="quarter" idx="12"/>
          </p:nvPr>
        </p:nvSpPr>
        <p:spPr/>
        <p:txBody>
          <a:bodyPr/>
          <a:lstStyle>
            <a:lvl1pPr>
              <a:defRPr/>
            </a:lvl1pPr>
          </a:lstStyle>
          <a:p>
            <a:pPr>
              <a:defRPr/>
            </a:pPr>
            <a:fld id="{D5265421-7764-47E0-AB1F-706AA2A128D8}"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749519574"/>
      </p:ext>
    </p:extLst>
  </p:cSld>
  <p:clrMapOvr>
    <a:masterClrMapping/>
  </p:clrMapOvr>
  <p:transition advTm="5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zh-TW" altLang="en-US" smtClean="0"/>
              <a:t>按一下以編輯母片標題樣式</a:t>
            </a:r>
            <a:endParaRPr lang="en-US"/>
          </a:p>
        </p:txBody>
      </p:sp>
      <p:sp>
        <p:nvSpPr>
          <p:cNvPr id="3" name="圖片版面配置區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zh-TW" altLang="en-US" noProof="0" smtClean="0"/>
              <a:t>按一下圖示以新增圖片</a:t>
            </a:r>
            <a:endParaRPr lang="en-US" noProof="0"/>
          </a:p>
        </p:txBody>
      </p:sp>
      <p:sp>
        <p:nvSpPr>
          <p:cNvPr id="4" name="文字版面配置區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5"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6"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7" name="投影片編號版面配置區 21"/>
          <p:cNvSpPr>
            <a:spLocks noGrp="1"/>
          </p:cNvSpPr>
          <p:nvPr>
            <p:ph type="sldNum" sz="quarter" idx="12"/>
          </p:nvPr>
        </p:nvSpPr>
        <p:spPr/>
        <p:txBody>
          <a:bodyPr/>
          <a:lstStyle>
            <a:lvl1pPr>
              <a:defRPr/>
            </a:lvl1pPr>
          </a:lstStyle>
          <a:p>
            <a:pPr>
              <a:defRPr/>
            </a:pPr>
            <a:fld id="{0F46D523-726F-4959-89F4-EDF7FB135D24}"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980833542"/>
      </p:ext>
    </p:extLst>
  </p:cSld>
  <p:clrMapOvr>
    <a:masterClrMapping/>
  </p:clrMapOvr>
  <p:transition advTm="5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5"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7B2437BD-9C6D-4FFE-B541-7042E1FCF313}"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854255204"/>
      </p:ext>
    </p:extLst>
  </p:cSld>
  <p:clrMapOvr>
    <a:masterClrMapping/>
  </p:clrMapOvr>
  <p:transition advTm="5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endParaRPr lang="en-US" altLang="zh-TW">
              <a:solidFill>
                <a:srgbClr val="FEFAC9"/>
              </a:solidFill>
            </a:endParaRPr>
          </a:p>
        </p:txBody>
      </p:sp>
      <p:sp>
        <p:nvSpPr>
          <p:cNvPr id="5" name="頁尾版面配置區 9"/>
          <p:cNvSpPr>
            <a:spLocks noGrp="1"/>
          </p:cNvSpPr>
          <p:nvPr>
            <p:ph type="ftr" sz="quarter" idx="11"/>
          </p:nvPr>
        </p:nvSpPr>
        <p:spPr/>
        <p:txBody>
          <a:bodyPr/>
          <a:lstStyle>
            <a:lvl1pPr>
              <a:defRPr/>
            </a:lvl1pPr>
          </a:lstStyle>
          <a:p>
            <a:pPr>
              <a:defRPr/>
            </a:pPr>
            <a:endParaRPr lang="en-US" altLang="zh-TW">
              <a:solidFill>
                <a:srgbClr val="FEFAC9"/>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953525FC-234E-435F-8AB4-F197EDF966DD}" type="slidenum">
              <a:rPr lang="en-US" altLang="zh-TW">
                <a:solidFill>
                  <a:srgbClr val="FEFAC9"/>
                </a:solidFill>
              </a:rPr>
              <a:pPr>
                <a:defRPr/>
              </a:pPr>
              <a:t>‹#›</a:t>
            </a:fld>
            <a:endParaRPr lang="en-US" altLang="zh-TW">
              <a:solidFill>
                <a:srgbClr val="FEFAC9"/>
              </a:solidFill>
            </a:endParaRPr>
          </a:p>
        </p:txBody>
      </p:sp>
    </p:spTree>
    <p:extLst>
      <p:ext uri="{BB962C8B-B14F-4D97-AF65-F5344CB8AC3E}">
        <p14:creationId xmlns:p14="http://schemas.microsoft.com/office/powerpoint/2010/main" val="2506350145"/>
      </p:ext>
    </p:extLst>
  </p:cSld>
  <p:clrMapOvr>
    <a:masterClrMapping/>
  </p:clrMapOvr>
  <p:transition advTm="5000">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文字版面配置區 8"/>
          <p:cNvSpPr>
            <a:spLocks noGrp="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24" name="日期版面配置區 23"/>
          <p:cNvSpPr>
            <a:spLocks noGrp="1"/>
          </p:cNvSpPr>
          <p:nvPr>
            <p:ph type="dt" sz="half" idx="2"/>
          </p:nvPr>
        </p:nvSpPr>
        <p:spPr>
          <a:xfrm>
            <a:off x="5791200" y="6203950"/>
            <a:ext cx="2590800" cy="384175"/>
          </a:xfrm>
          <a:prstGeom prst="rect">
            <a:avLst/>
          </a:prstGeom>
        </p:spPr>
        <p:txBody>
          <a:bodyPr vert="horz" anchor="ctr" anchorCtr="0"/>
          <a:lstStyle>
            <a:lvl1pPr algn="l" eaLnBrk="1" latinLnBrk="0" hangingPunct="1">
              <a:defRPr kumimoji="0" sz="1200">
                <a:solidFill>
                  <a:schemeClr val="tx2"/>
                </a:solidFill>
              </a:defRPr>
            </a:lvl1pPr>
          </a:lstStyle>
          <a:p>
            <a:pPr fontAlgn="base">
              <a:spcBef>
                <a:spcPct val="0"/>
              </a:spcBef>
              <a:spcAft>
                <a:spcPct val="0"/>
              </a:spcAft>
              <a:defRPr/>
            </a:pPr>
            <a:endParaRPr lang="en-US" altLang="zh-TW">
              <a:solidFill>
                <a:srgbClr val="FEFAC9"/>
              </a:solidFill>
              <a:latin typeface="Arial" pitchFamily="34" charset="0"/>
              <a:ea typeface="新細明體" pitchFamily="18" charset="-120"/>
            </a:endParaRPr>
          </a:p>
        </p:txBody>
      </p:sp>
      <p:sp>
        <p:nvSpPr>
          <p:cNvPr id="10" name="頁尾版面配置區 9"/>
          <p:cNvSpPr>
            <a:spLocks noGrp="1"/>
          </p:cNvSpPr>
          <p:nvPr>
            <p:ph type="ftr" sz="quarter" idx="3"/>
          </p:nvPr>
        </p:nvSpPr>
        <p:spPr>
          <a:xfrm>
            <a:off x="2133600" y="6203950"/>
            <a:ext cx="3581400" cy="384175"/>
          </a:xfrm>
          <a:prstGeom prst="rect">
            <a:avLst/>
          </a:prstGeom>
        </p:spPr>
        <p:txBody>
          <a:bodyPr vert="horz" anchor="ctr" anchorCtr="0"/>
          <a:lstStyle>
            <a:lvl1pPr algn="r" eaLnBrk="1" latinLnBrk="0" hangingPunct="1">
              <a:defRPr kumimoji="0" sz="1200">
                <a:solidFill>
                  <a:schemeClr val="tx2"/>
                </a:solidFill>
              </a:defRPr>
            </a:lvl1pPr>
          </a:lstStyle>
          <a:p>
            <a:pPr fontAlgn="base">
              <a:spcBef>
                <a:spcPct val="0"/>
              </a:spcBef>
              <a:spcAft>
                <a:spcPct val="0"/>
              </a:spcAft>
              <a:defRPr/>
            </a:pPr>
            <a:endParaRPr lang="en-US" altLang="zh-TW">
              <a:solidFill>
                <a:srgbClr val="FEFAC9"/>
              </a:solidFill>
              <a:latin typeface="Arial" pitchFamily="34" charset="0"/>
              <a:ea typeface="新細明體" pitchFamily="18" charset="-120"/>
            </a:endParaRPr>
          </a:p>
        </p:txBody>
      </p:sp>
      <p:sp>
        <p:nvSpPr>
          <p:cNvPr id="22" name="投影片編號版面配置區 21"/>
          <p:cNvSpPr>
            <a:spLocks noGrp="1"/>
          </p:cNvSpPr>
          <p:nvPr>
            <p:ph type="sldNum" sz="quarter" idx="4"/>
          </p:nvPr>
        </p:nvSpPr>
        <p:spPr>
          <a:xfrm>
            <a:off x="8410575" y="6181725"/>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pPr fontAlgn="base">
              <a:spcBef>
                <a:spcPct val="0"/>
              </a:spcBef>
              <a:spcAft>
                <a:spcPct val="0"/>
              </a:spcAft>
              <a:defRPr/>
            </a:pPr>
            <a:fld id="{E1117127-3F24-47C9-A64E-FAC24A8C6427}" type="slidenum">
              <a:rPr lang="en-US" altLang="zh-TW">
                <a:solidFill>
                  <a:srgbClr val="FEFAC9"/>
                </a:solidFill>
                <a:latin typeface="Arial" pitchFamily="34" charset="0"/>
                <a:ea typeface="新細明體" pitchFamily="18" charset="-120"/>
              </a:rPr>
              <a:pPr fontAlgn="base">
                <a:spcBef>
                  <a:spcPct val="0"/>
                </a:spcBef>
                <a:spcAft>
                  <a:spcPct val="0"/>
                </a:spcAft>
                <a:defRPr/>
              </a:pPr>
              <a:t>‹#›</a:t>
            </a:fld>
            <a:endParaRPr lang="en-US" altLang="zh-TW">
              <a:solidFill>
                <a:srgbClr val="FEFAC9"/>
              </a:solidFill>
              <a:latin typeface="Arial" pitchFamily="34" charset="0"/>
              <a:ea typeface="新細明體" pitchFamily="18" charset="-120"/>
            </a:endParaRPr>
          </a:p>
        </p:txBody>
      </p:sp>
      <p:sp>
        <p:nvSpPr>
          <p:cNvPr id="5" name="標題版面配置區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zh-TW" altLang="en-US" smtClean="0"/>
              <a:t>按一下以編輯母片標題樣式</a:t>
            </a:r>
            <a:endParaRPr lang="en-US"/>
          </a:p>
        </p:txBody>
      </p:sp>
    </p:spTree>
    <p:extLst>
      <p:ext uri="{BB962C8B-B14F-4D97-AF65-F5344CB8AC3E}">
        <p14:creationId xmlns:p14="http://schemas.microsoft.com/office/powerpoint/2010/main" val="332725159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5000">
    <p:circle/>
  </p:transition>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itchFamily="18" charset="0"/>
          <a:ea typeface="標楷體" pitchFamily="65" charset="-120"/>
        </a:defRPr>
      </a:lvl2pPr>
      <a:lvl3pPr algn="l" rtl="0" eaLnBrk="0" fontAlgn="base" hangingPunct="0">
        <a:spcBef>
          <a:spcPct val="0"/>
        </a:spcBef>
        <a:spcAft>
          <a:spcPct val="0"/>
        </a:spcAft>
        <a:defRPr sz="4200">
          <a:solidFill>
            <a:srgbClr val="F9F9F9"/>
          </a:solidFill>
          <a:latin typeface="Constantia" pitchFamily="18" charset="0"/>
          <a:ea typeface="標楷體" pitchFamily="65" charset="-120"/>
        </a:defRPr>
      </a:lvl3pPr>
      <a:lvl4pPr algn="l" rtl="0" eaLnBrk="0" fontAlgn="base" hangingPunct="0">
        <a:spcBef>
          <a:spcPct val="0"/>
        </a:spcBef>
        <a:spcAft>
          <a:spcPct val="0"/>
        </a:spcAft>
        <a:defRPr sz="4200">
          <a:solidFill>
            <a:srgbClr val="F9F9F9"/>
          </a:solidFill>
          <a:latin typeface="Constantia" pitchFamily="18" charset="0"/>
          <a:ea typeface="標楷體" pitchFamily="65" charset="-120"/>
        </a:defRPr>
      </a:lvl4pPr>
      <a:lvl5pPr algn="l" rtl="0" eaLnBrk="0" fontAlgn="base" hangingPunct="0">
        <a:spcBef>
          <a:spcPct val="0"/>
        </a:spcBef>
        <a:spcAft>
          <a:spcPct val="0"/>
        </a:spcAft>
        <a:defRPr sz="4200">
          <a:solidFill>
            <a:srgbClr val="F9F9F9"/>
          </a:solidFill>
          <a:latin typeface="Constantia" pitchFamily="18" charset="0"/>
          <a:ea typeface="標楷體" pitchFamily="65" charset="-120"/>
        </a:defRPr>
      </a:lvl5pPr>
      <a:lvl6pPr marL="457200" algn="l" rtl="0" fontAlgn="base">
        <a:spcBef>
          <a:spcPct val="0"/>
        </a:spcBef>
        <a:spcAft>
          <a:spcPct val="0"/>
        </a:spcAft>
        <a:defRPr sz="4200">
          <a:solidFill>
            <a:srgbClr val="F9F9F9"/>
          </a:solidFill>
          <a:latin typeface="Constantia" pitchFamily="18" charset="0"/>
          <a:ea typeface="標楷體" pitchFamily="65" charset="-120"/>
        </a:defRPr>
      </a:lvl6pPr>
      <a:lvl7pPr marL="914400" algn="l" rtl="0" fontAlgn="base">
        <a:spcBef>
          <a:spcPct val="0"/>
        </a:spcBef>
        <a:spcAft>
          <a:spcPct val="0"/>
        </a:spcAft>
        <a:defRPr sz="4200">
          <a:solidFill>
            <a:srgbClr val="F9F9F9"/>
          </a:solidFill>
          <a:latin typeface="Constantia" pitchFamily="18" charset="0"/>
          <a:ea typeface="標楷體" pitchFamily="65" charset="-120"/>
        </a:defRPr>
      </a:lvl7pPr>
      <a:lvl8pPr marL="1371600" algn="l" rtl="0" fontAlgn="base">
        <a:spcBef>
          <a:spcPct val="0"/>
        </a:spcBef>
        <a:spcAft>
          <a:spcPct val="0"/>
        </a:spcAft>
        <a:defRPr sz="4200">
          <a:solidFill>
            <a:srgbClr val="F9F9F9"/>
          </a:solidFill>
          <a:latin typeface="Constantia" pitchFamily="18" charset="0"/>
          <a:ea typeface="標楷體" pitchFamily="65" charset="-120"/>
        </a:defRPr>
      </a:lvl8pPr>
      <a:lvl9pPr marL="1828800" algn="l" rtl="0" fontAlgn="base">
        <a:spcBef>
          <a:spcPct val="0"/>
        </a:spcBef>
        <a:spcAft>
          <a:spcPct val="0"/>
        </a:spcAft>
        <a:defRPr sz="4200">
          <a:solidFill>
            <a:srgbClr val="F9F9F9"/>
          </a:solidFill>
          <a:latin typeface="Constantia" pitchFamily="18" charset="0"/>
          <a:ea typeface="標楷體" pitchFamily="65" charset="-120"/>
        </a:defRPr>
      </a:lvl9pPr>
    </p:titleStyle>
    <p:bodyStyle>
      <a:lvl1pPr marL="273050" indent="-273050" algn="l" rtl="0" eaLnBrk="0" fontAlgn="base" hangingPunct="0">
        <a:spcBef>
          <a:spcPts val="600"/>
        </a:spcBef>
        <a:spcAft>
          <a:spcPct val="0"/>
        </a:spcAft>
        <a:buClr>
          <a:schemeClr val="accent2"/>
        </a:buClr>
        <a:buSzPct val="85000"/>
        <a:buFont typeface="Wingdings 2"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audio" Target="file:///K:\&#22823;&#26371;&#29992;\&#26371;&#22763;2_%20Seis%20Montebello(Trad).mp3" TargetMode="Externa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8"/>
          <p:cNvSpPr txBox="1">
            <a:spLocks/>
          </p:cNvSpPr>
          <p:nvPr/>
        </p:nvSpPr>
        <p:spPr bwMode="auto">
          <a:xfrm>
            <a:off x="741363" y="2366963"/>
            <a:ext cx="7705725"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8" tIns="49094" rIns="98188" bIns="49094"/>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fontAlgn="base">
              <a:spcBef>
                <a:spcPct val="0"/>
              </a:spcBef>
              <a:spcAft>
                <a:spcPct val="0"/>
              </a:spcAft>
            </a:pPr>
            <a:r>
              <a:rPr kumimoji="0" lang="zh-TW" altLang="en-US" sz="4000" b="1">
                <a:solidFill>
                  <a:prstClr val="white"/>
                </a:solidFill>
                <a:latin typeface="微軟正黑體" pitchFamily="34" charset="-120"/>
                <a:ea typeface="微軟正黑體" pitchFamily="34" charset="-120"/>
              </a:rPr>
              <a:t>    臺</a:t>
            </a:r>
            <a:r>
              <a:rPr kumimoji="0" lang="zh-TW" altLang="en-US" sz="1600" b="1">
                <a:solidFill>
                  <a:prstClr val="white"/>
                </a:solidFill>
                <a:latin typeface="微軟正黑體" pitchFamily="34" charset="-120"/>
                <a:ea typeface="微軟正黑體" pitchFamily="34" charset="-120"/>
              </a:rPr>
              <a:t> </a:t>
            </a:r>
            <a:r>
              <a:rPr kumimoji="0" lang="zh-TW" altLang="en-US" sz="4000" b="1">
                <a:solidFill>
                  <a:prstClr val="white"/>
                </a:solidFill>
                <a:latin typeface="微軟正黑體" pitchFamily="34" charset="-120"/>
                <a:ea typeface="微軟正黑體" pitchFamily="34" charset="-120"/>
              </a:rPr>
              <a:t>灣</a:t>
            </a:r>
            <a:r>
              <a:rPr kumimoji="0" lang="zh-TW" altLang="en-US" sz="1600" b="1">
                <a:solidFill>
                  <a:prstClr val="white"/>
                </a:solidFill>
                <a:latin typeface="微軟正黑體" pitchFamily="34" charset="-120"/>
                <a:ea typeface="微軟正黑體" pitchFamily="34" charset="-120"/>
              </a:rPr>
              <a:t> </a:t>
            </a:r>
            <a:r>
              <a:rPr kumimoji="0" lang="zh-TW" altLang="en-US" sz="4000" b="1">
                <a:solidFill>
                  <a:prstClr val="white"/>
                </a:solidFill>
                <a:latin typeface="微軟正黑體" pitchFamily="34" charset="-120"/>
                <a:ea typeface="微軟正黑體" pitchFamily="34" charset="-120"/>
              </a:rPr>
              <a:t>建</a:t>
            </a:r>
            <a:r>
              <a:rPr kumimoji="0" lang="zh-TW" altLang="en-US" sz="1600" b="1">
                <a:solidFill>
                  <a:prstClr val="white"/>
                </a:solidFill>
                <a:latin typeface="微軟正黑體" pitchFamily="34" charset="-120"/>
                <a:ea typeface="微軟正黑體" pitchFamily="34" charset="-120"/>
              </a:rPr>
              <a:t> </a:t>
            </a:r>
            <a:r>
              <a:rPr kumimoji="0" lang="zh-TW" altLang="en-US" sz="4000" b="1">
                <a:solidFill>
                  <a:prstClr val="white"/>
                </a:solidFill>
                <a:latin typeface="微軟正黑體" pitchFamily="34" charset="-120"/>
                <a:ea typeface="微軟正黑體" pitchFamily="34" charset="-120"/>
              </a:rPr>
              <a:t>築</a:t>
            </a:r>
            <a:r>
              <a:rPr kumimoji="0" lang="zh-TW" altLang="en-US" sz="1600" b="1">
                <a:solidFill>
                  <a:prstClr val="white"/>
                </a:solidFill>
                <a:latin typeface="微軟正黑體" pitchFamily="34" charset="-120"/>
                <a:ea typeface="微軟正黑體" pitchFamily="34" charset="-120"/>
              </a:rPr>
              <a:t> </a:t>
            </a:r>
            <a:r>
              <a:rPr kumimoji="0" lang="zh-TW" altLang="en-US" sz="4000" b="1">
                <a:solidFill>
                  <a:prstClr val="white"/>
                </a:solidFill>
                <a:latin typeface="微軟正黑體" pitchFamily="34" charset="-120"/>
                <a:ea typeface="微軟正黑體" pitchFamily="34" charset="-120"/>
              </a:rPr>
              <a:t>學會</a:t>
            </a:r>
            <a:endParaRPr kumimoji="0" lang="en-US" altLang="zh-TW" sz="4000" b="1">
              <a:solidFill>
                <a:prstClr val="white"/>
              </a:solidFill>
              <a:latin typeface="微軟正黑體" pitchFamily="34" charset="-120"/>
              <a:ea typeface="微軟正黑體" pitchFamily="34" charset="-120"/>
            </a:endParaRPr>
          </a:p>
          <a:p>
            <a:pPr algn="ctr" fontAlgn="base">
              <a:spcBef>
                <a:spcPct val="0"/>
              </a:spcBef>
              <a:spcAft>
                <a:spcPct val="0"/>
              </a:spcAft>
            </a:pPr>
            <a:r>
              <a:rPr kumimoji="0" lang="en-US" altLang="zh-TW" sz="4000" b="1">
                <a:solidFill>
                  <a:prstClr val="white"/>
                </a:solidFill>
                <a:latin typeface="微軟正黑體" pitchFamily="34" charset="-120"/>
                <a:ea typeface="微軟正黑體" pitchFamily="34" charset="-120"/>
              </a:rPr>
              <a:t>2013</a:t>
            </a:r>
            <a:r>
              <a:rPr kumimoji="0" lang="zh-TW" altLang="en-US" sz="4000" b="1">
                <a:solidFill>
                  <a:prstClr val="white"/>
                </a:solidFill>
                <a:latin typeface="微軟正黑體" pitchFamily="34" charset="-120"/>
                <a:ea typeface="微軟正黑體" pitchFamily="34" charset="-120"/>
              </a:rPr>
              <a:t>年建築會士</a:t>
            </a:r>
          </a:p>
          <a:p>
            <a:pPr algn="ctr" fontAlgn="base">
              <a:spcBef>
                <a:spcPct val="0"/>
              </a:spcBef>
              <a:spcAft>
                <a:spcPct val="0"/>
              </a:spcAft>
            </a:pPr>
            <a:endParaRPr kumimoji="0" lang="zh-TW" altLang="en-US" sz="4000" b="1">
              <a:solidFill>
                <a:prstClr val="white"/>
              </a:solidFill>
              <a:latin typeface="微軟正黑體" pitchFamily="34" charset="-120"/>
              <a:ea typeface="微軟正黑體" pitchFamily="34" charset="-120"/>
            </a:endParaRPr>
          </a:p>
        </p:txBody>
      </p:sp>
      <p:sp>
        <p:nvSpPr>
          <p:cNvPr id="59395" name="Rectangle 9"/>
          <p:cNvSpPr txBox="1">
            <a:spLocks/>
          </p:cNvSpPr>
          <p:nvPr/>
        </p:nvSpPr>
        <p:spPr bwMode="auto">
          <a:xfrm>
            <a:off x="741363" y="3716338"/>
            <a:ext cx="7705725"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8" tIns="49094" rIns="98188" bIns="49094"/>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fontAlgn="base">
              <a:lnSpc>
                <a:spcPct val="90000"/>
              </a:lnSpc>
              <a:spcBef>
                <a:spcPct val="20000"/>
              </a:spcBef>
              <a:spcAft>
                <a:spcPct val="0"/>
              </a:spcAft>
              <a:buFont typeface="Arial" pitchFamily="34" charset="0"/>
              <a:buNone/>
            </a:pPr>
            <a:endParaRPr kumimoji="0" lang="zh-TW" altLang="en-US" sz="800" b="1">
              <a:solidFill>
                <a:prstClr val="white"/>
              </a:solidFill>
              <a:latin typeface="微軟正黑體" pitchFamily="34" charset="-120"/>
              <a:ea typeface="微軟正黑體" pitchFamily="34" charset="-120"/>
            </a:endParaRPr>
          </a:p>
          <a:p>
            <a:pPr algn="ctr" fontAlgn="base">
              <a:lnSpc>
                <a:spcPct val="90000"/>
              </a:lnSpc>
              <a:spcBef>
                <a:spcPct val="20000"/>
              </a:spcBef>
              <a:spcAft>
                <a:spcPct val="0"/>
              </a:spcAft>
            </a:pPr>
            <a:r>
              <a:rPr kumimoji="0" lang="zh-TW" altLang="en-US" sz="4000" b="1">
                <a:solidFill>
                  <a:prstClr val="white"/>
                </a:solidFill>
                <a:latin typeface="微軟正黑體" pitchFamily="34" charset="-120"/>
                <a:ea typeface="微軟正黑體" pitchFamily="34" charset="-120"/>
              </a:rPr>
              <a:t>丁 育 群    先生</a:t>
            </a:r>
          </a:p>
        </p:txBody>
      </p:sp>
      <p:pic>
        <p:nvPicPr>
          <p:cNvPr id="59396" name="Picture 9" descr="AIT_new0508_2"/>
          <p:cNvPicPr>
            <a:picLocks noChangeAspect="1" noChangeArrowheads="1"/>
          </p:cNvPicPr>
          <p:nvPr/>
        </p:nvPicPr>
        <p:blipFill>
          <a:blip r:embed="rId3">
            <a:extLst>
              <a:ext uri="{28A0092B-C50C-407E-A947-70E740481C1C}">
                <a14:useLocalDpi xmlns:a14="http://schemas.microsoft.com/office/drawing/2010/main" val="0"/>
              </a:ext>
            </a:extLst>
          </a:blip>
          <a:srcRect r="77621" b="-2853"/>
          <a:stretch>
            <a:fillRect/>
          </a:stretch>
        </p:blipFill>
        <p:spPr bwMode="auto">
          <a:xfrm>
            <a:off x="2760663" y="2608263"/>
            <a:ext cx="4079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直線接點 8"/>
          <p:cNvCxnSpPr/>
          <p:nvPr/>
        </p:nvCxnSpPr>
        <p:spPr>
          <a:xfrm flipH="1">
            <a:off x="741363" y="2346325"/>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flipH="1">
            <a:off x="741363" y="4797425"/>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59399" name="群組 23"/>
          <p:cNvGrpSpPr>
            <a:grpSpLocks/>
          </p:cNvGrpSpPr>
          <p:nvPr/>
        </p:nvGrpSpPr>
        <p:grpSpPr bwMode="auto">
          <a:xfrm>
            <a:off x="4033838" y="981075"/>
            <a:ext cx="1120775" cy="1120775"/>
            <a:chOff x="7299501" y="1689231"/>
            <a:chExt cx="1558298" cy="1558299"/>
          </a:xfrm>
        </p:grpSpPr>
        <p:sp>
          <p:nvSpPr>
            <p:cNvPr id="59401" name="文字方塊 5"/>
            <p:cNvSpPr txBox="1">
              <a:spLocks noChangeArrowheads="1"/>
            </p:cNvSpPr>
            <p:nvPr/>
          </p:nvSpPr>
          <p:spPr bwMode="auto">
            <a:xfrm rot="1302621">
              <a:off x="7444443" y="1831048"/>
              <a:ext cx="1285875" cy="1326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pPr>
              <a:r>
                <a:rPr kumimoji="0" lang="zh-TW" altLang="en-US" sz="2800" b="1">
                  <a:solidFill>
                    <a:srgbClr val="C00000"/>
                  </a:solidFill>
                  <a:latin typeface="微軟正黑體" pitchFamily="34" charset="-120"/>
                  <a:ea typeface="微軟正黑體" pitchFamily="34" charset="-120"/>
                </a:rPr>
                <a:t>會士</a:t>
              </a:r>
              <a:endParaRPr kumimoji="0" lang="en-US" altLang="zh-TW" sz="2800" b="1">
                <a:solidFill>
                  <a:srgbClr val="C00000"/>
                </a:solidFill>
                <a:latin typeface="微軟正黑體" pitchFamily="34" charset="-120"/>
                <a:ea typeface="微軟正黑體" pitchFamily="34" charset="-120"/>
              </a:endParaRPr>
            </a:p>
            <a:p>
              <a:pPr eaLnBrk="1" fontAlgn="base" hangingPunct="1">
                <a:spcBef>
                  <a:spcPct val="0"/>
                </a:spcBef>
                <a:spcAft>
                  <a:spcPct val="0"/>
                </a:spcAft>
              </a:pPr>
              <a:r>
                <a:rPr kumimoji="0" lang="zh-TW" altLang="en-US" sz="2800" b="1">
                  <a:solidFill>
                    <a:srgbClr val="C00000"/>
                  </a:solidFill>
                  <a:latin typeface="微軟正黑體" pitchFamily="34" charset="-120"/>
                  <a:ea typeface="微軟正黑體" pitchFamily="34" charset="-120"/>
                </a:rPr>
                <a:t>介紹</a:t>
              </a:r>
            </a:p>
          </p:txBody>
        </p:sp>
        <p:sp>
          <p:nvSpPr>
            <p:cNvPr id="26" name="圓角矩形 25"/>
            <p:cNvSpPr/>
            <p:nvPr/>
          </p:nvSpPr>
          <p:spPr>
            <a:xfrm>
              <a:off x="7299501" y="1689231"/>
              <a:ext cx="1558298" cy="1558299"/>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81883">
                <a:defRPr/>
              </a:pPr>
              <a:endParaRPr lang="zh-TW" altLang="en-US">
                <a:solidFill>
                  <a:prstClr val="white"/>
                </a:solidFill>
              </a:endParaRPr>
            </a:p>
          </p:txBody>
        </p:sp>
      </p:grpSp>
      <p:pic>
        <p:nvPicPr>
          <p:cNvPr id="2" name="會士2_ Seis Montebello(Trad).mp3">
            <a:hlinkClick r:id="" action="ppaction://media"/>
          </p:cNvPr>
          <p:cNvPicPr>
            <a:picLocks noRot="1" noChangeAspect="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741363" y="64135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標題 2"/>
          <p:cNvSpPr>
            <a:spLocks noGrp="1"/>
          </p:cNvSpPr>
          <p:nvPr>
            <p:ph type="ctrTitle"/>
          </p:nvPr>
        </p:nvSpPr>
        <p:spPr/>
        <p:txBody>
          <a:bodyPr/>
          <a:lstStyle/>
          <a:p>
            <a:endParaRPr lang="zh-TW" altLang="en-US"/>
          </a:p>
        </p:txBody>
      </p:sp>
      <p:sp>
        <p:nvSpPr>
          <p:cNvPr id="4" name="副標題 3"/>
          <p:cNvSpPr>
            <a:spLocks noGrp="1"/>
          </p:cNvSpPr>
          <p:nvPr>
            <p:ph type="subTitle" idx="1"/>
          </p:nvPr>
        </p:nvSpPr>
        <p:spPr/>
        <p:txBody>
          <a:bodyPr/>
          <a:lstStyle/>
          <a:p>
            <a:endParaRPr lang="zh-TW" altLang="en-US"/>
          </a:p>
        </p:txBody>
      </p:sp>
    </p:spTree>
    <p:extLst>
      <p:ext uri="{BB962C8B-B14F-4D97-AF65-F5344CB8AC3E}">
        <p14:creationId xmlns:p14="http://schemas.microsoft.com/office/powerpoint/2010/main" val="2107800308"/>
      </p:ext>
    </p:extLst>
  </p:cSld>
  <p:clrMapOvr>
    <a:masterClrMapping/>
  </p:clrMapOvr>
  <p:transition advTm="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60419" name="Text Box 7"/>
          <p:cNvSpPr txBox="1">
            <a:spLocks noChangeArrowheads="1"/>
          </p:cNvSpPr>
          <p:nvPr/>
        </p:nvSpPr>
        <p:spPr bwMode="auto">
          <a:xfrm>
            <a:off x="741363" y="942975"/>
            <a:ext cx="5313362" cy="225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285750" indent="-285750"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學歷與專業資格</a:t>
            </a:r>
          </a:p>
          <a:p>
            <a:pPr eaLnBrk="1" fontAlgn="base" hangingPunct="1">
              <a:spcBef>
                <a:spcPct val="3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美國加州大學柏克萊分校土木工程所博士後研究</a:t>
            </a:r>
            <a:r>
              <a:rPr lang="en-US" altLang="zh-TW" sz="1600">
                <a:solidFill>
                  <a:prstClr val="white"/>
                </a:solidFill>
                <a:latin typeface="微軟正黑體" pitchFamily="34" charset="-120"/>
                <a:ea typeface="微軟正黑體" pitchFamily="34" charset="-120"/>
              </a:rPr>
              <a:t>(1989-1990)</a:t>
            </a:r>
          </a:p>
          <a:p>
            <a:pPr eaLnBrk="1" fontAlgn="base" hangingPunct="1">
              <a:spcBef>
                <a:spcPct val="30000"/>
              </a:spcBef>
              <a:spcAft>
                <a:spcPct val="0"/>
              </a:spcAft>
              <a:buFont typeface="Arial" pitchFamily="34" charset="0"/>
              <a:buChar char="•"/>
            </a:pPr>
            <a:r>
              <a:rPr lang="zh-TW" altLang="zh-TW" sz="1600">
                <a:solidFill>
                  <a:prstClr val="white"/>
                </a:solidFill>
                <a:latin typeface="微軟正黑體" pitchFamily="34" charset="-120"/>
                <a:ea typeface="微軟正黑體" pitchFamily="34" charset="-120"/>
              </a:rPr>
              <a:t>私立中國文化大學</a:t>
            </a:r>
            <a:r>
              <a:rPr lang="zh-TW" altLang="en-US" sz="1600">
                <a:solidFill>
                  <a:prstClr val="white"/>
                </a:solidFill>
                <a:latin typeface="微軟正黑體" pitchFamily="34" charset="-120"/>
                <a:ea typeface="微軟正黑體" pitchFamily="34" charset="-120"/>
              </a:rPr>
              <a:t>實業計畫工學組博士</a:t>
            </a:r>
            <a:r>
              <a:rPr lang="en-US" altLang="zh-TW" sz="1600">
                <a:solidFill>
                  <a:prstClr val="white"/>
                </a:solidFill>
                <a:latin typeface="微軟正黑體" pitchFamily="34" charset="-120"/>
                <a:ea typeface="微軟正黑體" pitchFamily="34" charset="-120"/>
              </a:rPr>
              <a:t>(1981-1987)</a:t>
            </a:r>
          </a:p>
          <a:p>
            <a:pPr eaLnBrk="1" fontAlgn="base" hangingPunct="1">
              <a:spcBef>
                <a:spcPct val="30000"/>
              </a:spcBef>
              <a:spcAft>
                <a:spcPct val="0"/>
              </a:spcAft>
              <a:buFont typeface="Arial" pitchFamily="34" charset="0"/>
              <a:buChar char="•"/>
            </a:pPr>
            <a:r>
              <a:rPr lang="zh-TW" altLang="zh-TW" sz="1600">
                <a:solidFill>
                  <a:prstClr val="white"/>
                </a:solidFill>
                <a:latin typeface="微軟正黑體" pitchFamily="34" charset="-120"/>
                <a:ea typeface="微軟正黑體" pitchFamily="34" charset="-120"/>
              </a:rPr>
              <a:t>私立中國文化大學</a:t>
            </a:r>
            <a:r>
              <a:rPr lang="zh-TW" altLang="en-US" sz="1600">
                <a:solidFill>
                  <a:prstClr val="white"/>
                </a:solidFill>
                <a:latin typeface="微軟正黑體" pitchFamily="34" charset="-120"/>
                <a:ea typeface="微軟正黑體" pitchFamily="34" charset="-120"/>
              </a:rPr>
              <a:t>實業計畫工學組碩士</a:t>
            </a:r>
            <a:r>
              <a:rPr lang="en-US" altLang="zh-TW" sz="1600">
                <a:solidFill>
                  <a:prstClr val="white"/>
                </a:solidFill>
                <a:latin typeface="微軟正黑體" pitchFamily="34" charset="-120"/>
                <a:ea typeface="微軟正黑體" pitchFamily="34" charset="-120"/>
              </a:rPr>
              <a:t>(1973-1977)</a:t>
            </a:r>
          </a:p>
          <a:p>
            <a:pPr eaLnBrk="1" fontAlgn="base" hangingPunct="1">
              <a:spcBef>
                <a:spcPct val="3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中華民國建築師</a:t>
            </a:r>
          </a:p>
          <a:p>
            <a:pPr eaLnBrk="1" fontAlgn="base" hangingPunct="1">
              <a:spcBef>
                <a:spcPct val="30000"/>
              </a:spcBef>
              <a:spcAft>
                <a:spcPct val="0"/>
              </a:spcAft>
              <a:buFont typeface="Arial" pitchFamily="34" charset="0"/>
              <a:buChar char="•"/>
            </a:pPr>
            <a:endParaRPr lang="en-US" altLang="zh-TW" sz="1600">
              <a:solidFill>
                <a:prstClr val="white"/>
              </a:solidFill>
              <a:latin typeface="微軟正黑體" pitchFamily="34" charset="-120"/>
              <a:ea typeface="微軟正黑體" pitchFamily="34" charset="-120"/>
            </a:endParaRPr>
          </a:p>
        </p:txBody>
      </p:sp>
      <p:sp>
        <p:nvSpPr>
          <p:cNvPr id="60420" name="Text Box 8"/>
          <p:cNvSpPr txBox="1">
            <a:spLocks noChangeArrowheads="1"/>
          </p:cNvSpPr>
          <p:nvPr/>
        </p:nvSpPr>
        <p:spPr bwMode="auto">
          <a:xfrm>
            <a:off x="741363" y="2965450"/>
            <a:ext cx="5313362" cy="286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285750" indent="-285750"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a:solidFill>
                  <a:prstClr val="white"/>
                </a:solidFill>
                <a:latin typeface="華康粗明體" pitchFamily="49" charset="-120"/>
                <a:ea typeface="華康粗明體" pitchFamily="49" charset="-120"/>
              </a:rPr>
              <a:t>經歷</a:t>
            </a:r>
          </a:p>
          <a:p>
            <a:pPr eaLnBrk="1" fontAlgn="base" hangingPunct="1">
              <a:spcBef>
                <a:spcPct val="30000"/>
              </a:spcBef>
              <a:spcAft>
                <a:spcPct val="0"/>
              </a:spcAft>
              <a:buFont typeface="Arial" pitchFamily="34" charset="0"/>
              <a:buChar char="•"/>
            </a:pPr>
            <a:r>
              <a:rPr lang="zh-TW" altLang="en-US" sz="1600">
                <a:solidFill>
                  <a:prstClr val="white"/>
                </a:solidFill>
                <a:latin typeface="新細明體" pitchFamily="18" charset="-120"/>
              </a:rPr>
              <a:t>內政部營建署署長、副署長、組長、副組長、簡任技正、科長、編審</a:t>
            </a:r>
          </a:p>
          <a:p>
            <a:pPr eaLnBrk="1" fontAlgn="base" hangingPunct="1">
              <a:spcBef>
                <a:spcPct val="30000"/>
              </a:spcBef>
              <a:spcAft>
                <a:spcPct val="0"/>
              </a:spcAft>
              <a:buFont typeface="Arial" pitchFamily="34" charset="0"/>
              <a:buChar char="•"/>
            </a:pPr>
            <a:r>
              <a:rPr lang="zh-TW" altLang="en-US" sz="1600">
                <a:solidFill>
                  <a:prstClr val="white"/>
                </a:solidFill>
                <a:latin typeface="新細明體" pitchFamily="18" charset="-120"/>
              </a:rPr>
              <a:t>臺北市都市發展局局長</a:t>
            </a:r>
            <a:endParaRPr lang="en-US" altLang="zh-TW" sz="1600">
              <a:solidFill>
                <a:prstClr val="white"/>
              </a:solidFill>
              <a:latin typeface="新細明體" pitchFamily="18" charset="-120"/>
            </a:endParaRPr>
          </a:p>
          <a:p>
            <a:pPr eaLnBrk="1" fontAlgn="base" hangingPunct="1">
              <a:spcBef>
                <a:spcPct val="30000"/>
              </a:spcBef>
              <a:spcAft>
                <a:spcPct val="0"/>
              </a:spcAft>
              <a:buFont typeface="Arial" pitchFamily="34" charset="0"/>
              <a:buChar char="•"/>
            </a:pPr>
            <a:r>
              <a:rPr lang="zh-TW" altLang="en-US" sz="1600">
                <a:solidFill>
                  <a:prstClr val="white"/>
                </a:solidFill>
              </a:rPr>
              <a:t>臺北市都市更新推動中心董事</a:t>
            </a:r>
            <a:r>
              <a:rPr lang="en-US" altLang="zh-TW" sz="1600">
                <a:solidFill>
                  <a:prstClr val="white"/>
                </a:solidFill>
              </a:rPr>
              <a:t>/</a:t>
            </a:r>
            <a:r>
              <a:rPr lang="zh-TW" altLang="en-US" sz="1600">
                <a:solidFill>
                  <a:prstClr val="white"/>
                </a:solidFill>
              </a:rPr>
              <a:t>執行長</a:t>
            </a:r>
            <a:endParaRPr lang="en-US" altLang="zh-TW" sz="1600">
              <a:solidFill>
                <a:prstClr val="white"/>
              </a:solidFill>
            </a:endParaRPr>
          </a:p>
          <a:p>
            <a:pPr eaLnBrk="1" fontAlgn="base" hangingPunct="1">
              <a:spcBef>
                <a:spcPct val="30000"/>
              </a:spcBef>
              <a:spcAft>
                <a:spcPct val="0"/>
              </a:spcAft>
              <a:buFont typeface="Arial" pitchFamily="34" charset="0"/>
              <a:buChar char="•"/>
            </a:pPr>
            <a:r>
              <a:rPr lang="zh-TW" altLang="zh-TW" sz="1600">
                <a:solidFill>
                  <a:prstClr val="white"/>
                </a:solidFill>
                <a:latin typeface="新細明體" pitchFamily="18" charset="-120"/>
              </a:rPr>
              <a:t>中國文化大學系主任兼所長</a:t>
            </a:r>
            <a:endParaRPr lang="en-US" altLang="zh-TW" sz="1600">
              <a:solidFill>
                <a:prstClr val="white"/>
              </a:solidFill>
              <a:latin typeface="新細明體" pitchFamily="18" charset="-120"/>
            </a:endParaRPr>
          </a:p>
          <a:p>
            <a:pPr eaLnBrk="1" fontAlgn="base" hangingPunct="1">
              <a:spcBef>
                <a:spcPct val="30000"/>
              </a:spcBef>
              <a:spcAft>
                <a:spcPct val="0"/>
              </a:spcAft>
              <a:buFont typeface="Arial" pitchFamily="34" charset="0"/>
              <a:buChar char="•"/>
            </a:pPr>
            <a:r>
              <a:rPr lang="zh-TW" altLang="zh-TW" sz="1600">
                <a:solidFill>
                  <a:prstClr val="white"/>
                </a:solidFill>
                <a:latin typeface="新細明體" pitchFamily="18" charset="-120"/>
              </a:rPr>
              <a:t>國立故宮博物院副院長 </a:t>
            </a:r>
            <a:endParaRPr lang="en-US" altLang="zh-TW" sz="1600">
              <a:solidFill>
                <a:prstClr val="white"/>
              </a:solidFill>
              <a:latin typeface="新細明體" pitchFamily="18" charset="-120"/>
            </a:endParaRPr>
          </a:p>
          <a:p>
            <a:pPr eaLnBrk="1" fontAlgn="base" hangingPunct="1">
              <a:spcBef>
                <a:spcPct val="30000"/>
              </a:spcBef>
              <a:spcAft>
                <a:spcPct val="0"/>
              </a:spcAft>
              <a:buFont typeface="Arial" pitchFamily="34" charset="0"/>
              <a:buChar char="•"/>
            </a:pPr>
            <a:r>
              <a:rPr lang="zh-TW" altLang="zh-TW" sz="1600">
                <a:solidFill>
                  <a:prstClr val="white"/>
                </a:solidFill>
                <a:latin typeface="新細明體" pitchFamily="18" charset="-120"/>
              </a:rPr>
              <a:t>內政部建築研究所所長、副所長、主任秘書</a:t>
            </a:r>
            <a:endParaRPr lang="en-US" altLang="zh-TW" sz="1600">
              <a:solidFill>
                <a:prstClr val="white"/>
              </a:solidFill>
              <a:latin typeface="新細明體" pitchFamily="18" charset="-120"/>
            </a:endParaRPr>
          </a:p>
          <a:p>
            <a:pPr eaLnBrk="1" fontAlgn="base" hangingPunct="1">
              <a:spcBef>
                <a:spcPct val="30000"/>
              </a:spcBef>
              <a:spcAft>
                <a:spcPct val="0"/>
              </a:spcAft>
              <a:buFont typeface="Arial" pitchFamily="34" charset="0"/>
              <a:buChar char="•"/>
            </a:pPr>
            <a:r>
              <a:rPr lang="zh-TW" altLang="zh-TW" sz="1600">
                <a:solidFill>
                  <a:prstClr val="white"/>
                </a:solidFill>
                <a:latin typeface="新細明體" pitchFamily="18" charset="-120"/>
              </a:rPr>
              <a:t>行政院九二一震災災後重建推動委員會副執行長</a:t>
            </a:r>
          </a:p>
        </p:txBody>
      </p:sp>
      <p:cxnSp>
        <p:nvCxnSpPr>
          <p:cNvPr id="9" name="直線接點 8"/>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60422" name="Picture 6" descr="丁育群-中國文化大學實業計劃所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4725" y="1044575"/>
            <a:ext cx="2808288" cy="519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2082164836"/>
      </p:ext>
    </p:extLst>
  </p:cSld>
  <p:clrMapOvr>
    <a:masterClrMapping/>
  </p:clrMapOvr>
  <p:transition advTm="5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ext Box 7"/>
          <p:cNvSpPr txBox="1">
            <a:spLocks noChangeArrowheads="1"/>
          </p:cNvSpPr>
          <p:nvPr/>
        </p:nvSpPr>
        <p:spPr bwMode="auto">
          <a:xfrm>
            <a:off x="250825" y="828675"/>
            <a:ext cx="6022975"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144463" indent="-144463" defTabSz="981075">
              <a:defRPr kumimoji="1">
                <a:solidFill>
                  <a:schemeClr val="tx1"/>
                </a:solidFill>
                <a:latin typeface="Arial" pitchFamily="34" charset="0"/>
                <a:ea typeface="新細明體" pitchFamily="18" charset="-120"/>
              </a:defRPr>
            </a:lvl1pPr>
            <a:lvl2pPr marL="742950" indent="-285750" defTabSz="981075">
              <a:defRPr kumimoji="1">
                <a:solidFill>
                  <a:schemeClr val="tx1"/>
                </a:solidFill>
                <a:latin typeface="Arial" pitchFamily="34" charset="0"/>
                <a:ea typeface="新細明體" pitchFamily="18" charset="-120"/>
              </a:defRPr>
            </a:lvl2pPr>
            <a:lvl3pPr marL="1143000" indent="-228600" defTabSz="981075">
              <a:defRPr kumimoji="1">
                <a:solidFill>
                  <a:schemeClr val="tx1"/>
                </a:solidFill>
                <a:latin typeface="Arial" pitchFamily="34" charset="0"/>
                <a:ea typeface="新細明體" pitchFamily="18" charset="-120"/>
              </a:defRPr>
            </a:lvl3pPr>
            <a:lvl4pPr marL="1600200" indent="-228600" defTabSz="981075">
              <a:defRPr kumimoji="1">
                <a:solidFill>
                  <a:schemeClr val="tx1"/>
                </a:solidFill>
                <a:latin typeface="Arial" pitchFamily="34" charset="0"/>
                <a:ea typeface="新細明體" pitchFamily="18" charset="-120"/>
              </a:defRPr>
            </a:lvl4pPr>
            <a:lvl5pPr marL="2057400" indent="-228600" defTabSz="981075">
              <a:defRPr kumimoji="1">
                <a:solidFill>
                  <a:schemeClr val="tx1"/>
                </a:solidFill>
                <a:latin typeface="Arial" pitchFamily="34" charset="0"/>
                <a:ea typeface="新細明體" pitchFamily="18" charset="-120"/>
              </a:defRPr>
            </a:lvl5pPr>
            <a:lvl6pPr marL="2514600" indent="-228600" defTabSz="981075" fontAlgn="base">
              <a:spcBef>
                <a:spcPct val="0"/>
              </a:spcBef>
              <a:spcAft>
                <a:spcPct val="0"/>
              </a:spcAft>
              <a:defRPr kumimoji="1">
                <a:solidFill>
                  <a:schemeClr val="tx1"/>
                </a:solidFill>
                <a:latin typeface="Arial" pitchFamily="34" charset="0"/>
                <a:ea typeface="新細明體" pitchFamily="18" charset="-120"/>
              </a:defRPr>
            </a:lvl6pPr>
            <a:lvl7pPr marL="2971800" indent="-228600" defTabSz="981075" fontAlgn="base">
              <a:spcBef>
                <a:spcPct val="0"/>
              </a:spcBef>
              <a:spcAft>
                <a:spcPct val="0"/>
              </a:spcAft>
              <a:defRPr kumimoji="1">
                <a:solidFill>
                  <a:schemeClr val="tx1"/>
                </a:solidFill>
                <a:latin typeface="Arial" pitchFamily="34" charset="0"/>
                <a:ea typeface="新細明體" pitchFamily="18" charset="-120"/>
              </a:defRPr>
            </a:lvl7pPr>
            <a:lvl8pPr marL="3429000" indent="-228600" defTabSz="981075" fontAlgn="base">
              <a:spcBef>
                <a:spcPct val="0"/>
              </a:spcBef>
              <a:spcAft>
                <a:spcPct val="0"/>
              </a:spcAft>
              <a:defRPr kumimoji="1">
                <a:solidFill>
                  <a:schemeClr val="tx1"/>
                </a:solidFill>
                <a:latin typeface="Arial" pitchFamily="34" charset="0"/>
                <a:ea typeface="新細明體" pitchFamily="18" charset="-120"/>
              </a:defRPr>
            </a:lvl8pPr>
            <a:lvl9pPr marL="3886200" indent="-228600" defTabSz="981075" fontAlgn="base">
              <a:spcBef>
                <a:spcPct val="0"/>
              </a:spcBef>
              <a:spcAft>
                <a:spcPct val="0"/>
              </a:spcAft>
              <a:defRPr kumimoji="1">
                <a:solidFill>
                  <a:schemeClr val="tx1"/>
                </a:solidFill>
                <a:latin typeface="Arial" pitchFamily="34" charset="0"/>
                <a:ea typeface="新細明體" pitchFamily="18" charset="-120"/>
              </a:defRPr>
            </a:lvl9pPr>
          </a:lstStyle>
          <a:p>
            <a:pPr marL="342900" indent="-342900" algn="just" fontAlgn="base">
              <a:spcBef>
                <a:spcPct val="50000"/>
              </a:spcBef>
              <a:spcAft>
                <a:spcPct val="0"/>
              </a:spcAft>
              <a:buFont typeface="Wingdings" pitchFamily="2" charset="2"/>
              <a:buChar char="l"/>
              <a:defRPr/>
            </a:pPr>
            <a:r>
              <a:rPr lang="zh-TW" altLang="en-US" sz="2000" b="1" dirty="0" smtClean="0">
                <a:solidFill>
                  <a:prstClr val="white"/>
                </a:solidFill>
                <a:latin typeface="微軟正黑體" pitchFamily="34" charset="-120"/>
                <a:ea typeface="微軟正黑體" pitchFamily="34" charset="-120"/>
              </a:rPr>
              <a:t>專業貢獻</a:t>
            </a:r>
          </a:p>
          <a:p>
            <a:pPr marL="285750" indent="-285750" fontAlgn="base">
              <a:spcBef>
                <a:spcPct val="20000"/>
              </a:spcBef>
              <a:spcAft>
                <a:spcPct val="0"/>
              </a:spcAft>
              <a:buFont typeface="Arial" pitchFamily="34" charset="0"/>
              <a:buChar char="•"/>
              <a:defRPr/>
            </a:pPr>
            <a:r>
              <a:rPr lang="zh-TW" altLang="zh-TW" sz="1600" dirty="0">
                <a:solidFill>
                  <a:prstClr val="white"/>
                </a:solidFill>
                <a:latin typeface="微軟正黑體" pitchFamily="34" charset="-120"/>
                <a:ea typeface="微軟正黑體" pitchFamily="34" charset="-120"/>
              </a:rPr>
              <a:t>籌備設立</a:t>
            </a:r>
            <a:r>
              <a:rPr lang="zh-TW" altLang="en-US" sz="1600" dirty="0">
                <a:solidFill>
                  <a:prstClr val="white"/>
                </a:solidFill>
                <a:latin typeface="微軟正黑體" pitchFamily="34" charset="-120"/>
                <a:ea typeface="微軟正黑體" pitchFamily="34" charset="-120"/>
              </a:rPr>
              <a:t>臺北市都市更新推動中心</a:t>
            </a:r>
            <a:endParaRPr lang="en-US" altLang="zh-TW"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zh-TW" sz="1600" dirty="0">
                <a:solidFill>
                  <a:prstClr val="white"/>
                </a:solidFill>
                <a:latin typeface="微軟正黑體" pitchFamily="34" charset="-120"/>
                <a:ea typeface="微軟正黑體" pitchFamily="34" charset="-120"/>
              </a:rPr>
              <a:t>籌備設立國家建築研究實驗群計畫</a:t>
            </a:r>
            <a:endParaRPr lang="en-US" altLang="zh-TW"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zh-TW" sz="1600" dirty="0">
                <a:solidFill>
                  <a:prstClr val="white"/>
                </a:solidFill>
                <a:latin typeface="微軟正黑體" pitchFamily="34" charset="-120"/>
                <a:ea typeface="微軟正黑體" pitchFamily="34" charset="-120"/>
              </a:rPr>
              <a:t>籌備設立財團法人台灣建築中心。</a:t>
            </a:r>
            <a:endParaRPr lang="zh-TW" altLang="en-US"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建立</a:t>
            </a:r>
            <a:r>
              <a:rPr lang="zh-TW" altLang="en-US" sz="1600" dirty="0">
                <a:solidFill>
                  <a:prstClr val="white"/>
                </a:solidFill>
                <a:latin typeface="微軟正黑體" pitchFamily="34" charset="-120"/>
                <a:ea typeface="微軟正黑體" pitchFamily="34" charset="-120"/>
              </a:rPr>
              <a:t>臺北市建造執照委託協助審查</a:t>
            </a:r>
            <a:r>
              <a:rPr lang="zh-TW" altLang="en-US" sz="1600" dirty="0" smtClean="0">
                <a:solidFill>
                  <a:prstClr val="white"/>
                </a:solidFill>
                <a:latin typeface="微軟正黑體" pitchFamily="34" charset="-120"/>
                <a:ea typeface="微軟正黑體" pitchFamily="34" charset="-120"/>
              </a:rPr>
              <a:t>制度</a:t>
            </a:r>
            <a:endParaRPr lang="zh-TW" altLang="en-US"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建立</a:t>
            </a:r>
            <a:r>
              <a:rPr lang="zh-TW" altLang="en-US" sz="1600" dirty="0">
                <a:solidFill>
                  <a:prstClr val="white"/>
                </a:solidFill>
                <a:latin typeface="微軟正黑體" pitchFamily="34" charset="-120"/>
                <a:ea typeface="微軟正黑體" pitchFamily="34" charset="-120"/>
              </a:rPr>
              <a:t>建築物防火避難性能設計制度</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綠建築技術規則與規範的法制化</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建築管理資訊系統建置計畫</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建立</a:t>
            </a:r>
            <a:r>
              <a:rPr lang="zh-TW" altLang="en-US" sz="1600" dirty="0">
                <a:solidFill>
                  <a:prstClr val="white"/>
                </a:solidFill>
                <a:latin typeface="微軟正黑體" pitchFamily="34" charset="-120"/>
                <a:ea typeface="微軟正黑體" pitchFamily="34" charset="-120"/>
              </a:rPr>
              <a:t>公共建築物及市區道路無障礙環境</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整體</a:t>
            </a:r>
            <a:r>
              <a:rPr lang="zh-TW" altLang="en-US" sz="1600" dirty="0">
                <a:solidFill>
                  <a:prstClr val="white"/>
                </a:solidFill>
                <a:latin typeface="微軟正黑體" pitchFamily="34" charset="-120"/>
                <a:ea typeface="微軟正黑體" pitchFamily="34" charset="-120"/>
              </a:rPr>
              <a:t>住宅政策之訂定</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老人住宅技術規則與規範的法制化</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國民住宅條例之檢討修正</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研訂</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加速九二一重建區原住民及鄉村聚落簡易住宅重建計畫</a:t>
            </a:r>
            <a:r>
              <a:rPr lang="en-US" altLang="zh-TW" sz="1600" dirty="0">
                <a:solidFill>
                  <a:prstClr val="white"/>
                </a:solidFill>
                <a:latin typeface="微軟正黑體" pitchFamily="34" charset="-120"/>
                <a:ea typeface="微軟正黑體" pitchFamily="34" charset="-120"/>
              </a:rPr>
              <a:t>』</a:t>
            </a:r>
            <a:endParaRPr lang="zh-TW" altLang="en-US"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建立</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重大災害受災戶安置及住宅重建機制</a:t>
            </a:r>
            <a:r>
              <a:rPr lang="en-US" altLang="zh-TW" sz="1600" dirty="0">
                <a:solidFill>
                  <a:prstClr val="white"/>
                </a:solidFill>
                <a:latin typeface="微軟正黑體" pitchFamily="34" charset="-120"/>
                <a:ea typeface="微軟正黑體" pitchFamily="34" charset="-120"/>
              </a:rPr>
              <a:t>』</a:t>
            </a:r>
            <a:endParaRPr lang="zh-TW" altLang="en-US"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國家公園生態工法案例</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彙整作業</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推動</a:t>
            </a:r>
            <a:r>
              <a:rPr lang="zh-TW" altLang="en-US" sz="1600" dirty="0">
                <a:solidFill>
                  <a:prstClr val="white"/>
                </a:solidFill>
                <a:latin typeface="微軟正黑體" pitchFamily="34" charset="-120"/>
                <a:ea typeface="微軟正黑體" pitchFamily="34" charset="-120"/>
              </a:rPr>
              <a:t>東沙國家公園籌備工作，完成可行性評估及範圍劃設並報奉行政院核定公告實施。</a:t>
            </a:r>
          </a:p>
          <a:p>
            <a:pPr marL="285750" indent="-285750" fontAlgn="base">
              <a:spcBef>
                <a:spcPct val="2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協調</a:t>
            </a:r>
            <a:r>
              <a:rPr lang="zh-TW" altLang="en-US" sz="1600" dirty="0">
                <a:solidFill>
                  <a:prstClr val="white"/>
                </a:solidFill>
                <a:latin typeface="微軟正黑體" pitchFamily="34" charset="-120"/>
                <a:ea typeface="微軟正黑體" pitchFamily="34" charset="-120"/>
              </a:rPr>
              <a:t>推動台中市政府辦理</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台中市大坑斷層帶辦理以地易地案</a:t>
            </a:r>
            <a:r>
              <a:rPr lang="en-US" altLang="zh-TW" sz="1600" dirty="0" smtClean="0">
                <a:solidFill>
                  <a:prstClr val="white"/>
                </a:solidFill>
                <a:latin typeface="微軟正黑體" pitchFamily="34" charset="-120"/>
                <a:ea typeface="微軟正黑體" pitchFamily="34" charset="-120"/>
              </a:rPr>
              <a:t>』</a:t>
            </a:r>
            <a:endParaRPr lang="en-US" altLang="zh-TW" sz="1600" dirty="0">
              <a:solidFill>
                <a:prstClr val="white"/>
              </a:solidFill>
              <a:latin typeface="微軟正黑體" pitchFamily="34" charset="-120"/>
              <a:ea typeface="微軟正黑體" pitchFamily="34" charset="-120"/>
            </a:endParaRPr>
          </a:p>
        </p:txBody>
      </p:sp>
      <p:cxnSp>
        <p:nvCxnSpPr>
          <p:cNvPr id="12" name="直線接點 11"/>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1444"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pic>
        <p:nvPicPr>
          <p:cNvPr id="614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7825" y="944563"/>
            <a:ext cx="1939925" cy="145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6" name="Picture 7" descr="930201茄苳平價新社區%200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4225" y="977900"/>
            <a:ext cx="1939925" cy="144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7" name="文字方塊 1"/>
          <p:cNvSpPr txBox="1">
            <a:spLocks noChangeArrowheads="1"/>
          </p:cNvSpPr>
          <p:nvPr/>
        </p:nvSpPr>
        <p:spPr bwMode="auto">
          <a:xfrm>
            <a:off x="4594225" y="2433638"/>
            <a:ext cx="19399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pPr>
            <a:r>
              <a:rPr lang="zh-TW" altLang="zh-TW" sz="1400">
                <a:solidFill>
                  <a:prstClr val="white"/>
                </a:solidFill>
              </a:rPr>
              <a:t>重大災害住宅重建及災民安置</a:t>
            </a:r>
            <a:endParaRPr lang="zh-TW" altLang="en-US" sz="1400">
              <a:solidFill>
                <a:prstClr val="white"/>
              </a:solidFill>
            </a:endParaRPr>
          </a:p>
        </p:txBody>
      </p:sp>
      <p:sp>
        <p:nvSpPr>
          <p:cNvPr id="61448" name="文字方塊 2"/>
          <p:cNvSpPr txBox="1">
            <a:spLocks noChangeArrowheads="1"/>
          </p:cNvSpPr>
          <p:nvPr/>
        </p:nvSpPr>
        <p:spPr bwMode="auto">
          <a:xfrm>
            <a:off x="6727825" y="2403475"/>
            <a:ext cx="2165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pPr>
            <a:r>
              <a:rPr lang="zh-TW" altLang="zh-TW" sz="1400">
                <a:solidFill>
                  <a:prstClr val="white"/>
                </a:solidFill>
              </a:rPr>
              <a:t>籌備設立國家建築研究實驗群</a:t>
            </a:r>
            <a:endParaRPr lang="zh-TW" altLang="en-US" sz="1400">
              <a:solidFill>
                <a:prstClr val="white"/>
              </a:solidFill>
            </a:endParaRPr>
          </a:p>
        </p:txBody>
      </p:sp>
      <p:pic>
        <p:nvPicPr>
          <p:cNvPr id="61449" name="Picture 8" descr="李總統DSCF00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5650" y="2944813"/>
            <a:ext cx="1920875"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0" name="Picture 9" descr="930203國際競圖二階評審%2000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2438" y="2895600"/>
            <a:ext cx="1865312"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1" name="Picture 10" descr="CIMG0227柯子坑"/>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84975" y="4868863"/>
            <a:ext cx="1866900"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2400430712"/>
      </p:ext>
    </p:extLst>
  </p:cSld>
  <p:clrMapOvr>
    <a:masterClrMapping/>
  </p:clrMapOvr>
  <p:transition advTm="5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ext Box 7"/>
          <p:cNvSpPr txBox="1">
            <a:spLocks noChangeArrowheads="1"/>
          </p:cNvSpPr>
          <p:nvPr/>
        </p:nvSpPr>
        <p:spPr bwMode="auto">
          <a:xfrm>
            <a:off x="741363" y="944563"/>
            <a:ext cx="7705725"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144463" indent="-144463" defTabSz="981075">
              <a:defRPr kumimoji="1">
                <a:solidFill>
                  <a:schemeClr val="tx1"/>
                </a:solidFill>
                <a:latin typeface="Arial" pitchFamily="34" charset="0"/>
                <a:ea typeface="新細明體" pitchFamily="18" charset="-120"/>
              </a:defRPr>
            </a:lvl1pPr>
            <a:lvl2pPr marL="742950" indent="-285750" defTabSz="981075">
              <a:defRPr kumimoji="1">
                <a:solidFill>
                  <a:schemeClr val="tx1"/>
                </a:solidFill>
                <a:latin typeface="Arial" pitchFamily="34" charset="0"/>
                <a:ea typeface="新細明體" pitchFamily="18" charset="-120"/>
              </a:defRPr>
            </a:lvl2pPr>
            <a:lvl3pPr marL="1143000" indent="-228600" defTabSz="981075">
              <a:defRPr kumimoji="1">
                <a:solidFill>
                  <a:schemeClr val="tx1"/>
                </a:solidFill>
                <a:latin typeface="Arial" pitchFamily="34" charset="0"/>
                <a:ea typeface="新細明體" pitchFamily="18" charset="-120"/>
              </a:defRPr>
            </a:lvl3pPr>
            <a:lvl4pPr marL="1600200" indent="-228600" defTabSz="981075">
              <a:defRPr kumimoji="1">
                <a:solidFill>
                  <a:schemeClr val="tx1"/>
                </a:solidFill>
                <a:latin typeface="Arial" pitchFamily="34" charset="0"/>
                <a:ea typeface="新細明體" pitchFamily="18" charset="-120"/>
              </a:defRPr>
            </a:lvl4pPr>
            <a:lvl5pPr marL="2057400" indent="-228600" defTabSz="981075">
              <a:defRPr kumimoji="1">
                <a:solidFill>
                  <a:schemeClr val="tx1"/>
                </a:solidFill>
                <a:latin typeface="Arial" pitchFamily="34" charset="0"/>
                <a:ea typeface="新細明體" pitchFamily="18" charset="-120"/>
              </a:defRPr>
            </a:lvl5pPr>
            <a:lvl6pPr marL="2514600" indent="-228600" defTabSz="981075" fontAlgn="base">
              <a:spcBef>
                <a:spcPct val="0"/>
              </a:spcBef>
              <a:spcAft>
                <a:spcPct val="0"/>
              </a:spcAft>
              <a:defRPr kumimoji="1">
                <a:solidFill>
                  <a:schemeClr val="tx1"/>
                </a:solidFill>
                <a:latin typeface="Arial" pitchFamily="34" charset="0"/>
                <a:ea typeface="新細明體" pitchFamily="18" charset="-120"/>
              </a:defRPr>
            </a:lvl6pPr>
            <a:lvl7pPr marL="2971800" indent="-228600" defTabSz="981075" fontAlgn="base">
              <a:spcBef>
                <a:spcPct val="0"/>
              </a:spcBef>
              <a:spcAft>
                <a:spcPct val="0"/>
              </a:spcAft>
              <a:defRPr kumimoji="1">
                <a:solidFill>
                  <a:schemeClr val="tx1"/>
                </a:solidFill>
                <a:latin typeface="Arial" pitchFamily="34" charset="0"/>
                <a:ea typeface="新細明體" pitchFamily="18" charset="-120"/>
              </a:defRPr>
            </a:lvl7pPr>
            <a:lvl8pPr marL="3429000" indent="-228600" defTabSz="981075" fontAlgn="base">
              <a:spcBef>
                <a:spcPct val="0"/>
              </a:spcBef>
              <a:spcAft>
                <a:spcPct val="0"/>
              </a:spcAft>
              <a:defRPr kumimoji="1">
                <a:solidFill>
                  <a:schemeClr val="tx1"/>
                </a:solidFill>
                <a:latin typeface="Arial" pitchFamily="34" charset="0"/>
                <a:ea typeface="新細明體" pitchFamily="18" charset="-120"/>
              </a:defRPr>
            </a:lvl8pPr>
            <a:lvl9pPr marL="3886200" indent="-228600" defTabSz="981075" fontAlgn="base">
              <a:spcBef>
                <a:spcPct val="0"/>
              </a:spcBef>
              <a:spcAft>
                <a:spcPct val="0"/>
              </a:spcAft>
              <a:defRPr kumimoji="1">
                <a:solidFill>
                  <a:schemeClr val="tx1"/>
                </a:solidFill>
                <a:latin typeface="Arial" pitchFamily="34" charset="0"/>
                <a:ea typeface="新細明體" pitchFamily="18" charset="-120"/>
              </a:defRPr>
            </a:lvl9pPr>
          </a:lstStyle>
          <a:p>
            <a:pPr marL="342900" indent="-342900" algn="just" fontAlgn="base">
              <a:spcBef>
                <a:spcPct val="50000"/>
              </a:spcBef>
              <a:spcAft>
                <a:spcPct val="0"/>
              </a:spcAft>
              <a:buFont typeface="Wingdings" pitchFamily="2" charset="2"/>
              <a:buChar char="l"/>
              <a:defRPr/>
            </a:pPr>
            <a:r>
              <a:rPr lang="zh-TW" altLang="en-US" sz="2000" b="1" dirty="0" smtClean="0">
                <a:solidFill>
                  <a:prstClr val="white"/>
                </a:solidFill>
                <a:latin typeface="微軟正黑體" pitchFamily="34" charset="-120"/>
                <a:ea typeface="微軟正黑體" pitchFamily="34" charset="-120"/>
              </a:rPr>
              <a:t>專業貢獻</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統籌</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重建區振興計畫</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，振興重建區觀光及產業發展</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推動污水下水道建設</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建立內政部營建署防災機制，督導發布「國家公園災害緊急應變標準作業程序」，有效推動防、救災業務提昇內政部營建署及各國家公園管理處防災應變能力</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親赴</a:t>
            </a:r>
            <a:r>
              <a:rPr lang="en-US" altLang="en-US" sz="1600" dirty="0">
                <a:solidFill>
                  <a:prstClr val="white"/>
                </a:solidFill>
                <a:latin typeface="微軟正黑體" pitchFamily="34" charset="-120"/>
                <a:ea typeface="微軟正黑體" pitchFamily="34" charset="-120"/>
              </a:rPr>
              <a:t>2004</a:t>
            </a:r>
            <a:r>
              <a:rPr lang="zh-TW" altLang="en-US" sz="1600" dirty="0">
                <a:solidFill>
                  <a:prstClr val="white"/>
                </a:solidFill>
                <a:latin typeface="微軟正黑體" pitchFamily="34" charset="-120"/>
                <a:ea typeface="微軟正黑體" pitchFamily="34" charset="-120"/>
              </a:rPr>
              <a:t>年艾利颱風災區督導救災獲得</a:t>
            </a:r>
            <a:r>
              <a:rPr lang="en-US" altLang="en-US" sz="1600" dirty="0">
                <a:solidFill>
                  <a:prstClr val="white"/>
                </a:solidFill>
                <a:latin typeface="微軟正黑體" pitchFamily="34" charset="-120"/>
                <a:ea typeface="微軟正黑體" pitchFamily="34" charset="-120"/>
              </a:rPr>
              <a:t>  </a:t>
            </a:r>
            <a:r>
              <a:rPr lang="zh-TW" altLang="en-US" sz="1600" dirty="0">
                <a:solidFill>
                  <a:prstClr val="white"/>
                </a:solidFill>
                <a:latin typeface="微軟正黑體" pitchFamily="34" charset="-120"/>
                <a:ea typeface="微軟正黑體" pitchFamily="34" charset="-120"/>
              </a:rPr>
              <a:t>總統、臺北縣政府及三重市公所及受災災民的肯定及讚揚。</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積極與加拿大</a:t>
            </a:r>
            <a:r>
              <a:rPr lang="en-US" altLang="en-US" sz="1600" dirty="0">
                <a:solidFill>
                  <a:prstClr val="white"/>
                </a:solidFill>
                <a:latin typeface="微軟正黑體" pitchFamily="34" charset="-120"/>
                <a:ea typeface="微軟正黑體" pitchFamily="34" charset="-120"/>
              </a:rPr>
              <a:t>B.C.</a:t>
            </a:r>
            <a:r>
              <a:rPr lang="zh-TW" altLang="en-US" sz="1600" dirty="0">
                <a:solidFill>
                  <a:prstClr val="white"/>
                </a:solidFill>
                <a:latin typeface="微軟正黑體" pitchFamily="34" charset="-120"/>
                <a:ea typeface="微軟正黑體" pitchFamily="34" charset="-120"/>
              </a:rPr>
              <a:t>省共同推動木構造綠建築，卓有成效</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推動</a:t>
            </a:r>
            <a:r>
              <a:rPr lang="en-US" altLang="en-US" sz="1600" dirty="0">
                <a:solidFill>
                  <a:prstClr val="white"/>
                </a:solidFill>
                <a:latin typeface="微軟正黑體" pitchFamily="34" charset="-120"/>
                <a:ea typeface="微軟正黑體" pitchFamily="34" charset="-120"/>
              </a:rPr>
              <a:t>APEC</a:t>
            </a:r>
            <a:r>
              <a:rPr lang="zh-TW" altLang="en-US" sz="1600" dirty="0">
                <a:solidFill>
                  <a:prstClr val="white"/>
                </a:solidFill>
                <a:latin typeface="微軟正黑體" pitchFamily="34" charset="-120"/>
                <a:ea typeface="微軟正黑體" pitchFamily="34" charset="-120"/>
              </a:rPr>
              <a:t>建築師計畫並擴展我國建築服務業邁入國際化</a:t>
            </a: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推動</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九二一重建感恩紀念國際競圖活動及興建計畫</a:t>
            </a:r>
            <a:r>
              <a:rPr lang="en-US" altLang="zh-TW" sz="1600" dirty="0">
                <a:solidFill>
                  <a:prstClr val="white"/>
                </a:solidFill>
                <a:latin typeface="微軟正黑體" pitchFamily="34" charset="-120"/>
                <a:ea typeface="微軟正黑體" pitchFamily="34" charset="-120"/>
              </a:rPr>
              <a:t>』</a:t>
            </a:r>
            <a:endParaRPr lang="zh-TW" altLang="en-US"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籌辦</a:t>
            </a:r>
            <a:r>
              <a:rPr lang="en-US" altLang="zh-TW" sz="1600" dirty="0">
                <a:solidFill>
                  <a:prstClr val="white"/>
                </a:solidFill>
                <a:latin typeface="微軟正黑體" pitchFamily="34" charset="-120"/>
                <a:ea typeface="微軟正黑體" pitchFamily="34" charset="-120"/>
              </a:rPr>
              <a:t>『</a:t>
            </a:r>
            <a:r>
              <a:rPr lang="zh-TW" altLang="en-US" sz="1600" dirty="0">
                <a:solidFill>
                  <a:prstClr val="white"/>
                </a:solidFill>
                <a:latin typeface="微軟正黑體" pitchFamily="34" charset="-120"/>
                <a:ea typeface="微軟正黑體" pitchFamily="34" charset="-120"/>
              </a:rPr>
              <a:t>九二一地震防救災與重建國際研討會</a:t>
            </a:r>
            <a:r>
              <a:rPr lang="en-US" altLang="zh-TW" sz="1600" dirty="0">
                <a:solidFill>
                  <a:prstClr val="white"/>
                </a:solidFill>
                <a:latin typeface="微軟正黑體" pitchFamily="34" charset="-120"/>
                <a:ea typeface="微軟正黑體" pitchFamily="34" charset="-120"/>
              </a:rPr>
              <a:t>』</a:t>
            </a:r>
            <a:endParaRPr lang="zh-TW" altLang="en-US" sz="1600" dirty="0">
              <a:solidFill>
                <a:prstClr val="white"/>
              </a:solidFill>
              <a:latin typeface="微軟正黑體" pitchFamily="34" charset="-120"/>
              <a:ea typeface="微軟正黑體" pitchFamily="34" charset="-120"/>
            </a:endParaRPr>
          </a:p>
          <a:p>
            <a:pPr marL="285750" indent="-285750" fontAlgn="base">
              <a:spcBef>
                <a:spcPct val="20000"/>
              </a:spcBef>
              <a:spcAft>
                <a:spcPct val="0"/>
              </a:spcAft>
              <a:buFont typeface="Arial" pitchFamily="34" charset="0"/>
              <a:buChar char="•"/>
              <a:defRPr/>
            </a:pPr>
            <a:endParaRPr lang="en-US" altLang="zh-TW" sz="1600" dirty="0">
              <a:solidFill>
                <a:prstClr val="white"/>
              </a:solidFill>
              <a:latin typeface="微軟正黑體" pitchFamily="34" charset="-120"/>
              <a:ea typeface="微軟正黑體" pitchFamily="34" charset="-120"/>
            </a:endParaRPr>
          </a:p>
        </p:txBody>
      </p:sp>
      <p:cxnSp>
        <p:nvCxnSpPr>
          <p:cNvPr id="12" name="直線接點 11"/>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2468"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pic>
        <p:nvPicPr>
          <p:cNvPr id="62469" name="Picture 14" descr="920927-1004-印度重建研討會-1 0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4703763"/>
            <a:ext cx="1857375"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5463" y="4006850"/>
            <a:ext cx="1873250" cy="2487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471" name="圖片 11" descr="930307社造博覽會閉幕 01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8775" y="4560888"/>
            <a:ext cx="1944688" cy="192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2" name="圖片 19" descr="ta031110022.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81525" y="4703763"/>
            <a:ext cx="207803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1084371497"/>
      </p:ext>
    </p:extLst>
  </p:cSld>
  <p:clrMapOvr>
    <a:masterClrMapping/>
  </p:clrMapOvr>
  <p:transition advTm="5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7"/>
          <p:cNvSpPr txBox="1">
            <a:spLocks noChangeArrowheads="1"/>
          </p:cNvSpPr>
          <p:nvPr/>
        </p:nvSpPr>
        <p:spPr bwMode="auto">
          <a:xfrm>
            <a:off x="741363" y="1357313"/>
            <a:ext cx="4148137"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285750" indent="-285750"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得獎記錄與榮譽事蹟</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籌備全國建管會 工作績優 一次 記二大功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獲頒服務績優三等服務獎章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內政部</a:t>
            </a:r>
            <a:r>
              <a:rPr lang="en-US" altLang="zh-TW" sz="1600">
                <a:solidFill>
                  <a:prstClr val="white"/>
                </a:solidFill>
                <a:latin typeface="微軟正黑體" pitchFamily="34" charset="-120"/>
                <a:ea typeface="微軟正黑體" pitchFamily="34" charset="-120"/>
              </a:rPr>
              <a:t>85</a:t>
            </a:r>
            <a:r>
              <a:rPr lang="zh-TW" altLang="en-US" sz="1600">
                <a:solidFill>
                  <a:prstClr val="white"/>
                </a:solidFill>
                <a:latin typeface="微軟正黑體" pitchFamily="34" charset="-120"/>
                <a:ea typeface="微軟正黑體" pitchFamily="34" charset="-120"/>
              </a:rPr>
              <a:t>年模範公務人員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榮獲內政部自行研究成果報告佳作獎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綜理建築法令研訂及公共安全檢查相關業務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督辦財團法人中華建築中心全案暨參與捐助章程及辦事細則之研擬並協助推動相關事項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獲頒服務績優二等服務獎章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內政部</a:t>
            </a:r>
            <a:r>
              <a:rPr lang="en-US" altLang="zh-TW" sz="1600">
                <a:solidFill>
                  <a:prstClr val="white"/>
                </a:solidFill>
                <a:latin typeface="微軟正黑體" pitchFamily="34" charset="-120"/>
                <a:ea typeface="微軟正黑體" pitchFamily="34" charset="-120"/>
              </a:rPr>
              <a:t>94</a:t>
            </a:r>
            <a:r>
              <a:rPr lang="zh-TW" altLang="en-US" sz="1600">
                <a:solidFill>
                  <a:prstClr val="white"/>
                </a:solidFill>
                <a:latin typeface="微軟正黑體" pitchFamily="34" charset="-120"/>
                <a:ea typeface="微軟正黑體" pitchFamily="34" charset="-120"/>
              </a:rPr>
              <a:t>年模範公務人員 </a:t>
            </a: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代理營建署署長期間兼任</a:t>
            </a:r>
            <a:r>
              <a:rPr lang="en-US" altLang="zh-TW" sz="1600">
                <a:solidFill>
                  <a:prstClr val="white"/>
                </a:solidFill>
                <a:latin typeface="微軟正黑體" pitchFamily="34" charset="-120"/>
                <a:ea typeface="微軟正黑體" pitchFamily="34" charset="-120"/>
              </a:rPr>
              <a:t>93</a:t>
            </a:r>
            <a:r>
              <a:rPr lang="zh-TW" altLang="en-US" sz="1600">
                <a:solidFill>
                  <a:prstClr val="white"/>
                </a:solidFill>
                <a:latin typeface="微軟正黑體" pitchFamily="34" charset="-120"/>
                <a:ea typeface="微軟正黑體" pitchFamily="34" charset="-120"/>
              </a:rPr>
              <a:t>年度內政部公共建設推動會報執行秘書績效優異 </a:t>
            </a:r>
            <a:endParaRPr lang="en-US" altLang="zh-TW" sz="1600">
              <a:solidFill>
                <a:prstClr val="white"/>
              </a:solidFill>
              <a:latin typeface="微軟正黑體" pitchFamily="34" charset="-120"/>
              <a:ea typeface="微軟正黑體" pitchFamily="34" charset="-120"/>
            </a:endParaRPr>
          </a:p>
          <a:p>
            <a:pPr fontAlgn="base">
              <a:spcBef>
                <a:spcPct val="20000"/>
              </a:spcBef>
              <a:spcAft>
                <a:spcPct val="0"/>
              </a:spcAft>
              <a:buFont typeface="Arial" pitchFamily="34" charset="0"/>
              <a:buChar char="•"/>
            </a:pPr>
            <a:r>
              <a:rPr lang="zh-TW" altLang="en-US" sz="1600">
                <a:solidFill>
                  <a:prstClr val="white"/>
                </a:solidFill>
                <a:latin typeface="微軟正黑體" pitchFamily="34" charset="-120"/>
                <a:ea typeface="微軟正黑體" pitchFamily="34" charset="-120"/>
              </a:rPr>
              <a:t>台北市都市更新處都市更新卓越領航獎</a:t>
            </a:r>
          </a:p>
        </p:txBody>
      </p:sp>
      <p:cxnSp>
        <p:nvCxnSpPr>
          <p:cNvPr id="17" name="直線接點 1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3492"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pic>
        <p:nvPicPr>
          <p:cNvPr id="63493" name="圖片 11" descr="DSC0085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99288" y="1341438"/>
            <a:ext cx="162718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4" name="圖片 12" descr="DSC0085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27613" y="1341438"/>
            <a:ext cx="1654175" cy="21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5" name="圖片 13" descr="DSC0085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68875" y="3789363"/>
            <a:ext cx="3714750"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2222301455"/>
      </p:ext>
    </p:extLst>
  </p:cSld>
  <p:clrMapOvr>
    <a:masterClrMapping/>
  </p:clrMapOvr>
  <p:transition advTm="5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Text Box 7"/>
          <p:cNvSpPr txBox="1">
            <a:spLocks noChangeArrowheads="1"/>
          </p:cNvSpPr>
          <p:nvPr/>
        </p:nvSpPr>
        <p:spPr bwMode="auto">
          <a:xfrm>
            <a:off x="741363" y="1271588"/>
            <a:ext cx="5126037"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144463" indent="-144463" defTabSz="981075">
              <a:defRPr kumimoji="1">
                <a:solidFill>
                  <a:schemeClr val="tx1"/>
                </a:solidFill>
                <a:latin typeface="Arial" pitchFamily="34" charset="0"/>
                <a:ea typeface="新細明體" pitchFamily="18" charset="-120"/>
              </a:defRPr>
            </a:lvl1pPr>
            <a:lvl2pPr marL="742950" indent="-285750" defTabSz="981075">
              <a:defRPr kumimoji="1">
                <a:solidFill>
                  <a:schemeClr val="tx1"/>
                </a:solidFill>
                <a:latin typeface="Arial" pitchFamily="34" charset="0"/>
                <a:ea typeface="新細明體" pitchFamily="18" charset="-120"/>
              </a:defRPr>
            </a:lvl2pPr>
            <a:lvl3pPr marL="1143000" indent="-228600" defTabSz="981075">
              <a:defRPr kumimoji="1">
                <a:solidFill>
                  <a:schemeClr val="tx1"/>
                </a:solidFill>
                <a:latin typeface="Arial" pitchFamily="34" charset="0"/>
                <a:ea typeface="新細明體" pitchFamily="18" charset="-120"/>
              </a:defRPr>
            </a:lvl3pPr>
            <a:lvl4pPr marL="1600200" indent="-228600" defTabSz="981075">
              <a:defRPr kumimoji="1">
                <a:solidFill>
                  <a:schemeClr val="tx1"/>
                </a:solidFill>
                <a:latin typeface="Arial" pitchFamily="34" charset="0"/>
                <a:ea typeface="新細明體" pitchFamily="18" charset="-120"/>
              </a:defRPr>
            </a:lvl4pPr>
            <a:lvl5pPr marL="2057400" indent="-228600" defTabSz="981075">
              <a:defRPr kumimoji="1">
                <a:solidFill>
                  <a:schemeClr val="tx1"/>
                </a:solidFill>
                <a:latin typeface="Arial" pitchFamily="34" charset="0"/>
                <a:ea typeface="新細明體" pitchFamily="18" charset="-120"/>
              </a:defRPr>
            </a:lvl5pPr>
            <a:lvl6pPr marL="2514600" indent="-228600" defTabSz="981075" fontAlgn="base">
              <a:spcBef>
                <a:spcPct val="0"/>
              </a:spcBef>
              <a:spcAft>
                <a:spcPct val="0"/>
              </a:spcAft>
              <a:defRPr kumimoji="1">
                <a:solidFill>
                  <a:schemeClr val="tx1"/>
                </a:solidFill>
                <a:latin typeface="Arial" pitchFamily="34" charset="0"/>
                <a:ea typeface="新細明體" pitchFamily="18" charset="-120"/>
              </a:defRPr>
            </a:lvl6pPr>
            <a:lvl7pPr marL="2971800" indent="-228600" defTabSz="981075" fontAlgn="base">
              <a:spcBef>
                <a:spcPct val="0"/>
              </a:spcBef>
              <a:spcAft>
                <a:spcPct val="0"/>
              </a:spcAft>
              <a:defRPr kumimoji="1">
                <a:solidFill>
                  <a:schemeClr val="tx1"/>
                </a:solidFill>
                <a:latin typeface="Arial" pitchFamily="34" charset="0"/>
                <a:ea typeface="新細明體" pitchFamily="18" charset="-120"/>
              </a:defRPr>
            </a:lvl7pPr>
            <a:lvl8pPr marL="3429000" indent="-228600" defTabSz="981075" fontAlgn="base">
              <a:spcBef>
                <a:spcPct val="0"/>
              </a:spcBef>
              <a:spcAft>
                <a:spcPct val="0"/>
              </a:spcAft>
              <a:defRPr kumimoji="1">
                <a:solidFill>
                  <a:schemeClr val="tx1"/>
                </a:solidFill>
                <a:latin typeface="Arial" pitchFamily="34" charset="0"/>
                <a:ea typeface="新細明體" pitchFamily="18" charset="-120"/>
              </a:defRPr>
            </a:lvl8pPr>
            <a:lvl9pPr marL="3886200" indent="-228600" defTabSz="981075" fontAlgn="base">
              <a:spcBef>
                <a:spcPct val="0"/>
              </a:spcBef>
              <a:spcAft>
                <a:spcPct val="0"/>
              </a:spcAft>
              <a:defRPr kumimoji="1">
                <a:solidFill>
                  <a:schemeClr val="tx1"/>
                </a:solidFill>
                <a:latin typeface="Arial" pitchFamily="34" charset="0"/>
                <a:ea typeface="新細明體" pitchFamily="18" charset="-120"/>
              </a:defRPr>
            </a:lvl9pPr>
          </a:lstStyle>
          <a:p>
            <a:pPr marL="342900" indent="-342900" fontAlgn="base">
              <a:spcBef>
                <a:spcPct val="50000"/>
              </a:spcBef>
              <a:spcAft>
                <a:spcPct val="0"/>
              </a:spcAft>
              <a:buFont typeface="Wingdings" pitchFamily="2" charset="2"/>
              <a:buChar char="l"/>
              <a:defRPr/>
            </a:pPr>
            <a:r>
              <a:rPr lang="zh-TW" altLang="en-US" sz="2000" b="1" dirty="0" smtClean="0">
                <a:solidFill>
                  <a:prstClr val="white"/>
                </a:solidFill>
                <a:latin typeface="微軟正黑體" pitchFamily="34" charset="-120"/>
                <a:ea typeface="微軟正黑體" pitchFamily="34" charset="-120"/>
              </a:rPr>
              <a:t>推薦理由</a:t>
            </a:r>
          </a:p>
          <a:p>
            <a:pPr marL="285750" indent="-285750" fontAlgn="base">
              <a:spcBef>
                <a:spcPct val="5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在都市規劃及都市設計方面學驗豐富的專業人才，對國土發展、都市發展、建築管理有重大表現</a:t>
            </a:r>
            <a:r>
              <a:rPr lang="zh-TW" altLang="en-US" sz="1600" dirty="0" smtClean="0">
                <a:solidFill>
                  <a:prstClr val="white"/>
                </a:solidFill>
                <a:latin typeface="微軟正黑體" pitchFamily="34" charset="-120"/>
                <a:ea typeface="微軟正黑體" pitchFamily="34" charset="-120"/>
              </a:rPr>
              <a:t>。</a:t>
            </a:r>
            <a:endParaRPr lang="en-US" altLang="zh-TW" sz="1600" dirty="0" smtClean="0">
              <a:solidFill>
                <a:prstClr val="white"/>
              </a:solidFill>
              <a:latin typeface="微軟正黑體" pitchFamily="34" charset="-120"/>
              <a:ea typeface="微軟正黑體" pitchFamily="34" charset="-120"/>
            </a:endParaRPr>
          </a:p>
          <a:p>
            <a:pPr marL="285750" indent="-285750" fontAlgn="base">
              <a:spcBef>
                <a:spcPct val="5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為</a:t>
            </a:r>
            <a:r>
              <a:rPr lang="zh-TW" altLang="en-US" sz="1600" dirty="0">
                <a:solidFill>
                  <a:prstClr val="white"/>
                </a:solidFill>
                <a:latin typeface="微軟正黑體" pitchFamily="34" charset="-120"/>
                <a:ea typeface="微軟正黑體" pitchFamily="34" charset="-120"/>
              </a:rPr>
              <a:t>建築及都市設計專業教育制度及課程規劃作出貢獻，為社會培養專業人才。</a:t>
            </a:r>
          </a:p>
          <a:p>
            <a:pPr marL="285750" indent="-285750" fontAlgn="base">
              <a:spcBef>
                <a:spcPct val="50000"/>
              </a:spcBef>
              <a:spcAft>
                <a:spcPct val="0"/>
              </a:spcAft>
              <a:buFont typeface="Arial" pitchFamily="34" charset="0"/>
              <a:buChar char="•"/>
              <a:defRPr/>
            </a:pPr>
            <a:r>
              <a:rPr lang="zh-TW" altLang="en-US" sz="1600" dirty="0">
                <a:solidFill>
                  <a:prstClr val="white"/>
                </a:solidFill>
                <a:latin typeface="微軟正黑體" pitchFamily="34" charset="-120"/>
                <a:ea typeface="微軟正黑體" pitchFamily="34" charset="-120"/>
              </a:rPr>
              <a:t>做事沈穩嚴謹，在工程營建專業以及操守品性都很值得信賴，以誠懇踏實與熱心助人的理念態度，盡心盡力達成使命。</a:t>
            </a:r>
          </a:p>
          <a:p>
            <a:pPr marL="285750" indent="-285750" fontAlgn="base">
              <a:spcBef>
                <a:spcPct val="5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熱心</a:t>
            </a:r>
            <a:r>
              <a:rPr lang="zh-TW" altLang="en-US" sz="1600" dirty="0">
                <a:solidFill>
                  <a:prstClr val="white"/>
                </a:solidFill>
                <a:latin typeface="微軟正黑體" pitchFamily="34" charset="-120"/>
                <a:ea typeface="微軟正黑體" pitchFamily="34" charset="-120"/>
              </a:rPr>
              <a:t>積極參與學會會務工作</a:t>
            </a:r>
            <a:r>
              <a:rPr lang="zh-TW" altLang="en-US" sz="1600" dirty="0" smtClean="0">
                <a:solidFill>
                  <a:prstClr val="white"/>
                </a:solidFill>
                <a:latin typeface="微軟正黑體" pitchFamily="34" charset="-120"/>
                <a:ea typeface="微軟正黑體" pitchFamily="34" charset="-120"/>
              </a:rPr>
              <a:t>，對</a:t>
            </a:r>
            <a:r>
              <a:rPr lang="zh-TW" altLang="en-US" sz="1600" dirty="0">
                <a:solidFill>
                  <a:prstClr val="white"/>
                </a:solidFill>
                <a:latin typeface="微軟正黑體" pitchFamily="34" charset="-120"/>
                <a:ea typeface="微軟正黑體" pitchFamily="34" charset="-120"/>
              </a:rPr>
              <a:t>學會作出貢獻</a:t>
            </a:r>
            <a:r>
              <a:rPr lang="zh-TW" altLang="en-US" sz="1600" dirty="0" smtClean="0">
                <a:solidFill>
                  <a:prstClr val="white"/>
                </a:solidFill>
                <a:latin typeface="微軟正黑體" pitchFamily="34" charset="-120"/>
                <a:ea typeface="微軟正黑體" pitchFamily="34" charset="-120"/>
              </a:rPr>
              <a:t>。</a:t>
            </a:r>
            <a:endParaRPr lang="zh-TW" altLang="en-US" sz="1600" dirty="0">
              <a:solidFill>
                <a:prstClr val="white"/>
              </a:solidFill>
              <a:latin typeface="微軟正黑體" pitchFamily="34" charset="-120"/>
              <a:ea typeface="微軟正黑體" pitchFamily="34" charset="-120"/>
            </a:endParaRP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4516"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pic>
        <p:nvPicPr>
          <p:cNvPr id="64517" name="圖片 11" descr="PICT003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07125" y="1557338"/>
            <a:ext cx="2562225" cy="385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3472583699"/>
      </p:ext>
    </p:extLst>
  </p:cSld>
  <p:clrMapOvr>
    <a:masterClrMapping/>
  </p:clrMapOvr>
  <p:transition advTm="5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7"/>
          <p:cNvSpPr txBox="1">
            <a:spLocks noChangeArrowheads="1"/>
          </p:cNvSpPr>
          <p:nvPr/>
        </p:nvSpPr>
        <p:spPr bwMode="auto">
          <a:xfrm>
            <a:off x="741363" y="1303338"/>
            <a:ext cx="770572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342900" indent="-342900" defTabSz="981075" eaLnBrk="0" hangingPunct="0">
              <a:defRPr kumimoji="1">
                <a:solidFill>
                  <a:schemeClr val="tx1"/>
                </a:solidFill>
                <a:latin typeface="Arial" pitchFamily="34" charset="0"/>
                <a:ea typeface="新細明體" pitchFamily="18" charset="-120"/>
              </a:defRPr>
            </a:lvl1pPr>
            <a:lvl2pPr marL="6413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論文</a:t>
            </a:r>
          </a:p>
          <a:p>
            <a:pPr lvl="1" eaLnBrk="1" fontAlgn="base" hangingPunct="1">
              <a:lnSpc>
                <a:spcPct val="130000"/>
              </a:lnSpc>
              <a:spcBef>
                <a:spcPct val="0"/>
              </a:spcBef>
              <a:spcAft>
                <a:spcPct val="0"/>
              </a:spcAft>
              <a:buSzPct val="50000"/>
              <a:buFont typeface="Wingdings" pitchFamily="2" charset="2"/>
              <a:buChar char="l"/>
            </a:pPr>
            <a:r>
              <a:rPr lang="zh-TW" altLang="zh-TW" sz="1600">
                <a:solidFill>
                  <a:prstClr val="white"/>
                </a:solidFill>
                <a:latin typeface="微軟正黑體" pitchFamily="34" charset="-120"/>
                <a:ea typeface="微軟正黑體" pitchFamily="34" charset="-120"/>
              </a:rPr>
              <a:t>丁育群，台灣山坡地住宅社區規劃設計之研究，台北：中國文化大學研究所碩士論文</a:t>
            </a:r>
          </a:p>
          <a:p>
            <a:pPr lvl="1" eaLnBrk="1" fontAlgn="base" hangingPunct="1">
              <a:lnSpc>
                <a:spcPct val="130000"/>
              </a:lnSpc>
              <a:spcBef>
                <a:spcPct val="0"/>
              </a:spcBef>
              <a:spcAft>
                <a:spcPct val="0"/>
              </a:spcAft>
              <a:buSzPct val="50000"/>
              <a:buFont typeface="Wingdings" pitchFamily="2" charset="2"/>
              <a:buChar char="l"/>
            </a:pPr>
            <a:r>
              <a:rPr lang="zh-TW" altLang="zh-TW" sz="1600">
                <a:solidFill>
                  <a:prstClr val="white"/>
                </a:solidFill>
                <a:latin typeface="微軟正黑體" pitchFamily="34" charset="-120"/>
                <a:ea typeface="微軟正黑體" pitchFamily="34" charset="-120"/>
              </a:rPr>
              <a:t>丁育群，高層建築防災區化規劃設計之研究，中國文化大學實業計畫研究所工學組博士論文</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zh-TW" sz="1600">
                <a:solidFill>
                  <a:prstClr val="white"/>
                </a:solidFill>
                <a:latin typeface="微軟正黑體" pitchFamily="34" charset="-120"/>
                <a:ea typeface="微軟正黑體" pitchFamily="34" charset="-120"/>
              </a:rPr>
              <a:t>Yuh-Chyurn ,Ding</a:t>
            </a:r>
            <a:r>
              <a:rPr lang="zh-TW" altLang="zh-TW"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1991</a:t>
            </a:r>
            <a:r>
              <a:rPr lang="zh-TW" altLang="zh-TW"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High Rise Building Fire Safety In Taiwan</a:t>
            </a:r>
            <a:r>
              <a:rPr lang="zh-TW" altLang="zh-TW"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Case Study</a:t>
            </a:r>
            <a:r>
              <a:rPr lang="zh-TW" altLang="zh-TW"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,Fire Safety in tall building , McGraw-hill,Inc</a:t>
            </a:r>
            <a:endParaRPr lang="zh-TW"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丁育群，各國建築物性能防火法規推動現況及展望，內政部建築研究所</a:t>
            </a:r>
            <a:r>
              <a:rPr lang="en-US" altLang="en-US" sz="1600">
                <a:solidFill>
                  <a:prstClr val="white"/>
                </a:solidFill>
                <a:latin typeface="微軟正黑體" pitchFamily="34" charset="-120"/>
                <a:ea typeface="微軟正黑體" pitchFamily="34" charset="-120"/>
              </a:rPr>
              <a:t>2000 </a:t>
            </a:r>
            <a:r>
              <a:rPr lang="zh-TW" altLang="en-US" sz="1600">
                <a:solidFill>
                  <a:prstClr val="white"/>
                </a:solidFill>
                <a:latin typeface="微軟正黑體" pitchFamily="34" charset="-120"/>
                <a:ea typeface="微軟正黑體" pitchFamily="34" charset="-120"/>
              </a:rPr>
              <a:t>年建築性能防火法規研討會論文集，</a:t>
            </a:r>
            <a:r>
              <a:rPr lang="en-US" altLang="en-US" sz="1600">
                <a:solidFill>
                  <a:prstClr val="white"/>
                </a:solidFill>
                <a:latin typeface="微軟正黑體" pitchFamily="34" charset="-120"/>
                <a:ea typeface="微軟正黑體" pitchFamily="34" charset="-120"/>
              </a:rPr>
              <a:t>2000 </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丁育群，建築材料防火法規現況及展望，防火建材設計與應用技術研討會論文集，</a:t>
            </a:r>
            <a:r>
              <a:rPr lang="en-US" altLang="en-US" sz="1600">
                <a:solidFill>
                  <a:prstClr val="white"/>
                </a:solidFill>
                <a:latin typeface="微軟正黑體" pitchFamily="34" charset="-120"/>
                <a:ea typeface="微軟正黑體" pitchFamily="34" charset="-120"/>
              </a:rPr>
              <a:t>2000 </a:t>
            </a:r>
            <a:r>
              <a:rPr lang="zh-TW" altLang="en-US" sz="1600">
                <a:solidFill>
                  <a:prstClr val="white"/>
                </a:solidFill>
                <a:latin typeface="微軟正黑體" pitchFamily="34" charset="-120"/>
                <a:ea typeface="微軟正黑體" pitchFamily="34" charset="-120"/>
              </a:rPr>
              <a:t>年。</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丁育群，國際建築防火法規之發展趨勢，台北：建築物防火法規與防火安全設計研討會論文集，</a:t>
            </a:r>
            <a:r>
              <a:rPr lang="en-US" altLang="en-US" sz="1600">
                <a:solidFill>
                  <a:prstClr val="white"/>
                </a:solidFill>
                <a:latin typeface="微軟正黑體" pitchFamily="34" charset="-120"/>
                <a:ea typeface="微軟正黑體" pitchFamily="34" charset="-120"/>
              </a:rPr>
              <a:t>2000 </a:t>
            </a:r>
            <a:r>
              <a:rPr lang="zh-TW" altLang="en-US" sz="1600">
                <a:solidFill>
                  <a:prstClr val="white"/>
                </a:solidFill>
                <a:latin typeface="微軟正黑體" pitchFamily="34" charset="-120"/>
                <a:ea typeface="微軟正黑體" pitchFamily="34" charset="-120"/>
              </a:rPr>
              <a:t>。</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丁育群，永續都市與綠建築介面策略之研擬，台北：永續性與都市指標系統研討會論文集，</a:t>
            </a:r>
            <a:r>
              <a:rPr lang="en-US" altLang="en-US" sz="1600">
                <a:solidFill>
                  <a:prstClr val="white"/>
                </a:solidFill>
                <a:latin typeface="微軟正黑體" pitchFamily="34" charset="-120"/>
                <a:ea typeface="微軟正黑體" pitchFamily="34" charset="-120"/>
              </a:rPr>
              <a:t>2000</a:t>
            </a:r>
            <a:r>
              <a:rPr lang="zh-TW" altLang="en-US" sz="1600">
                <a:solidFill>
                  <a:prstClr val="white"/>
                </a:solidFill>
                <a:latin typeface="微軟正黑體" pitchFamily="34" charset="-120"/>
                <a:ea typeface="微軟正黑體" pitchFamily="34" charset="-120"/>
              </a:rPr>
              <a:t>。</a:t>
            </a: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5540"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713151337"/>
      </p:ext>
    </p:extLst>
  </p:cSld>
  <p:clrMapOvr>
    <a:masterClrMapping/>
  </p:clrMapOvr>
  <p:transition advTm="5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7"/>
          <p:cNvSpPr txBox="1">
            <a:spLocks noChangeArrowheads="1"/>
          </p:cNvSpPr>
          <p:nvPr/>
        </p:nvSpPr>
        <p:spPr bwMode="auto">
          <a:xfrm>
            <a:off x="741363" y="1303338"/>
            <a:ext cx="770572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342900" indent="-342900" defTabSz="981075" eaLnBrk="0" hangingPunct="0">
              <a:defRPr kumimoji="1">
                <a:solidFill>
                  <a:schemeClr val="tx1"/>
                </a:solidFill>
                <a:latin typeface="Arial" pitchFamily="34" charset="0"/>
                <a:ea typeface="新細明體" pitchFamily="18" charset="-120"/>
              </a:defRPr>
            </a:lvl1pPr>
            <a:lvl2pPr marL="6413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論文</a:t>
            </a:r>
            <a:endParaRPr lang="en-US" altLang="zh-TW" sz="2000" b="1">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台灣地區山坡地建築災害防災管理措施</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北京</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海峽兩岸城市災害防救研討會，</a:t>
            </a:r>
            <a:r>
              <a:rPr lang="en-US" altLang="en-US" sz="1600">
                <a:solidFill>
                  <a:prstClr val="white"/>
                </a:solidFill>
                <a:latin typeface="微軟正黑體" pitchFamily="34" charset="-120"/>
                <a:ea typeface="微軟正黑體" pitchFamily="34" charset="-120"/>
              </a:rPr>
              <a:t>2001</a:t>
            </a:r>
            <a:r>
              <a:rPr lang="zh-TW" altLang="en-US" sz="1600">
                <a:solidFill>
                  <a:prstClr val="white"/>
                </a:solidFill>
                <a:latin typeface="微軟正黑體" pitchFamily="34" charset="-120"/>
                <a:ea typeface="微軟正黑體" pitchFamily="34" charset="-120"/>
              </a:rPr>
              <a:t>。</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性能式建築設計審議機制之研究</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以防火避難設計為例，工程</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中國工程師學會會刊 ，</a:t>
            </a:r>
            <a:r>
              <a:rPr lang="en-US" altLang="en-US" sz="1600">
                <a:solidFill>
                  <a:prstClr val="white"/>
                </a:solidFill>
                <a:latin typeface="微軟正黑體" pitchFamily="34" charset="-120"/>
                <a:ea typeface="微軟正黑體" pitchFamily="34" charset="-120"/>
              </a:rPr>
              <a:t>75:3 </a:t>
            </a:r>
            <a:r>
              <a:rPr lang="zh-TW" altLang="en-US" sz="1600">
                <a:solidFill>
                  <a:prstClr val="white"/>
                </a:solidFill>
                <a:latin typeface="微軟正黑體" pitchFamily="34" charset="-120"/>
                <a:ea typeface="微軟正黑體" pitchFamily="34" charset="-120"/>
              </a:rPr>
              <a:t>期</a:t>
            </a:r>
            <a:r>
              <a:rPr lang="en-US" altLang="en-US" sz="1600">
                <a:solidFill>
                  <a:prstClr val="white"/>
                </a:solidFill>
                <a:latin typeface="微軟正黑體" pitchFamily="34" charset="-120"/>
                <a:ea typeface="微軟正黑體" pitchFamily="34" charset="-120"/>
              </a:rPr>
              <a:t>125-143</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2002.6</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台灣集集地震災後住宅重建經驗</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印度災害重建委員會，國際震災後重建經驗研討會－印度古加瑞特，</a:t>
            </a:r>
            <a:r>
              <a:rPr lang="en-US" altLang="en-US" sz="1600">
                <a:solidFill>
                  <a:prstClr val="white"/>
                </a:solidFill>
                <a:latin typeface="微軟正黑體" pitchFamily="34" charset="-120"/>
                <a:ea typeface="微軟正黑體" pitchFamily="34" charset="-120"/>
              </a:rPr>
              <a:t>2003.9</a:t>
            </a:r>
            <a:r>
              <a:rPr lang="zh-TW" altLang="en-US" sz="1600">
                <a:solidFill>
                  <a:prstClr val="white"/>
                </a:solidFill>
                <a:latin typeface="微軟正黑體" pitchFamily="34" charset="-120"/>
                <a:ea typeface="微軟正黑體" pitchFamily="34" charset="-120"/>
              </a:rPr>
              <a:t>。</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台灣地區國家公園高山遊憩資源管理策略之探討，兩岸環境保護政策與區域經濟發展研討會，</a:t>
            </a:r>
            <a:r>
              <a:rPr lang="en-US" altLang="zh-TW" sz="1600">
                <a:solidFill>
                  <a:prstClr val="white"/>
                </a:solidFill>
                <a:latin typeface="微軟正黑體" pitchFamily="34" charset="-120"/>
                <a:ea typeface="微軟正黑體" pitchFamily="34" charset="-120"/>
              </a:rPr>
              <a:t>2003.10</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丁育群</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台灣集集地震災後住宅重建概要</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世界不動產聯盟總會台灣分會，第六屆亞太不動產年會－台中，</a:t>
            </a:r>
            <a:r>
              <a:rPr lang="en-US" altLang="en-US" sz="1600">
                <a:solidFill>
                  <a:prstClr val="white"/>
                </a:solidFill>
                <a:latin typeface="微軟正黑體" pitchFamily="34" charset="-120"/>
                <a:ea typeface="微軟正黑體" pitchFamily="34" charset="-120"/>
              </a:rPr>
              <a:t>2003</a:t>
            </a:r>
            <a:r>
              <a:rPr lang="zh-TW" altLang="en-US" sz="1600">
                <a:solidFill>
                  <a:prstClr val="white"/>
                </a:solidFill>
                <a:latin typeface="微軟正黑體" pitchFamily="34" charset="-120"/>
                <a:ea typeface="微軟正黑體" pitchFamily="34" charset="-120"/>
              </a:rPr>
              <a:t>。</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台灣集集地震災後住宅重建概要</a:t>
            </a:r>
            <a:r>
              <a:rPr lang="en-US" altLang="zh-TW"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行政院九二一震災災後重建推動委員會，九二一地震防救災與重建國際研討會</a:t>
            </a:r>
            <a:r>
              <a:rPr lang="en-US" altLang="zh-TW"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台 北</a:t>
            </a:r>
            <a:r>
              <a:rPr lang="en-US" altLang="zh-TW" sz="1600">
                <a:solidFill>
                  <a:prstClr val="white"/>
                </a:solidFill>
                <a:latin typeface="微軟正黑體" pitchFamily="34" charset="-120"/>
                <a:ea typeface="微軟正黑體" pitchFamily="34" charset="-120"/>
              </a:rPr>
              <a:t>,pp.99-124</a:t>
            </a:r>
            <a:r>
              <a:rPr lang="zh-TW" altLang="en-US"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2004.01</a:t>
            </a:r>
            <a:endParaRPr lang="zh-TW" altLang="en-US"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zh-TW" sz="1600">
                <a:solidFill>
                  <a:prstClr val="white"/>
                </a:solidFill>
                <a:latin typeface="微軟正黑體" pitchFamily="34" charset="-120"/>
                <a:ea typeface="微軟正黑體" pitchFamily="34" charset="-120"/>
              </a:rPr>
              <a:t>Yuh-Chyurn ,Ding</a:t>
            </a:r>
            <a:r>
              <a:rPr lang="zh-TW" altLang="zh-TW"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2004</a:t>
            </a:r>
            <a:r>
              <a:rPr lang="zh-TW" altLang="zh-TW"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Introduction On Chi-Chi(Taiwan) Earthquake Housing Reconstruction Program</a:t>
            </a: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6564"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3152627007"/>
      </p:ext>
    </p:extLst>
  </p:cSld>
  <p:clrMapOvr>
    <a:masterClrMapping/>
  </p:clrMapOvr>
  <p:transition advTm="5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7"/>
          <p:cNvSpPr txBox="1">
            <a:spLocks noChangeArrowheads="1"/>
          </p:cNvSpPr>
          <p:nvPr/>
        </p:nvSpPr>
        <p:spPr bwMode="auto">
          <a:xfrm>
            <a:off x="741363" y="1052513"/>
            <a:ext cx="7705725" cy="553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342900" indent="-342900" defTabSz="981075" eaLnBrk="0" hangingPunct="0">
              <a:defRPr kumimoji="1">
                <a:solidFill>
                  <a:schemeClr val="tx1"/>
                </a:solidFill>
                <a:latin typeface="Arial" pitchFamily="34" charset="0"/>
                <a:ea typeface="新細明體" pitchFamily="18" charset="-120"/>
              </a:defRPr>
            </a:lvl1pPr>
            <a:lvl2pPr marL="6413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論文</a:t>
            </a:r>
            <a:endParaRPr lang="en-US" altLang="zh-TW" sz="2000" b="1">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都市與建築之永續發展</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城鄉新風貌與綠建築之推動，華梵藝術與設計學報 ，</a:t>
            </a:r>
            <a:r>
              <a:rPr lang="en-US" altLang="en-US" sz="1600">
                <a:solidFill>
                  <a:prstClr val="white"/>
                </a:solidFill>
                <a:latin typeface="微軟正黑體" pitchFamily="34" charset="-120"/>
                <a:ea typeface="微軟正黑體" pitchFamily="34" charset="-120"/>
              </a:rPr>
              <a:t>1 </a:t>
            </a:r>
            <a:r>
              <a:rPr lang="zh-TW" altLang="en-US" sz="1600">
                <a:solidFill>
                  <a:prstClr val="white"/>
                </a:solidFill>
                <a:latin typeface="微軟正黑體" pitchFamily="34" charset="-120"/>
                <a:ea typeface="微軟正黑體" pitchFamily="34" charset="-120"/>
              </a:rPr>
              <a:t>期</a:t>
            </a:r>
            <a:r>
              <a:rPr lang="en-US" altLang="en-US" sz="1600">
                <a:solidFill>
                  <a:prstClr val="white"/>
                </a:solidFill>
                <a:latin typeface="微軟正黑體" pitchFamily="34" charset="-120"/>
                <a:ea typeface="微軟正黑體" pitchFamily="34" charset="-120"/>
              </a:rPr>
              <a:t>1-13</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2004.7</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zh-TW" sz="1600">
                <a:solidFill>
                  <a:prstClr val="white"/>
                </a:solidFill>
              </a:rPr>
              <a:t>丁育群、陳雅芳，綠建築與建築管理，中華民國建築師公會全國聯合會第一屆台灣建築論壇</a:t>
            </a:r>
            <a:r>
              <a:rPr lang="en-US" altLang="zh-TW" sz="1600">
                <a:solidFill>
                  <a:prstClr val="white"/>
                </a:solidFill>
              </a:rPr>
              <a:t>-</a:t>
            </a:r>
            <a:r>
              <a:rPr lang="zh-TW" altLang="zh-TW" sz="1600">
                <a:solidFill>
                  <a:prstClr val="white"/>
                </a:solidFill>
              </a:rPr>
              <a:t>綠建築永續經營建築論壇集，</a:t>
            </a:r>
            <a:r>
              <a:rPr lang="en-US" altLang="zh-TW" sz="1600">
                <a:solidFill>
                  <a:prstClr val="white"/>
                </a:solidFill>
              </a:rPr>
              <a:t>2004</a:t>
            </a:r>
            <a:r>
              <a:rPr lang="zh-TW" altLang="zh-TW" sz="1600">
                <a:solidFill>
                  <a:prstClr val="white"/>
                </a:solidFill>
              </a:rPr>
              <a:t>年</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匯聚都會廊帶 改造城鄉空間，營建知訊，</a:t>
            </a:r>
            <a:r>
              <a:rPr lang="en-US" altLang="en-US" sz="1600">
                <a:solidFill>
                  <a:prstClr val="white"/>
                </a:solidFill>
                <a:latin typeface="微軟正黑體" pitchFamily="34" charset="-120"/>
                <a:ea typeface="微軟正黑體" pitchFamily="34" charset="-120"/>
              </a:rPr>
              <a:t>270 </a:t>
            </a:r>
            <a:r>
              <a:rPr lang="zh-TW" altLang="en-US" sz="1600">
                <a:solidFill>
                  <a:prstClr val="white"/>
                </a:solidFill>
                <a:latin typeface="微軟正黑體" pitchFamily="34" charset="-120"/>
                <a:ea typeface="微軟正黑體" pitchFamily="34" charset="-120"/>
              </a:rPr>
              <a:t>期</a:t>
            </a:r>
            <a:r>
              <a:rPr lang="en-US" altLang="en-US" sz="1600">
                <a:solidFill>
                  <a:prstClr val="white"/>
                </a:solidFill>
                <a:latin typeface="微軟正黑體" pitchFamily="34" charset="-120"/>
                <a:ea typeface="微軟正黑體" pitchFamily="34" charset="-120"/>
              </a:rPr>
              <a:t>43-49</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2005.7 （</a:t>
            </a:r>
            <a:r>
              <a:rPr lang="zh-TW" altLang="en-US" sz="1600">
                <a:solidFill>
                  <a:prstClr val="white"/>
                </a:solidFill>
                <a:latin typeface="微軟正黑體" pitchFamily="34" charset="-120"/>
                <a:ea typeface="微軟正黑體" pitchFamily="34" charset="-120"/>
              </a:rPr>
              <a:t>共同著作</a:t>
            </a:r>
            <a:r>
              <a:rPr lang="en-US" altLang="en-US" sz="1600">
                <a:solidFill>
                  <a:prstClr val="white"/>
                </a:solidFill>
                <a:latin typeface="微軟正黑體" pitchFamily="34" charset="-120"/>
                <a:ea typeface="微軟正黑體" pitchFamily="34" charset="-120"/>
              </a:rPr>
              <a:t>） </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zh-TW" sz="1600">
                <a:solidFill>
                  <a:prstClr val="white"/>
                </a:solidFill>
              </a:rPr>
              <a:t>丁育群、孫立言、姚汾涼，談英國伯明罕市之都市再生，中華民國建築師公會全國聯合會第三屆台灣建築論壇－共築生態社區建築論壇集，</a:t>
            </a:r>
            <a:r>
              <a:rPr lang="en-US" altLang="zh-TW" sz="1600">
                <a:solidFill>
                  <a:prstClr val="white"/>
                </a:solidFill>
              </a:rPr>
              <a:t>2006</a:t>
            </a:r>
            <a:r>
              <a:rPr lang="zh-TW" altLang="zh-TW" sz="1600">
                <a:solidFill>
                  <a:prstClr val="white"/>
                </a:solidFill>
              </a:rPr>
              <a:t>年</a:t>
            </a:r>
            <a:endParaRPr lang="en-US" altLang="zh-TW" sz="1600">
              <a:solidFill>
                <a:prstClr val="white"/>
              </a:solidFill>
            </a:endParaRP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ICT vs. </a:t>
            </a:r>
            <a:r>
              <a:rPr lang="zh-TW" altLang="en-US" sz="1600">
                <a:solidFill>
                  <a:prstClr val="white"/>
                </a:solidFill>
                <a:latin typeface="微軟正黑體" pitchFamily="34" charset="-120"/>
                <a:ea typeface="微軟正黑體" pitchFamily="34" charset="-120"/>
              </a:rPr>
              <a:t>傳統營建業創造智慧新生活</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智慧化居住空間的發展趨勢，</a:t>
            </a:r>
            <a:r>
              <a:rPr lang="en-US" altLang="en-US" sz="1600">
                <a:solidFill>
                  <a:prstClr val="white"/>
                </a:solidFill>
                <a:latin typeface="微軟正黑體" pitchFamily="34" charset="-120"/>
                <a:ea typeface="微軟正黑體" pitchFamily="34" charset="-120"/>
              </a:rPr>
              <a:t>178 </a:t>
            </a:r>
            <a:r>
              <a:rPr lang="zh-TW" altLang="en-US" sz="1600">
                <a:solidFill>
                  <a:prstClr val="white"/>
                </a:solidFill>
                <a:latin typeface="微軟正黑體" pitchFamily="34" charset="-120"/>
                <a:ea typeface="微軟正黑體" pitchFamily="34" charset="-120"/>
              </a:rPr>
              <a:t>期</a:t>
            </a:r>
            <a:r>
              <a:rPr lang="en-US" altLang="en-US" sz="1600">
                <a:solidFill>
                  <a:prstClr val="white"/>
                </a:solidFill>
                <a:latin typeface="微軟正黑體" pitchFamily="34" charset="-120"/>
                <a:ea typeface="微軟正黑體" pitchFamily="34" charset="-120"/>
              </a:rPr>
              <a:t>37- 40</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2005.10</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中央政府組織九二一地震重建經驗</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行政院災害防救委員會，災後重建暨搜救國際研討</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修正：</a:t>
            </a:r>
            <a:r>
              <a:rPr lang="en-US" altLang="en-US" sz="1600">
                <a:solidFill>
                  <a:prstClr val="white"/>
                </a:solidFill>
                <a:latin typeface="微軟正黑體" pitchFamily="34" charset="-120"/>
                <a:ea typeface="微軟正黑體" pitchFamily="34" charset="-120"/>
              </a:rPr>
              <a:t>94/08/30)</a:t>
            </a:r>
            <a:r>
              <a:rPr lang="zh-TW" altLang="en-US" sz="1600">
                <a:solidFill>
                  <a:prstClr val="white"/>
                </a:solidFill>
                <a:latin typeface="微軟正黑體" pitchFamily="34" charset="-120"/>
                <a:ea typeface="微軟正黑體" pitchFamily="34" charset="-120"/>
              </a:rPr>
              <a:t>會－台北</a:t>
            </a:r>
            <a:r>
              <a:rPr lang="en-US" altLang="en-US" sz="1600">
                <a:solidFill>
                  <a:prstClr val="white"/>
                </a:solidFill>
                <a:latin typeface="微軟正黑體" pitchFamily="34" charset="-120"/>
                <a:ea typeface="微軟正黑體" pitchFamily="34" charset="-120"/>
              </a:rPr>
              <a:t>， 2005.11</a:t>
            </a:r>
            <a:r>
              <a:rPr lang="zh-TW" altLang="en-US" sz="1600">
                <a:solidFill>
                  <a:prstClr val="white"/>
                </a:solidFill>
                <a:latin typeface="微軟正黑體" pitchFamily="34" charset="-120"/>
                <a:ea typeface="微軟正黑體" pitchFamily="34" charset="-120"/>
              </a:rPr>
              <a:t>。</a:t>
            </a: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8.</a:t>
            </a:r>
            <a:r>
              <a:rPr lang="zh-TW" altLang="en-US" sz="1600">
                <a:solidFill>
                  <a:prstClr val="white"/>
                </a:solidFill>
                <a:latin typeface="微軟正黑體" pitchFamily="34" charset="-120"/>
                <a:ea typeface="微軟正黑體" pitchFamily="34" charset="-120"/>
              </a:rPr>
              <a:t> 九二一地震災後住宅重建與社區防災及建物安全之推動</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首届海峽兩岸土木建築學術研討會，工程结構･岩土與基礎工 程－福建厦門。</a:t>
            </a: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9.</a:t>
            </a:r>
            <a:r>
              <a:rPr lang="zh-TW" altLang="en-US" sz="1600">
                <a:solidFill>
                  <a:prstClr val="white"/>
                </a:solidFill>
                <a:latin typeface="微軟正黑體" pitchFamily="34" charset="-120"/>
                <a:ea typeface="微軟正黑體" pitchFamily="34" charset="-120"/>
              </a:rPr>
              <a:t>九二一地震災後住宅重建與社區防災及建築物安全之推動，第一屆海峽兩岸土木建築學術研討會，福建廈門，</a:t>
            </a:r>
            <a:r>
              <a:rPr lang="en-US" altLang="en-US" sz="1600">
                <a:solidFill>
                  <a:prstClr val="white"/>
                </a:solidFill>
                <a:latin typeface="微軟正黑體" pitchFamily="34" charset="-120"/>
                <a:ea typeface="微軟正黑體" pitchFamily="34" charset="-120"/>
              </a:rPr>
              <a:t>2005.09</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7588"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1829811611"/>
      </p:ext>
    </p:extLst>
  </p:cSld>
  <p:clrMapOvr>
    <a:masterClrMapping/>
  </p:clrMapOvr>
  <p:transition advTm="5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7"/>
          <p:cNvSpPr txBox="1">
            <a:spLocks noChangeArrowheads="1"/>
          </p:cNvSpPr>
          <p:nvPr/>
        </p:nvSpPr>
        <p:spPr bwMode="auto">
          <a:xfrm>
            <a:off x="741363" y="1303338"/>
            <a:ext cx="7705725"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342900" indent="-342900" defTabSz="981075" eaLnBrk="0" hangingPunct="0">
              <a:defRPr kumimoji="1">
                <a:solidFill>
                  <a:schemeClr val="tx1"/>
                </a:solidFill>
                <a:latin typeface="Arial" pitchFamily="34" charset="0"/>
                <a:ea typeface="新細明體" pitchFamily="18" charset="-120"/>
              </a:defRPr>
            </a:lvl1pPr>
            <a:lvl2pPr marL="6413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論文</a:t>
            </a:r>
            <a:endParaRPr lang="en-US" altLang="zh-TW" sz="2000" b="1">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Yuh-Chyurn ,Ding Nov. 2006</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921 Earthquake Reconstruction Experience of Central Government.” Disaster Mitigation , Rescue Reconstruction Commission of Executive Yuan. International Workshop on Disaster Search and Rescue , Taipei </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Yuh-Chyurn ,Ding Jan 13,2007 “Building Used Space Adaptably in a Museum model.” The Eighth Conference of Museums Institution R.O.C.</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李威儀、陳志勇、潘國雄、丁育群，應用</a:t>
            </a:r>
            <a:r>
              <a:rPr lang="en-US" altLang="en-US" sz="1600">
                <a:solidFill>
                  <a:prstClr val="white"/>
                </a:solidFill>
                <a:latin typeface="微軟正黑體" pitchFamily="34" charset="-120"/>
                <a:ea typeface="微軟正黑體" pitchFamily="34" charset="-120"/>
              </a:rPr>
              <a:t>GIS </a:t>
            </a:r>
            <a:r>
              <a:rPr lang="zh-TW" altLang="en-US" sz="1600">
                <a:solidFill>
                  <a:prstClr val="white"/>
                </a:solidFill>
                <a:latin typeface="微軟正黑體" pitchFamily="34" charset="-120"/>
                <a:ea typeface="微軟正黑體" pitchFamily="34" charset="-120"/>
              </a:rPr>
              <a:t>於台中市都市防災空間系統規劃，地理資訊系統季刊，（內政部建築研究所經費補助）（</a:t>
            </a:r>
            <a:r>
              <a:rPr lang="en-US" altLang="en-US" sz="1600">
                <a:solidFill>
                  <a:prstClr val="white"/>
                </a:solidFill>
                <a:latin typeface="微軟正黑體" pitchFamily="34" charset="-120"/>
                <a:ea typeface="微軟正黑體" pitchFamily="34" charset="-120"/>
              </a:rPr>
              <a:t> 2007 </a:t>
            </a:r>
            <a:r>
              <a:rPr lang="zh-TW" altLang="en-US" sz="1600">
                <a:solidFill>
                  <a:prstClr val="white"/>
                </a:solidFill>
                <a:latin typeface="微軟正黑體" pitchFamily="34" charset="-120"/>
                <a:ea typeface="微軟正黑體" pitchFamily="34" charset="-120"/>
              </a:rPr>
              <a:t>已接受）</a:t>
            </a:r>
            <a:r>
              <a:rPr lang="en-US" altLang="en-US" sz="1600">
                <a:solidFill>
                  <a:prstClr val="white"/>
                </a:solidFill>
                <a:latin typeface="微軟正黑體" pitchFamily="34" charset="-120"/>
                <a:ea typeface="微軟正黑體" pitchFamily="34" charset="-120"/>
              </a:rPr>
              <a:t> （</a:t>
            </a:r>
            <a:r>
              <a:rPr lang="zh-TW" altLang="en-US" sz="1600">
                <a:solidFill>
                  <a:prstClr val="white"/>
                </a:solidFill>
                <a:latin typeface="微軟正黑體" pitchFamily="34" charset="-120"/>
                <a:ea typeface="微軟正黑體" pitchFamily="34" charset="-120"/>
              </a:rPr>
              <a:t>共同著作</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Yuh-Chyurn ,Ding</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2007</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“The Chi-Chi (Taiwan) Earthquake Experiences on Post-Disaster Reconstruction for the 921 Earthquake”, 2nd International Conference on Urban Disaster Reduction ,Taiwan Taipei.</a:t>
            </a:r>
            <a:endParaRPr lang="zh-TW" altLang="en-US" sz="1600">
              <a:solidFill>
                <a:prstClr val="white"/>
              </a:solidFill>
              <a:latin typeface="微軟正黑體" pitchFamily="34" charset="-120"/>
              <a:ea typeface="微軟正黑體" pitchFamily="34" charset="-120"/>
            </a:endParaRP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8612"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3441188093"/>
      </p:ext>
    </p:extLst>
  </p:cSld>
  <p:clrMapOvr>
    <a:masterClrMapping/>
  </p:clrMapOvr>
  <p:transition advTm="5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7"/>
          <p:cNvSpPr txBox="1">
            <a:spLocks noChangeArrowheads="1"/>
          </p:cNvSpPr>
          <p:nvPr/>
        </p:nvSpPr>
        <p:spPr bwMode="auto">
          <a:xfrm>
            <a:off x="741363" y="1303338"/>
            <a:ext cx="770572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342900" indent="-342900" defTabSz="981075" eaLnBrk="0" hangingPunct="0">
              <a:defRPr kumimoji="1">
                <a:solidFill>
                  <a:schemeClr val="tx1"/>
                </a:solidFill>
                <a:latin typeface="Arial" pitchFamily="34" charset="0"/>
                <a:ea typeface="新細明體" pitchFamily="18" charset="-120"/>
              </a:defRPr>
            </a:lvl1pPr>
            <a:lvl2pPr marL="6413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論文</a:t>
            </a:r>
            <a:endParaRPr lang="en-US" altLang="zh-TW" sz="2000" b="1">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Ding,Yuh-Chyurn Jan 13,2007 “Building Used Space Adaptably in a Museum model.” The Eighth Conference of Museums Institution R.O.C.</a:t>
            </a:r>
            <a:endParaRPr lang="zh-TW" altLang="en-US"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en-US" altLang="en-US" sz="1600">
                <a:solidFill>
                  <a:prstClr val="white"/>
                </a:solidFill>
                <a:latin typeface="微軟正黑體" pitchFamily="34" charset="-120"/>
                <a:ea typeface="微軟正黑體" pitchFamily="34" charset="-120"/>
              </a:rPr>
              <a:t>Yuh-Chyurn ,Ding</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2007</a:t>
            </a:r>
            <a:r>
              <a:rPr lang="zh-TW" altLang="en-US" sz="1600">
                <a:solidFill>
                  <a:prstClr val="white"/>
                </a:solidFill>
                <a:latin typeface="微軟正黑體" pitchFamily="34" charset="-120"/>
                <a:ea typeface="微軟正黑體" pitchFamily="34" charset="-120"/>
              </a:rPr>
              <a:t>）</a:t>
            </a:r>
            <a:r>
              <a:rPr lang="en-US" altLang="en-US" sz="1600">
                <a:solidFill>
                  <a:prstClr val="white"/>
                </a:solidFill>
                <a:latin typeface="微軟正黑體" pitchFamily="34" charset="-120"/>
                <a:ea typeface="微軟正黑體" pitchFamily="34" charset="-120"/>
              </a:rPr>
              <a:t>“Inturnational workshop on Disaster Recovery and Rescue ”,Experiencing on post-921 Earthquake Recousturction of the Organizations of the central Government,Taiwan Taipei.</a:t>
            </a:r>
            <a:endParaRPr lang="zh-TW" altLang="en-US"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台北市大型百貨商場外部消防救助空間之探討，中華民國建築學會「建築學報</a:t>
            </a:r>
            <a:r>
              <a:rPr lang="en-US" altLang="zh-TW" sz="1600">
                <a:solidFill>
                  <a:prstClr val="white"/>
                </a:solidFill>
                <a:latin typeface="微軟正黑體" pitchFamily="34" charset="-120"/>
                <a:ea typeface="微軟正黑體" pitchFamily="34" charset="-120"/>
              </a:rPr>
              <a:t>66 </a:t>
            </a:r>
            <a:r>
              <a:rPr lang="zh-TW" altLang="en-US" sz="1600">
                <a:solidFill>
                  <a:prstClr val="white"/>
                </a:solidFill>
                <a:latin typeface="微軟正黑體" pitchFamily="34" charset="-120"/>
                <a:ea typeface="微軟正黑體" pitchFamily="34" charset="-120"/>
              </a:rPr>
              <a:t>期增刊</a:t>
            </a:r>
            <a:r>
              <a:rPr lang="en-US" altLang="zh-TW"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技術專刊</a:t>
            </a:r>
            <a:r>
              <a:rPr lang="en-US" altLang="zh-TW"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a:t>
            </a:r>
            <a:r>
              <a:rPr lang="en-US" altLang="zh-TW" sz="1600">
                <a:solidFill>
                  <a:prstClr val="white"/>
                </a:solidFill>
                <a:latin typeface="微軟正黑體" pitchFamily="34" charset="-120"/>
                <a:ea typeface="微軟正黑體" pitchFamily="34" charset="-120"/>
              </a:rPr>
              <a:t>1~22 </a:t>
            </a:r>
            <a:r>
              <a:rPr lang="zh-TW" altLang="en-US" sz="1600">
                <a:solidFill>
                  <a:prstClr val="white"/>
                </a:solidFill>
                <a:latin typeface="微軟正黑體" pitchFamily="34" charset="-120"/>
                <a:ea typeface="微軟正黑體" pitchFamily="34" charset="-120"/>
              </a:rPr>
              <a:t>頁，</a:t>
            </a:r>
            <a:r>
              <a:rPr lang="en-US" altLang="zh-TW" sz="1600">
                <a:solidFill>
                  <a:prstClr val="white"/>
                </a:solidFill>
                <a:latin typeface="微軟正黑體" pitchFamily="34" charset="-120"/>
                <a:ea typeface="微軟正黑體" pitchFamily="34" charset="-120"/>
              </a:rPr>
              <a:t>2008 </a:t>
            </a:r>
            <a:r>
              <a:rPr lang="zh-TW" altLang="en-US" sz="1600">
                <a:solidFill>
                  <a:prstClr val="white"/>
                </a:solidFill>
                <a:latin typeface="微軟正黑體" pitchFamily="34" charset="-120"/>
                <a:ea typeface="微軟正黑體" pitchFamily="34" charset="-120"/>
              </a:rPr>
              <a:t>年</a:t>
            </a:r>
            <a:r>
              <a:rPr lang="en-US" altLang="zh-TW" sz="1600">
                <a:solidFill>
                  <a:prstClr val="white"/>
                </a:solidFill>
                <a:latin typeface="微軟正黑體" pitchFamily="34" charset="-120"/>
                <a:ea typeface="微軟正黑體" pitchFamily="34" charset="-120"/>
              </a:rPr>
              <a:t>12 </a:t>
            </a:r>
            <a:r>
              <a:rPr lang="zh-TW" altLang="en-US" sz="1600">
                <a:solidFill>
                  <a:prstClr val="white"/>
                </a:solidFill>
                <a:latin typeface="微軟正黑體" pitchFamily="34" charset="-120"/>
                <a:ea typeface="微軟正黑體" pitchFamily="34" charset="-120"/>
              </a:rPr>
              <a:t>月</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共同著作</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防火鐵捲門阻熱性能研究</a:t>
            </a:r>
            <a:r>
              <a:rPr lang="en-US" altLang="zh-TW"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二</a:t>
            </a:r>
            <a:r>
              <a:rPr lang="en-US" altLang="zh-TW"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內部填充材岩棉之模擬，中華民國建築學會第二十屆第一次建築研究成果發表會（共同著作） 。</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都市及建築災害類型探討，都市與建築環境災害防制研討會，台北：內政部建築研究所研究，</a:t>
            </a:r>
            <a:r>
              <a:rPr lang="en-US" altLang="en-US" sz="1600">
                <a:solidFill>
                  <a:prstClr val="white"/>
                </a:solidFill>
                <a:latin typeface="微軟正黑體" pitchFamily="34" charset="-120"/>
                <a:ea typeface="微軟正黑體" pitchFamily="34" charset="-120"/>
              </a:rPr>
              <a:t>2007.12</a:t>
            </a:r>
            <a:r>
              <a:rPr lang="zh-TW" altLang="en-US" sz="1600">
                <a:solidFill>
                  <a:prstClr val="white"/>
                </a:solidFill>
                <a:latin typeface="微軟正黑體" pitchFamily="34" charset="-120"/>
                <a:ea typeface="微軟正黑體" pitchFamily="34" charset="-120"/>
              </a:rPr>
              <a:t>。</a:t>
            </a: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台灣綠建築政策議題</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形成</a:t>
            </a:r>
            <a:r>
              <a:rPr lang="en-US" altLang="en-US" sz="1600">
                <a:solidFill>
                  <a:prstClr val="white"/>
                </a:solidFill>
                <a:latin typeface="微軟正黑體" pitchFamily="34" charset="-120"/>
                <a:ea typeface="微軟正黑體" pitchFamily="34" charset="-120"/>
              </a:rPr>
              <a:t>.</a:t>
            </a:r>
            <a:r>
              <a:rPr lang="zh-TW" altLang="en-US" sz="1600">
                <a:solidFill>
                  <a:prstClr val="white"/>
                </a:solidFill>
                <a:latin typeface="微軟正黑體" pitchFamily="34" charset="-120"/>
                <a:ea typeface="微軟正黑體" pitchFamily="34" charset="-120"/>
              </a:rPr>
              <a:t>演變與未來，第一屆海峽兩岸土木建築學術研討會，福建廈門，</a:t>
            </a:r>
            <a:r>
              <a:rPr lang="en-US" altLang="en-US" sz="1600">
                <a:solidFill>
                  <a:prstClr val="white"/>
                </a:solidFill>
                <a:latin typeface="微軟正黑體" pitchFamily="34" charset="-120"/>
                <a:ea typeface="微軟正黑體" pitchFamily="34" charset="-120"/>
              </a:rPr>
              <a:t>2007.06</a:t>
            </a:r>
            <a:r>
              <a:rPr lang="zh-TW" altLang="en-US" sz="1600">
                <a:solidFill>
                  <a:prstClr val="white"/>
                </a:solidFill>
                <a:latin typeface="微軟正黑體" pitchFamily="34" charset="-120"/>
                <a:ea typeface="微軟正黑體" pitchFamily="34" charset="-120"/>
              </a:rPr>
              <a:t>。</a:t>
            </a: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9636"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331298948"/>
      </p:ext>
    </p:extLst>
  </p:cSld>
  <p:clrMapOvr>
    <a:masterClrMapping/>
  </p:clrMapOvr>
  <p:transition advTm="5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7"/>
          <p:cNvSpPr txBox="1">
            <a:spLocks noChangeArrowheads="1"/>
          </p:cNvSpPr>
          <p:nvPr/>
        </p:nvSpPr>
        <p:spPr bwMode="auto">
          <a:xfrm>
            <a:off x="741363" y="1303338"/>
            <a:ext cx="7705725"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342900" indent="-342900" defTabSz="981075" eaLnBrk="0" hangingPunct="0">
              <a:defRPr kumimoji="1">
                <a:solidFill>
                  <a:schemeClr val="tx1"/>
                </a:solidFill>
                <a:latin typeface="Arial" pitchFamily="34" charset="0"/>
                <a:ea typeface="新細明體" pitchFamily="18" charset="-120"/>
              </a:defRPr>
            </a:lvl1pPr>
            <a:lvl2pPr marL="6413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buFont typeface="Wingdings" pitchFamily="2" charset="2"/>
              <a:buChar char="l"/>
            </a:pPr>
            <a:r>
              <a:rPr lang="zh-TW" altLang="en-US" sz="2000" b="1">
                <a:solidFill>
                  <a:prstClr val="white"/>
                </a:solidFill>
                <a:latin typeface="微軟正黑體" pitchFamily="34" charset="-120"/>
                <a:ea typeface="微軟正黑體" pitchFamily="34" charset="-120"/>
              </a:rPr>
              <a:t>論文</a:t>
            </a:r>
            <a:endParaRPr lang="en-US" altLang="zh-TW" sz="2000" b="1">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因應氣候變遷生態城市發展策略，第七屆中國城市住宅研討會，四川重慶，</a:t>
            </a:r>
            <a:r>
              <a:rPr lang="en-US" altLang="zh-TW" sz="1600">
                <a:solidFill>
                  <a:prstClr val="white"/>
                </a:solidFill>
                <a:latin typeface="微軟正黑體" pitchFamily="34" charset="-120"/>
                <a:ea typeface="微軟正黑體" pitchFamily="34" charset="-120"/>
              </a:rPr>
              <a:t>2008 .9 </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台灣九二一集集大地震重建區新社區開發實施之介紹，第七屆中國城市住宅研討會，四川重慶，</a:t>
            </a:r>
            <a:r>
              <a:rPr lang="en-US" altLang="zh-TW" sz="1600">
                <a:solidFill>
                  <a:prstClr val="white"/>
                </a:solidFill>
                <a:latin typeface="微軟正黑體" pitchFamily="34" charset="-120"/>
                <a:ea typeface="微軟正黑體" pitchFamily="34" charset="-120"/>
              </a:rPr>
              <a:t>2008 .9</a:t>
            </a:r>
            <a:r>
              <a:rPr lang="zh-TW" altLang="en-US" sz="1600">
                <a:solidFill>
                  <a:prstClr val="white"/>
                </a:solidFill>
                <a:latin typeface="微軟正黑體" pitchFamily="34" charset="-120"/>
                <a:ea typeface="微軟正黑體" pitchFamily="34" charset="-120"/>
              </a:rPr>
              <a:t>。</a:t>
            </a:r>
            <a:endParaRPr lang="en-US" altLang="en-US"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TW" altLang="en-US" sz="1600">
                <a:solidFill>
                  <a:prstClr val="white"/>
                </a:solidFill>
                <a:latin typeface="微軟正黑體" pitchFamily="34" charset="-120"/>
                <a:ea typeface="微軟正黑體" pitchFamily="34" charset="-120"/>
              </a:rPr>
              <a:t>防火鐵捲門阻熱性能研究之一日本文獻調查研究，中華民國建築學會第二十屆第一次建築研究成果發表會（共同著作） 。</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r>
              <a:rPr lang="zh-CN" altLang="zh-TW" sz="1600">
                <a:solidFill>
                  <a:prstClr val="white"/>
                </a:solidFill>
              </a:rPr>
              <a:t>台北市的过去、现在与未来：以都市发展为探讨</a:t>
            </a:r>
            <a:r>
              <a:rPr lang="zh-TW" altLang="en-US" sz="1600">
                <a:solidFill>
                  <a:prstClr val="white"/>
                </a:solidFill>
              </a:rPr>
              <a:t>，</a:t>
            </a:r>
            <a:r>
              <a:rPr lang="zh-TW" altLang="zh-TW" sz="1600">
                <a:solidFill>
                  <a:prstClr val="white"/>
                </a:solidFill>
              </a:rPr>
              <a:t>中國城市住宅研討會·可持續住宅建設產業化論壇</a:t>
            </a:r>
            <a:r>
              <a:rPr lang="zh-TW" altLang="en-US" sz="1600">
                <a:solidFill>
                  <a:prstClr val="white"/>
                </a:solidFill>
              </a:rPr>
              <a:t>，</a:t>
            </a:r>
            <a:r>
              <a:rPr lang="en-US" altLang="zh-TW" sz="1600">
                <a:solidFill>
                  <a:prstClr val="white"/>
                </a:solidFill>
              </a:rPr>
              <a:t>2009</a:t>
            </a:r>
            <a:endParaRPr lang="en-US" altLang="zh-CN" sz="1600">
              <a:solidFill>
                <a:prstClr val="white"/>
              </a:solidFill>
            </a:endParaRPr>
          </a:p>
          <a:p>
            <a:pPr lvl="1" eaLnBrk="1" fontAlgn="base" hangingPunct="1">
              <a:lnSpc>
                <a:spcPct val="130000"/>
              </a:lnSpc>
              <a:spcBef>
                <a:spcPct val="0"/>
              </a:spcBef>
              <a:spcAft>
                <a:spcPct val="0"/>
              </a:spcAft>
              <a:buSzPct val="50000"/>
              <a:buFont typeface="Wingdings" pitchFamily="2" charset="2"/>
              <a:buChar char="l"/>
            </a:pPr>
            <a:r>
              <a:rPr lang="zh-CN" altLang="zh-TW" sz="1600">
                <a:solidFill>
                  <a:prstClr val="white"/>
                </a:solidFill>
              </a:rPr>
              <a:t>陳雅芳</a:t>
            </a:r>
            <a:r>
              <a:rPr lang="en-US" altLang="zh-TW" sz="1600" baseline="30000">
                <a:solidFill>
                  <a:prstClr val="white"/>
                </a:solidFill>
              </a:rPr>
              <a:t>1</a:t>
            </a:r>
            <a:r>
              <a:rPr lang="en-US" altLang="zh-TW" sz="1600">
                <a:solidFill>
                  <a:prstClr val="white"/>
                </a:solidFill>
              </a:rPr>
              <a:t>  </a:t>
            </a:r>
            <a:r>
              <a:rPr lang="zh-CN" altLang="zh-TW" sz="1600">
                <a:solidFill>
                  <a:prstClr val="white"/>
                </a:solidFill>
              </a:rPr>
              <a:t>丁育群</a:t>
            </a:r>
            <a:r>
              <a:rPr lang="en-US" altLang="zh-TW" sz="1600" baseline="30000">
                <a:solidFill>
                  <a:prstClr val="white"/>
                </a:solidFill>
              </a:rPr>
              <a:t>2</a:t>
            </a:r>
            <a:r>
              <a:rPr lang="en-US" altLang="zh-TW" sz="1600">
                <a:solidFill>
                  <a:prstClr val="white"/>
                </a:solidFill>
              </a:rPr>
              <a:t>  </a:t>
            </a:r>
            <a:r>
              <a:rPr lang="zh-CN" altLang="zh-TW" sz="1600">
                <a:solidFill>
                  <a:prstClr val="white"/>
                </a:solidFill>
              </a:rPr>
              <a:t>周家鵬</a:t>
            </a:r>
            <a:r>
              <a:rPr lang="en-US" altLang="zh-TW" sz="1600" baseline="30000">
                <a:solidFill>
                  <a:prstClr val="white"/>
                </a:solidFill>
              </a:rPr>
              <a:t>1</a:t>
            </a:r>
            <a:r>
              <a:rPr lang="zh-TW" altLang="en-US" sz="1600">
                <a:solidFill>
                  <a:prstClr val="white"/>
                </a:solidFill>
                <a:latin typeface="微軟正黑體" pitchFamily="34" charset="-120"/>
                <a:ea typeface="微軟正黑體" pitchFamily="34" charset="-120"/>
              </a:rPr>
              <a:t> ，</a:t>
            </a:r>
            <a:r>
              <a:rPr lang="zh-CN" altLang="zh-TW" sz="1600">
                <a:solidFill>
                  <a:prstClr val="white"/>
                </a:solidFill>
              </a:rPr>
              <a:t>台灣六城市日照、太陽方位角逐分解析</a:t>
            </a:r>
            <a:r>
              <a:rPr lang="en-US" altLang="zh-TW" sz="1600">
                <a:solidFill>
                  <a:prstClr val="white"/>
                </a:solidFill>
              </a:rPr>
              <a:t>---</a:t>
            </a:r>
            <a:r>
              <a:rPr lang="zh-CN" altLang="zh-TW" sz="1600">
                <a:solidFill>
                  <a:prstClr val="white"/>
                </a:solidFill>
              </a:rPr>
              <a:t>對於居住環境影響之比較</a:t>
            </a:r>
            <a:r>
              <a:rPr lang="zh-TW" altLang="en-US" sz="1600">
                <a:solidFill>
                  <a:prstClr val="white"/>
                </a:solidFill>
              </a:rPr>
              <a:t>，</a:t>
            </a:r>
            <a:r>
              <a:rPr lang="en-US" altLang="zh-CN" sz="1600">
                <a:solidFill>
                  <a:prstClr val="white"/>
                </a:solidFill>
              </a:rPr>
              <a:t>2013</a:t>
            </a:r>
            <a:r>
              <a:rPr lang="zh-TW" altLang="en-US" sz="1600">
                <a:solidFill>
                  <a:prstClr val="white"/>
                </a:solidFill>
                <a:latin typeface="微軟正黑體" pitchFamily="34" charset="-120"/>
                <a:ea typeface="微軟正黑體" pitchFamily="34" charset="-120"/>
              </a:rPr>
              <a:t>。</a:t>
            </a:r>
            <a:endParaRPr lang="en-US" altLang="zh-TW" sz="1600">
              <a:solidFill>
                <a:prstClr val="white"/>
              </a:solidFill>
              <a:latin typeface="微軟正黑體" pitchFamily="34" charset="-120"/>
              <a:ea typeface="微軟正黑體" pitchFamily="34" charset="-120"/>
            </a:endParaRPr>
          </a:p>
          <a:p>
            <a:pPr lvl="1" eaLnBrk="1" fontAlgn="base" hangingPunct="1">
              <a:lnSpc>
                <a:spcPct val="130000"/>
              </a:lnSpc>
              <a:spcBef>
                <a:spcPct val="0"/>
              </a:spcBef>
              <a:spcAft>
                <a:spcPct val="0"/>
              </a:spcAft>
              <a:buSzPct val="50000"/>
              <a:buFont typeface="Wingdings" pitchFamily="2" charset="2"/>
              <a:buChar char="l"/>
            </a:pPr>
            <a:endParaRPr lang="en-US" altLang="zh-TW" sz="2000" b="1">
              <a:solidFill>
                <a:prstClr val="white"/>
              </a:solidFill>
              <a:latin typeface="微軟正黑體" pitchFamily="34" charset="-120"/>
              <a:ea typeface="微軟正黑體" pitchFamily="34" charset="-120"/>
            </a:endParaRP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0660"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1911973553"/>
      </p:ext>
    </p:extLst>
  </p:cSld>
  <p:clrMapOvr>
    <a:masterClrMapping/>
  </p:clrMapOvr>
  <p:transition advTm="5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Text Box 7"/>
          <p:cNvSpPr txBox="1">
            <a:spLocks noChangeArrowheads="1"/>
          </p:cNvSpPr>
          <p:nvPr/>
        </p:nvSpPr>
        <p:spPr bwMode="auto">
          <a:xfrm>
            <a:off x="741363" y="1339850"/>
            <a:ext cx="770572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marL="101600" indent="-101600" defTabSz="981075">
              <a:defRPr kumimoji="1">
                <a:solidFill>
                  <a:schemeClr val="tx1"/>
                </a:solidFill>
                <a:latin typeface="Arial" pitchFamily="34" charset="0"/>
                <a:ea typeface="新細明體" pitchFamily="18" charset="-120"/>
              </a:defRPr>
            </a:lvl1pPr>
            <a:lvl2pPr marL="742950" indent="-285750" defTabSz="981075">
              <a:defRPr kumimoji="1">
                <a:solidFill>
                  <a:schemeClr val="tx1"/>
                </a:solidFill>
                <a:latin typeface="Arial" pitchFamily="34" charset="0"/>
                <a:ea typeface="新細明體" pitchFamily="18" charset="-120"/>
              </a:defRPr>
            </a:lvl2pPr>
            <a:lvl3pPr marL="1143000" indent="-228600" defTabSz="981075">
              <a:defRPr kumimoji="1">
                <a:solidFill>
                  <a:schemeClr val="tx1"/>
                </a:solidFill>
                <a:latin typeface="Arial" pitchFamily="34" charset="0"/>
                <a:ea typeface="新細明體" pitchFamily="18" charset="-120"/>
              </a:defRPr>
            </a:lvl3pPr>
            <a:lvl4pPr marL="1600200" indent="-228600" defTabSz="981075">
              <a:defRPr kumimoji="1">
                <a:solidFill>
                  <a:schemeClr val="tx1"/>
                </a:solidFill>
                <a:latin typeface="Arial" pitchFamily="34" charset="0"/>
                <a:ea typeface="新細明體" pitchFamily="18" charset="-120"/>
              </a:defRPr>
            </a:lvl4pPr>
            <a:lvl5pPr marL="2057400" indent="-228600" defTabSz="981075">
              <a:defRPr kumimoji="1">
                <a:solidFill>
                  <a:schemeClr val="tx1"/>
                </a:solidFill>
                <a:latin typeface="Arial" pitchFamily="34" charset="0"/>
                <a:ea typeface="新細明體" pitchFamily="18" charset="-120"/>
              </a:defRPr>
            </a:lvl5pPr>
            <a:lvl6pPr marL="2514600" indent="-228600" defTabSz="981075" fontAlgn="base">
              <a:spcBef>
                <a:spcPct val="0"/>
              </a:spcBef>
              <a:spcAft>
                <a:spcPct val="0"/>
              </a:spcAft>
              <a:defRPr kumimoji="1">
                <a:solidFill>
                  <a:schemeClr val="tx1"/>
                </a:solidFill>
                <a:latin typeface="Arial" pitchFamily="34" charset="0"/>
                <a:ea typeface="新細明體" pitchFamily="18" charset="-120"/>
              </a:defRPr>
            </a:lvl6pPr>
            <a:lvl7pPr marL="2971800" indent="-228600" defTabSz="981075" fontAlgn="base">
              <a:spcBef>
                <a:spcPct val="0"/>
              </a:spcBef>
              <a:spcAft>
                <a:spcPct val="0"/>
              </a:spcAft>
              <a:defRPr kumimoji="1">
                <a:solidFill>
                  <a:schemeClr val="tx1"/>
                </a:solidFill>
                <a:latin typeface="Arial" pitchFamily="34" charset="0"/>
                <a:ea typeface="新細明體" pitchFamily="18" charset="-120"/>
              </a:defRPr>
            </a:lvl7pPr>
            <a:lvl8pPr marL="3429000" indent="-228600" defTabSz="981075" fontAlgn="base">
              <a:spcBef>
                <a:spcPct val="0"/>
              </a:spcBef>
              <a:spcAft>
                <a:spcPct val="0"/>
              </a:spcAft>
              <a:defRPr kumimoji="1">
                <a:solidFill>
                  <a:schemeClr val="tx1"/>
                </a:solidFill>
                <a:latin typeface="Arial" pitchFamily="34" charset="0"/>
                <a:ea typeface="新細明體" pitchFamily="18" charset="-120"/>
              </a:defRPr>
            </a:lvl8pPr>
            <a:lvl9pPr marL="3886200" indent="-228600" defTabSz="981075" fontAlgn="base">
              <a:spcBef>
                <a:spcPct val="0"/>
              </a:spcBef>
              <a:spcAft>
                <a:spcPct val="0"/>
              </a:spcAft>
              <a:defRPr kumimoji="1">
                <a:solidFill>
                  <a:schemeClr val="tx1"/>
                </a:solidFill>
                <a:latin typeface="Arial" pitchFamily="34" charset="0"/>
                <a:ea typeface="新細明體" pitchFamily="18" charset="-120"/>
              </a:defRPr>
            </a:lvl9pPr>
          </a:lstStyle>
          <a:p>
            <a:pPr marL="342900" indent="-342900" fontAlgn="base">
              <a:spcBef>
                <a:spcPct val="50000"/>
              </a:spcBef>
              <a:spcAft>
                <a:spcPct val="0"/>
              </a:spcAft>
              <a:buFont typeface="Wingdings" pitchFamily="2" charset="2"/>
              <a:buChar char="l"/>
              <a:defRPr/>
            </a:pPr>
            <a:r>
              <a:rPr lang="zh-TW" altLang="en-US" sz="2000" b="1" dirty="0" smtClean="0">
                <a:solidFill>
                  <a:prstClr val="white"/>
                </a:solidFill>
                <a:latin typeface="微軟正黑體" pitchFamily="34" charset="-120"/>
                <a:ea typeface="微軟正黑體" pitchFamily="34" charset="-120"/>
              </a:rPr>
              <a:t>論文</a:t>
            </a:r>
          </a:p>
          <a:p>
            <a:pPr marL="285750" indent="-285750" fontAlgn="base">
              <a:lnSpc>
                <a:spcPct val="120000"/>
              </a:lnSpc>
              <a:spcBef>
                <a:spcPct val="3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生態</a:t>
            </a:r>
            <a:r>
              <a:rPr lang="zh-TW" altLang="en-US" sz="1600" dirty="0">
                <a:solidFill>
                  <a:prstClr val="white"/>
                </a:solidFill>
                <a:latin typeface="微軟正黑體" pitchFamily="34" charset="-120"/>
                <a:ea typeface="微軟正黑體" pitchFamily="34" charset="-120"/>
              </a:rPr>
              <a:t>城市</a:t>
            </a:r>
          </a:p>
          <a:p>
            <a:pPr marL="984250" lvl="1" indent="-342900" fontAlgn="base">
              <a:spcBef>
                <a:spcPct val="0"/>
              </a:spcBef>
              <a:spcAft>
                <a:spcPct val="0"/>
              </a:spcAft>
              <a:buSzPct val="50000"/>
              <a:buFont typeface="+mj-lt"/>
              <a:buAutoNum type="arabicPeriod"/>
              <a:defRPr/>
            </a:pPr>
            <a:r>
              <a:rPr lang="zh-TW" altLang="en-US" sz="1600" dirty="0">
                <a:solidFill>
                  <a:prstClr val="white"/>
                </a:solidFill>
                <a:latin typeface="微軟正黑體" pitchFamily="34" charset="-120"/>
                <a:ea typeface="微軟正黑體" pitchFamily="34" charset="-120"/>
              </a:rPr>
              <a:t>王小璘、何友鋒、黃晏淨、吳靜宜，</a:t>
            </a:r>
            <a:r>
              <a:rPr lang="en-US" altLang="zh-TW" sz="1600" dirty="0">
                <a:solidFill>
                  <a:prstClr val="white"/>
                </a:solidFill>
                <a:latin typeface="微軟正黑體" pitchFamily="34" charset="-120"/>
                <a:ea typeface="微軟正黑體" pitchFamily="34" charset="-120"/>
              </a:rPr>
              <a:t>2011</a:t>
            </a:r>
            <a:r>
              <a:rPr lang="zh-TW" altLang="en-US" sz="1600" dirty="0">
                <a:solidFill>
                  <a:prstClr val="white"/>
                </a:solidFill>
                <a:latin typeface="微軟正黑體" pitchFamily="34" charset="-120"/>
                <a:ea typeface="微軟正黑體" pitchFamily="34" charset="-120"/>
              </a:rPr>
              <a:t>，生態城市評估指標體系之研究－以台中市為例，建築學報，第</a:t>
            </a:r>
            <a:r>
              <a:rPr lang="en-US" altLang="zh-TW" sz="1600" dirty="0">
                <a:solidFill>
                  <a:prstClr val="white"/>
                </a:solidFill>
                <a:latin typeface="微軟正黑體" pitchFamily="34" charset="-120"/>
                <a:ea typeface="微軟正黑體" pitchFamily="34" charset="-120"/>
              </a:rPr>
              <a:t>75</a:t>
            </a:r>
            <a:r>
              <a:rPr lang="zh-TW" altLang="en-US" sz="1600" dirty="0">
                <a:solidFill>
                  <a:prstClr val="white"/>
                </a:solidFill>
                <a:latin typeface="微軟正黑體" pitchFamily="34" charset="-120"/>
                <a:ea typeface="微軟正黑體" pitchFamily="34" charset="-120"/>
              </a:rPr>
              <a:t>期，中華民國建築學會：台北，</a:t>
            </a:r>
            <a:r>
              <a:rPr lang="en-US" altLang="zh-TW" sz="1600" dirty="0">
                <a:solidFill>
                  <a:prstClr val="white"/>
                </a:solidFill>
                <a:latin typeface="微軟正黑體" pitchFamily="34" charset="-120"/>
                <a:ea typeface="微軟正黑體" pitchFamily="34" charset="-120"/>
              </a:rPr>
              <a:t>pp.115-134</a:t>
            </a:r>
            <a:r>
              <a:rPr lang="zh-TW" altLang="en-US" sz="1600" dirty="0">
                <a:solidFill>
                  <a:prstClr val="white"/>
                </a:solidFill>
                <a:latin typeface="微軟正黑體" pitchFamily="34" charset="-120"/>
                <a:ea typeface="微軟正黑體" pitchFamily="34" charset="-120"/>
              </a:rPr>
              <a:t>。</a:t>
            </a:r>
            <a:r>
              <a:rPr lang="en-US" altLang="zh-TW" sz="1600" dirty="0">
                <a:solidFill>
                  <a:prstClr val="white"/>
                </a:solidFill>
                <a:latin typeface="微軟正黑體" pitchFamily="34" charset="-120"/>
                <a:ea typeface="微軟正黑體" pitchFamily="34" charset="-120"/>
              </a:rPr>
              <a:t>(TSCI)</a:t>
            </a:r>
          </a:p>
          <a:p>
            <a:pPr marL="984250" lvl="1" indent="-342900" fontAlgn="base">
              <a:spcBef>
                <a:spcPct val="0"/>
              </a:spcBef>
              <a:spcAft>
                <a:spcPct val="0"/>
              </a:spcAft>
              <a:buSzPct val="50000"/>
              <a:buFont typeface="+mj-lt"/>
              <a:buAutoNum type="arabicPeriod"/>
              <a:defRPr/>
            </a:pPr>
            <a:r>
              <a:rPr lang="en-US" altLang="zh-TW" sz="1600" dirty="0">
                <a:solidFill>
                  <a:prstClr val="white"/>
                </a:solidFill>
                <a:latin typeface="微軟正黑體" pitchFamily="34" charset="-120"/>
                <a:ea typeface="微軟正黑體" pitchFamily="34" charset="-120"/>
              </a:rPr>
              <a:t>Wu, Y. Y., Wang, H. L., Ho, Y. F., 2010, Urban ecotourism: Defining and assessing dimensions using fuzzy number construction, Tourism Management, Vol.31, No.6, pp.739-743</a:t>
            </a:r>
            <a:r>
              <a:rPr lang="zh-TW" altLang="en-US" sz="1600" dirty="0">
                <a:solidFill>
                  <a:prstClr val="white"/>
                </a:solidFill>
                <a:latin typeface="微軟正黑體" pitchFamily="34" charset="-120"/>
                <a:ea typeface="微軟正黑體" pitchFamily="34" charset="-120"/>
              </a:rPr>
              <a:t>，</a:t>
            </a:r>
            <a:r>
              <a:rPr lang="en-US" altLang="zh-TW" sz="1600" dirty="0" err="1">
                <a:solidFill>
                  <a:prstClr val="white"/>
                </a:solidFill>
                <a:latin typeface="微軟正黑體" pitchFamily="34" charset="-120"/>
                <a:ea typeface="微軟正黑體" pitchFamily="34" charset="-120"/>
              </a:rPr>
              <a:t>Elsvier</a:t>
            </a:r>
            <a:r>
              <a:rPr lang="en-US" altLang="zh-TW" sz="1600" dirty="0">
                <a:solidFill>
                  <a:prstClr val="white"/>
                </a:solidFill>
                <a:latin typeface="微軟正黑體" pitchFamily="34" charset="-120"/>
                <a:ea typeface="微軟正黑體" pitchFamily="34" charset="-120"/>
              </a:rPr>
              <a:t>. (SCI)</a:t>
            </a:r>
          </a:p>
          <a:p>
            <a:pPr marL="285750" indent="-285750" fontAlgn="base">
              <a:lnSpc>
                <a:spcPct val="120000"/>
              </a:lnSpc>
              <a:spcBef>
                <a:spcPct val="30000"/>
              </a:spcBef>
              <a:spcAft>
                <a:spcPct val="0"/>
              </a:spcAft>
              <a:buFont typeface="Arial" pitchFamily="34" charset="0"/>
              <a:buChar char="•"/>
              <a:defRPr/>
            </a:pPr>
            <a:r>
              <a:rPr lang="zh-TW" altLang="en-US" sz="1600" dirty="0" smtClean="0">
                <a:solidFill>
                  <a:prstClr val="white"/>
                </a:solidFill>
                <a:latin typeface="微軟正黑體" pitchFamily="34" charset="-120"/>
                <a:ea typeface="微軟正黑體" pitchFamily="34" charset="-120"/>
              </a:rPr>
              <a:t>節能</a:t>
            </a:r>
            <a:r>
              <a:rPr lang="zh-TW" altLang="en-US" sz="1600" dirty="0">
                <a:solidFill>
                  <a:prstClr val="white"/>
                </a:solidFill>
                <a:latin typeface="微軟正黑體" pitchFamily="34" charset="-120"/>
                <a:ea typeface="微軟正黑體" pitchFamily="34" charset="-120"/>
              </a:rPr>
              <a:t>減碳</a:t>
            </a:r>
          </a:p>
          <a:p>
            <a:pPr marL="984250" lvl="1" indent="-342900" fontAlgn="base">
              <a:spcBef>
                <a:spcPct val="0"/>
              </a:spcBef>
              <a:spcAft>
                <a:spcPct val="0"/>
              </a:spcAft>
              <a:buSzPct val="50000"/>
              <a:buFont typeface="+mj-lt"/>
              <a:buAutoNum type="arabicPeriod"/>
              <a:defRPr/>
            </a:pPr>
            <a:r>
              <a:rPr lang="zh-TW" altLang="zh-TW" sz="1600" dirty="0">
                <a:solidFill>
                  <a:prstClr val="white"/>
                </a:solidFill>
                <a:latin typeface="微軟正黑體" pitchFamily="34" charset="-120"/>
                <a:ea typeface="微軟正黑體" pitchFamily="34" charset="-120"/>
              </a:rPr>
              <a:t>Lin, T.P., Ho, Y.F., Huang, Y.S., 2007, Seasonal Effect of Pavement on Outdoor Thermal </a:t>
            </a:r>
            <a:r>
              <a:rPr lang="en-US" altLang="zh-TW" sz="1600" dirty="0">
                <a:solidFill>
                  <a:prstClr val="white"/>
                </a:solidFill>
                <a:latin typeface="微軟正黑體" pitchFamily="34" charset="-120"/>
                <a:ea typeface="微軟正黑體" pitchFamily="34" charset="-120"/>
              </a:rPr>
              <a:t> </a:t>
            </a:r>
            <a:r>
              <a:rPr lang="zh-TW" altLang="zh-TW" sz="1600" dirty="0" smtClean="0">
                <a:solidFill>
                  <a:prstClr val="white"/>
                </a:solidFill>
                <a:latin typeface="微軟正黑體" pitchFamily="34" charset="-120"/>
                <a:ea typeface="微軟正黑體" pitchFamily="34" charset="-120"/>
              </a:rPr>
              <a:t>Environments </a:t>
            </a:r>
            <a:r>
              <a:rPr lang="zh-TW" altLang="zh-TW" sz="1600" dirty="0">
                <a:solidFill>
                  <a:prstClr val="white"/>
                </a:solidFill>
                <a:latin typeface="微軟正黑體" pitchFamily="34" charset="-120"/>
                <a:ea typeface="微軟正黑體" pitchFamily="34" charset="-120"/>
              </a:rPr>
              <a:t>in Subtropical Taiwan, Building and Environment, 42, pp.4124-4131. Elsevier. </a:t>
            </a:r>
            <a:r>
              <a:rPr lang="en-US" altLang="zh-TW" sz="1600" dirty="0">
                <a:solidFill>
                  <a:prstClr val="white"/>
                </a:solidFill>
                <a:latin typeface="微軟正黑體" pitchFamily="34" charset="-120"/>
                <a:ea typeface="微軟正黑體" pitchFamily="34" charset="-120"/>
              </a:rPr>
              <a:t>(SCI)</a:t>
            </a:r>
          </a:p>
          <a:p>
            <a:pPr marL="984250" lvl="1" indent="-342900" fontAlgn="base">
              <a:spcBef>
                <a:spcPct val="0"/>
              </a:spcBef>
              <a:spcAft>
                <a:spcPct val="0"/>
              </a:spcAft>
              <a:buSzPct val="50000"/>
              <a:buFont typeface="+mj-lt"/>
              <a:buAutoNum type="arabicPeriod"/>
              <a:defRPr/>
            </a:pPr>
            <a:r>
              <a:rPr lang="zh-TW" altLang="en-US" sz="1600" dirty="0">
                <a:solidFill>
                  <a:prstClr val="white"/>
                </a:solidFill>
                <a:latin typeface="微軟正黑體" pitchFamily="34" charset="-120"/>
                <a:ea typeface="微軟正黑體" pitchFamily="34" charset="-120"/>
              </a:rPr>
              <a:t>何友鋒、辜建彰，</a:t>
            </a:r>
            <a:r>
              <a:rPr lang="en-US" altLang="zh-TW" sz="1600" dirty="0">
                <a:solidFill>
                  <a:prstClr val="white"/>
                </a:solidFill>
                <a:latin typeface="微軟正黑體" pitchFamily="34" charset="-120"/>
                <a:ea typeface="微軟正黑體" pitchFamily="34" charset="-120"/>
              </a:rPr>
              <a:t>2005</a:t>
            </a:r>
            <a:r>
              <a:rPr lang="zh-TW" altLang="en-US" sz="1600" dirty="0">
                <a:solidFill>
                  <a:prstClr val="white"/>
                </a:solidFill>
                <a:latin typeface="微軟正黑體" pitchFamily="34" charset="-120"/>
                <a:ea typeface="微軟正黑體" pitchFamily="34" charset="-120"/>
              </a:rPr>
              <a:t>，住宿建築節能設計決策模式之研究，建築學報，第</a:t>
            </a:r>
            <a:r>
              <a:rPr lang="en-US" altLang="zh-TW" sz="1600" dirty="0">
                <a:solidFill>
                  <a:prstClr val="white"/>
                </a:solidFill>
                <a:latin typeface="微軟正黑體" pitchFamily="34" charset="-120"/>
                <a:ea typeface="微軟正黑體" pitchFamily="34" charset="-120"/>
              </a:rPr>
              <a:t>51</a:t>
            </a:r>
            <a:r>
              <a:rPr lang="zh-TW" altLang="en-US" sz="1600" dirty="0">
                <a:solidFill>
                  <a:prstClr val="white"/>
                </a:solidFill>
                <a:latin typeface="微軟正黑體" pitchFamily="34" charset="-120"/>
                <a:ea typeface="微軟正黑體" pitchFamily="34" charset="-120"/>
              </a:rPr>
              <a:t>期，</a:t>
            </a:r>
            <a:r>
              <a:rPr lang="en-US" altLang="zh-TW" sz="1600" dirty="0">
                <a:solidFill>
                  <a:prstClr val="white"/>
                </a:solidFill>
                <a:latin typeface="微軟正黑體" pitchFamily="34" charset="-120"/>
                <a:ea typeface="微軟正黑體" pitchFamily="34" charset="-120"/>
              </a:rPr>
              <a:t>pp.89-104</a:t>
            </a:r>
            <a:r>
              <a:rPr lang="zh-TW" altLang="en-US" sz="1600" dirty="0">
                <a:solidFill>
                  <a:prstClr val="white"/>
                </a:solidFill>
                <a:latin typeface="微軟正黑體" pitchFamily="34" charset="-120"/>
                <a:ea typeface="微軟正黑體" pitchFamily="34" charset="-120"/>
              </a:rPr>
              <a:t>，</a:t>
            </a:r>
            <a:r>
              <a:rPr lang="zh-TW" altLang="en-US" sz="1600" dirty="0" smtClean="0">
                <a:solidFill>
                  <a:prstClr val="white"/>
                </a:solidFill>
                <a:latin typeface="微軟正黑體" pitchFamily="34" charset="-120"/>
                <a:ea typeface="微軟正黑體" pitchFamily="34" charset="-120"/>
              </a:rPr>
              <a:t>中華民國</a:t>
            </a:r>
            <a:r>
              <a:rPr lang="zh-TW" altLang="en-US" sz="1600" dirty="0">
                <a:solidFill>
                  <a:prstClr val="white"/>
                </a:solidFill>
                <a:latin typeface="微軟正黑體" pitchFamily="34" charset="-120"/>
                <a:ea typeface="微軟正黑體" pitchFamily="34" charset="-120"/>
              </a:rPr>
              <a:t>建築學會，台北。 </a:t>
            </a:r>
            <a:r>
              <a:rPr lang="en-US" altLang="zh-TW" sz="1600" dirty="0">
                <a:solidFill>
                  <a:prstClr val="white"/>
                </a:solidFill>
                <a:latin typeface="微軟正黑體" pitchFamily="34" charset="-120"/>
                <a:ea typeface="微軟正黑體" pitchFamily="34" charset="-120"/>
              </a:rPr>
              <a:t>(TSCI)</a:t>
            </a:r>
          </a:p>
          <a:p>
            <a:pPr marL="641350" lvl="1" indent="0" fontAlgn="base">
              <a:spcBef>
                <a:spcPct val="0"/>
              </a:spcBef>
              <a:spcAft>
                <a:spcPct val="0"/>
              </a:spcAft>
              <a:buSzPct val="50000"/>
              <a:defRPr/>
            </a:pPr>
            <a:endParaRPr lang="en-US" altLang="zh-TW" sz="1600" dirty="0" smtClean="0">
              <a:solidFill>
                <a:prstClr val="white"/>
              </a:solidFill>
              <a:latin typeface="微軟正黑體" pitchFamily="34" charset="-120"/>
              <a:ea typeface="微軟正黑體" pitchFamily="34" charset="-120"/>
            </a:endParaRPr>
          </a:p>
        </p:txBody>
      </p:sp>
      <p:cxnSp>
        <p:nvCxnSpPr>
          <p:cNvPr id="7" name="直線接點 6"/>
          <p:cNvCxnSpPr/>
          <p:nvPr/>
        </p:nvCxnSpPr>
        <p:spPr>
          <a:xfrm flipH="1">
            <a:off x="741363" y="833438"/>
            <a:ext cx="770572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1684" name="Text Box 6"/>
          <p:cNvSpPr txBox="1">
            <a:spLocks noChangeArrowheads="1"/>
          </p:cNvSpPr>
          <p:nvPr/>
        </p:nvSpPr>
        <p:spPr bwMode="auto">
          <a:xfrm>
            <a:off x="741363" y="231775"/>
            <a:ext cx="56991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丁育群</a:t>
            </a:r>
            <a:r>
              <a:rPr lang="zh-TW" altLang="en-US" sz="3200" b="1">
                <a:solidFill>
                  <a:prstClr val="white"/>
                </a:solidFill>
                <a:latin typeface="華康特粗明體" pitchFamily="49" charset="-120"/>
                <a:ea typeface="華康特粗明體" pitchFamily="49" charset="-120"/>
              </a:rPr>
              <a:t> </a:t>
            </a:r>
            <a:r>
              <a:rPr lang="en-US" altLang="zh-TW" sz="3200" b="1">
                <a:solidFill>
                  <a:prstClr val="white"/>
                </a:solidFill>
                <a:latin typeface="Swis721 BT" pitchFamily="34" charset="0"/>
                <a:ea typeface="MS Mincho" pitchFamily="49" charset="-128"/>
              </a:rPr>
              <a:t>(</a:t>
            </a:r>
            <a:r>
              <a:rPr lang="en-US" altLang="zh-TW" sz="3200" b="1">
                <a:solidFill>
                  <a:prstClr val="white"/>
                </a:solidFill>
                <a:latin typeface="Swis721 BT" pitchFamily="34" charset="0"/>
              </a:rPr>
              <a:t>Yuh-Chyurn Ding</a:t>
            </a:r>
            <a:r>
              <a:rPr lang="en-US" altLang="zh-TW" sz="3200" b="1">
                <a:solidFill>
                  <a:prstClr val="white"/>
                </a:solidFill>
                <a:latin typeface="Swis721 BT" pitchFamily="34" charset="0"/>
                <a:ea typeface="MS Mincho" pitchFamily="49" charset="-128"/>
              </a:rPr>
              <a:t>)</a:t>
            </a:r>
          </a:p>
        </p:txBody>
      </p:sp>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Tree>
    <p:extLst>
      <p:ext uri="{BB962C8B-B14F-4D97-AF65-F5344CB8AC3E}">
        <p14:creationId xmlns:p14="http://schemas.microsoft.com/office/powerpoint/2010/main" val="1181891612"/>
      </p:ext>
    </p:extLst>
  </p:cSld>
  <p:clrMapOvr>
    <a:masterClrMapping/>
  </p:clrMapOvr>
  <p:transition advTm="5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idx="1"/>
          </p:nvPr>
        </p:nvSpPr>
        <p:spPr/>
        <p:txBody>
          <a:bodyPr/>
          <a:lstStyle/>
          <a:p>
            <a:endParaRPr lang="zh-TW" altLang="en-US"/>
          </a:p>
        </p:txBody>
      </p:sp>
      <p:sp>
        <p:nvSpPr>
          <p:cNvPr id="2" name="標題 1"/>
          <p:cNvSpPr>
            <a:spLocks noGrp="1"/>
          </p:cNvSpPr>
          <p:nvPr>
            <p:ph type="title"/>
          </p:nvPr>
        </p:nvSpPr>
        <p:spPr/>
        <p:txBody>
          <a:bodyPr/>
          <a:lstStyle/>
          <a:p>
            <a:endParaRPr lang="zh-TW" altLang="en-US"/>
          </a:p>
        </p:txBody>
      </p:sp>
      <p:pic>
        <p:nvPicPr>
          <p:cNvPr id="72708" name="Picture 2" descr="C:\Users\utahiro\Desktop\AIOT 13-會士01丁育群.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9144000" cy="646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0056522"/>
      </p:ext>
    </p:extLst>
  </p:cSld>
  <p:clrMapOvr>
    <a:masterClrMapping/>
  </p:clrMapOvr>
  <p:transition advTm="5000">
    <p:circl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6"/>
          <p:cNvSpPr txBox="1">
            <a:spLocks noChangeArrowheads="1"/>
          </p:cNvSpPr>
          <p:nvPr/>
        </p:nvSpPr>
        <p:spPr bwMode="auto">
          <a:xfrm>
            <a:off x="0" y="3284538"/>
            <a:ext cx="91440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2870" tIns="51435" rIns="102870" bIns="51435">
            <a:spAutoFit/>
          </a:bodyPr>
          <a:lstStyle>
            <a:lvl1pPr defTabSz="981075" eaLnBrk="0" hangingPunct="0">
              <a:defRPr kumimoji="1">
                <a:solidFill>
                  <a:schemeClr val="tx1"/>
                </a:solidFill>
                <a:latin typeface="Arial" pitchFamily="34" charset="0"/>
                <a:ea typeface="新細明體" pitchFamily="18" charset="-120"/>
              </a:defRPr>
            </a:lvl1pPr>
            <a:lvl2pPr marL="742950" indent="-285750" defTabSz="981075" eaLnBrk="0" hangingPunct="0">
              <a:defRPr kumimoji="1">
                <a:solidFill>
                  <a:schemeClr val="tx1"/>
                </a:solidFill>
                <a:latin typeface="Arial" pitchFamily="34" charset="0"/>
                <a:ea typeface="新細明體" pitchFamily="18" charset="-120"/>
              </a:defRPr>
            </a:lvl2pPr>
            <a:lvl3pPr marL="1143000" indent="-228600" defTabSz="981075" eaLnBrk="0" hangingPunct="0">
              <a:defRPr kumimoji="1">
                <a:solidFill>
                  <a:schemeClr val="tx1"/>
                </a:solidFill>
                <a:latin typeface="Arial" pitchFamily="34" charset="0"/>
                <a:ea typeface="新細明體" pitchFamily="18" charset="-120"/>
              </a:defRPr>
            </a:lvl3pPr>
            <a:lvl4pPr marL="1600200" indent="-228600" defTabSz="981075" eaLnBrk="0" hangingPunct="0">
              <a:defRPr kumimoji="1">
                <a:solidFill>
                  <a:schemeClr val="tx1"/>
                </a:solidFill>
                <a:latin typeface="Arial" pitchFamily="34" charset="0"/>
                <a:ea typeface="新細明體" pitchFamily="18" charset="-120"/>
              </a:defRPr>
            </a:lvl4pPr>
            <a:lvl5pPr marL="2057400" indent="-228600" defTabSz="981075" eaLnBrk="0" hangingPunct="0">
              <a:defRPr kumimoji="1">
                <a:solidFill>
                  <a:schemeClr val="tx1"/>
                </a:solidFill>
                <a:latin typeface="Arial" pitchFamily="34" charset="0"/>
                <a:ea typeface="新細明體" pitchFamily="18" charset="-120"/>
              </a:defRPr>
            </a:lvl5pPr>
            <a:lvl6pPr marL="25146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8107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fontAlgn="base" hangingPunct="1">
              <a:spcBef>
                <a:spcPct val="50000"/>
              </a:spcBef>
              <a:spcAft>
                <a:spcPct val="0"/>
              </a:spcAft>
            </a:pPr>
            <a:r>
              <a:rPr lang="zh-TW" altLang="en-US" sz="3200" b="1">
                <a:solidFill>
                  <a:prstClr val="white"/>
                </a:solidFill>
                <a:latin typeface="RomanC" pitchFamily="2" charset="0"/>
                <a:ea typeface="華康特粗明體" pitchFamily="49" charset="-120"/>
              </a:rPr>
              <a:t>恭喜 丁育群 會員 晉升會士</a:t>
            </a:r>
            <a:endParaRPr lang="en-US" altLang="zh-TW" sz="3200" b="1">
              <a:solidFill>
                <a:prstClr val="white"/>
              </a:solidFill>
              <a:latin typeface="Swis721 BT" pitchFamily="34" charset="0"/>
            </a:endParaRPr>
          </a:p>
        </p:txBody>
      </p:sp>
      <p:pic>
        <p:nvPicPr>
          <p:cNvPr id="73731" name="圖片 1"/>
          <p:cNvPicPr>
            <a:picLocks noChangeAspect="1"/>
          </p:cNvPicPr>
          <p:nvPr/>
        </p:nvPicPr>
        <p:blipFill>
          <a:blip r:embed="rId2">
            <a:extLst>
              <a:ext uri="{28A0092B-C50C-407E-A947-70E740481C1C}">
                <a14:useLocalDpi xmlns:a14="http://schemas.microsoft.com/office/drawing/2010/main" val="0"/>
              </a:ext>
            </a:extLst>
          </a:blip>
          <a:srcRect t="10834" b="32777"/>
          <a:stretch>
            <a:fillRect/>
          </a:stretch>
        </p:blipFill>
        <p:spPr bwMode="auto">
          <a:xfrm>
            <a:off x="2892425" y="444500"/>
            <a:ext cx="3359150" cy="284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589673"/>
      </p:ext>
    </p:extLst>
  </p:cSld>
  <p:clrMapOvr>
    <a:masterClrMapping/>
  </p:clrMapOvr>
  <p:transition>
    <p:circl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宣紙">
  <a:themeElements>
    <a:clrScheme name="宣紙">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宣紙">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1972</Words>
  <Application>Microsoft Office PowerPoint</Application>
  <PresentationFormat>如螢幕大小 (4:3)</PresentationFormat>
  <Paragraphs>127</Paragraphs>
  <Slides>15</Slides>
  <Notes>1</Notes>
  <HiddenSlides>0</HiddenSlides>
  <MMClips>1</MMClips>
  <ScaleCrop>false</ScaleCrop>
  <HeadingPairs>
    <vt:vector size="4" baseType="variant">
      <vt:variant>
        <vt:lpstr>佈景主題</vt:lpstr>
      </vt:variant>
      <vt:variant>
        <vt:i4>1</vt:i4>
      </vt:variant>
      <vt:variant>
        <vt:lpstr>投影片標題</vt:lpstr>
      </vt:variant>
      <vt:variant>
        <vt:i4>15</vt:i4>
      </vt:variant>
    </vt:vector>
  </HeadingPairs>
  <TitlesOfParts>
    <vt:vector size="16" baseType="lpstr">
      <vt:lpstr>宣紙</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HP2</dc:creator>
  <cp:lastModifiedBy>HP2</cp:lastModifiedBy>
  <cp:revision>1</cp:revision>
  <dcterms:created xsi:type="dcterms:W3CDTF">2014-11-17T01:28:18Z</dcterms:created>
  <dcterms:modified xsi:type="dcterms:W3CDTF">2014-11-17T01:30:36Z</dcterms:modified>
</cp:coreProperties>
</file>